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64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body of water surrounded by palm trees&#10;&#10;Description automatically generated">
            <a:extLst>
              <a:ext uri="{FF2B5EF4-FFF2-40B4-BE49-F238E27FC236}">
                <a16:creationId xmlns:a16="http://schemas.microsoft.com/office/drawing/2014/main" id="{A0443D5A-5EC7-4C14-B251-31BEC67B6B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r="4776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92EB945-B567-4880-BF64-8E754945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883" y="443284"/>
            <a:ext cx="3144774" cy="407505"/>
          </a:xfrm>
        </p:spPr>
        <p:txBody>
          <a:bodyPr/>
          <a:lstStyle/>
          <a:p>
            <a:r>
              <a:rPr lang="en-US" dirty="0"/>
              <a:t>Reading Plan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26721E-D87D-40C9-8597-B36C09746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850789"/>
            <a:ext cx="3144774" cy="526177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7.1 read by Friday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7.2 read by Tuesday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reading quiz Tuesday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7.3 read by Wednesday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7.4 by Friday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7.5 by Monday, March 9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SBMC Quiz Topics 1-5 March 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84E029-9BEE-4925-9410-32016EA0EF1C}"/>
              </a:ext>
            </a:extLst>
          </p:cNvPr>
          <p:cNvSpPr/>
          <p:nvPr/>
        </p:nvSpPr>
        <p:spPr>
          <a:xfrm>
            <a:off x="569976" y="413467"/>
            <a:ext cx="15531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Happy Friday!</a:t>
            </a:r>
          </a:p>
        </p:txBody>
      </p:sp>
    </p:spTree>
    <p:extLst>
      <p:ext uri="{BB962C8B-B14F-4D97-AF65-F5344CB8AC3E}">
        <p14:creationId xmlns:p14="http://schemas.microsoft.com/office/powerpoint/2010/main" val="86114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r>
              <a:rPr lang="en-US" sz="4400" u="sng" dirty="0">
                <a:solidFill>
                  <a:schemeClr val="tx1"/>
                </a:solidFill>
              </a:rPr>
              <a:t>Unit 7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Global Conflict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1900-2001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Welcome to the 20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century fellow </a:t>
            </a:r>
          </a:p>
          <a:p>
            <a:r>
              <a:rPr lang="en-US" dirty="0">
                <a:solidFill>
                  <a:schemeClr val="tx1"/>
                </a:solidFill>
              </a:rPr>
              <a:t>Time Travelers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7DA0-34C0-401F-87D4-8EAEA467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context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0073-071D-49AA-8A6C-ECC7D5DF0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49287"/>
            <a:ext cx="10685228" cy="420345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1. People and States challenged existing political and social orders</a:t>
            </a:r>
          </a:p>
          <a:p>
            <a:endParaRPr lang="en-US" sz="2800" dirty="0"/>
          </a:p>
          <a:p>
            <a:r>
              <a:rPr lang="en-US" sz="2800" dirty="0"/>
              <a:t>2. Shifting Power: long-established powers , such as the Ottomans, the Qing, and Tsarist Russia ended</a:t>
            </a:r>
          </a:p>
          <a:p>
            <a:endParaRPr lang="en-US" sz="2800" dirty="0"/>
          </a:p>
          <a:p>
            <a:r>
              <a:rPr lang="en-US" sz="2800" dirty="0"/>
              <a:t>3. Rapid advances in Technology led to unprecedented deaths in war, but enabled humans to fly to the moon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0CF1-4C31-4BD4-BCFC-35EB3384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Shifting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AE9FF-636C-4822-86AC-5B62AC2B7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A. Russian Revolution</a:t>
            </a:r>
          </a:p>
          <a:p>
            <a:r>
              <a:rPr lang="en-US" sz="2400" dirty="0"/>
              <a:t>1. The 1000 year tradition of the Tsar was overturned by </a:t>
            </a:r>
            <a:r>
              <a:rPr lang="en-US" sz="2400" u="sng" dirty="0"/>
              <a:t>Lenin</a:t>
            </a:r>
            <a:r>
              <a:rPr lang="en-US" sz="2400" dirty="0"/>
              <a:t> and the </a:t>
            </a:r>
            <a:r>
              <a:rPr lang="en-US" sz="2400" u="sng" dirty="0"/>
              <a:t>Bolshevik communists </a:t>
            </a:r>
            <a:r>
              <a:rPr lang="en-US" sz="2400" dirty="0"/>
              <a:t>in 1917</a:t>
            </a:r>
          </a:p>
          <a:p>
            <a:r>
              <a:rPr lang="en-US" sz="2400" dirty="0"/>
              <a:t>2. Causes</a:t>
            </a:r>
          </a:p>
          <a:p>
            <a:pPr marL="457200" indent="-457200">
              <a:buAutoNum type="alphaLcPeriod"/>
            </a:pPr>
            <a:r>
              <a:rPr lang="en-US" sz="2400" b="1" dirty="0"/>
              <a:t>Internal</a:t>
            </a:r>
            <a:r>
              <a:rPr lang="en-US" sz="2400" dirty="0"/>
              <a:t>: Gov’t. did not promote economic growth by fully industrializing. Education for peasants, or reform the government</a:t>
            </a:r>
          </a:p>
          <a:p>
            <a:pPr marL="457200" indent="-457200">
              <a:buAutoNum type="alphaLcPeriod"/>
            </a:pPr>
            <a:r>
              <a:rPr lang="en-US" sz="2400" b="1" dirty="0"/>
              <a:t>External</a:t>
            </a:r>
            <a:r>
              <a:rPr lang="en-US" sz="2400" dirty="0"/>
              <a:t>: lost 3 wars – Crimea 1856; Japan 1905; WWI 1917</a:t>
            </a:r>
          </a:p>
        </p:txBody>
      </p:sp>
    </p:spTree>
    <p:extLst>
      <p:ext uri="{BB962C8B-B14F-4D97-AF65-F5344CB8AC3E}">
        <p14:creationId xmlns:p14="http://schemas.microsoft.com/office/powerpoint/2010/main" val="239069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7252-F265-41CA-8213-C29D37CD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9126"/>
            <a:ext cx="10058400" cy="14458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E2D07-E0CD-4108-AC1F-FCCF8F74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477077"/>
            <a:ext cx="11632758" cy="588396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B. Upheaval in China</a:t>
            </a:r>
          </a:p>
          <a:p>
            <a:r>
              <a:rPr lang="en-US" sz="2400" dirty="0"/>
              <a:t>1. the 250 year-old </a:t>
            </a:r>
            <a:r>
              <a:rPr lang="en-US" sz="2400" b="1" dirty="0"/>
              <a:t>Qing Dynasty </a:t>
            </a:r>
            <a:r>
              <a:rPr lang="en-US" sz="2400" dirty="0"/>
              <a:t>collapsed in 1911, ending 2000 years of a Confucian Imperial system</a:t>
            </a:r>
          </a:p>
          <a:p>
            <a:r>
              <a:rPr lang="en-US" sz="2400" dirty="0"/>
              <a:t>2. Causes</a:t>
            </a:r>
          </a:p>
          <a:p>
            <a:pPr marL="457200" indent="-457200">
              <a:buAutoNum type="alphaLcPeriod"/>
            </a:pPr>
            <a:r>
              <a:rPr lang="en-US" sz="2400" dirty="0"/>
              <a:t>Internal: ethnic tension between the majority Han and the outsider Qing gov’t. combined with constant danger of famine and low gov’t. revenues</a:t>
            </a:r>
          </a:p>
          <a:p>
            <a:pPr marL="457200" indent="-457200">
              <a:buAutoNum type="alphaLcPeriod"/>
            </a:pPr>
            <a:r>
              <a:rPr lang="en-US" sz="2400" dirty="0"/>
              <a:t>External: industrialized Europe and Japan was slowly carving China into </a:t>
            </a:r>
            <a:r>
              <a:rPr lang="en-US" sz="2400" b="1" dirty="0"/>
              <a:t>spheres of influence</a:t>
            </a:r>
            <a:r>
              <a:rPr lang="en-US" sz="2400" dirty="0"/>
              <a:t>, eroding China’s sovereignty </a:t>
            </a:r>
          </a:p>
          <a:p>
            <a:pPr marL="0" indent="0">
              <a:buNone/>
            </a:pPr>
            <a:r>
              <a:rPr lang="en-US" sz="2400" dirty="0"/>
              <a:t>3. Change</a:t>
            </a:r>
          </a:p>
          <a:p>
            <a:pPr marL="457200" indent="-457200">
              <a:buAutoNum type="alphaLcPeriod"/>
            </a:pPr>
            <a:r>
              <a:rPr lang="en-US" sz="2400" b="1" dirty="0"/>
              <a:t>Sun </a:t>
            </a:r>
            <a:r>
              <a:rPr lang="en-US" sz="2400" b="1" dirty="0" err="1"/>
              <a:t>Yat-sen</a:t>
            </a:r>
            <a:r>
              <a:rPr lang="en-US" sz="2400" b="1" dirty="0"/>
              <a:t> </a:t>
            </a:r>
            <a:r>
              <a:rPr lang="en-US" sz="2400" dirty="0"/>
              <a:t>established a Republic based on his book </a:t>
            </a:r>
            <a:r>
              <a:rPr lang="en-US" sz="2000" i="1" dirty="0"/>
              <a:t>The Three People’s Principles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Democracy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Nationalism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Livelihood</a:t>
            </a:r>
          </a:p>
        </p:txBody>
      </p:sp>
    </p:spTree>
    <p:extLst>
      <p:ext uri="{BB962C8B-B14F-4D97-AF65-F5344CB8AC3E}">
        <p14:creationId xmlns:p14="http://schemas.microsoft.com/office/powerpoint/2010/main" val="8258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64B4-120B-4C95-96A5-15B9C043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6591"/>
            <a:ext cx="10058400" cy="2626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B1DB2-006C-40F8-BDCA-A680B12B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" y="579253"/>
            <a:ext cx="10656073" cy="5373491"/>
          </a:xfrm>
        </p:spPr>
        <p:txBody>
          <a:bodyPr>
            <a:normAutofit/>
          </a:bodyPr>
          <a:lstStyle/>
          <a:p>
            <a:r>
              <a:rPr lang="en-US" sz="2400" dirty="0"/>
              <a:t>C. Ottoman Collapse</a:t>
            </a:r>
          </a:p>
          <a:p>
            <a:r>
              <a:rPr lang="en-US" sz="2400" dirty="0"/>
              <a:t>1. Internal</a:t>
            </a:r>
          </a:p>
          <a:p>
            <a:pPr marL="0" indent="0">
              <a:buNone/>
            </a:pPr>
            <a:r>
              <a:rPr lang="en-US" sz="2400" dirty="0"/>
              <a:t>a. few exports and a weak agricultural economy was the result of a failure to industrialize like its European neighbors</a:t>
            </a:r>
          </a:p>
          <a:p>
            <a:pPr marL="0" indent="0">
              <a:buNone/>
            </a:pPr>
            <a:r>
              <a:rPr lang="en-US" sz="2400" dirty="0"/>
              <a:t>b. Young Turks advocating a melting pot </a:t>
            </a:r>
            <a:r>
              <a:rPr lang="en-US" sz="2400" b="1" dirty="0"/>
              <a:t>Turkification</a:t>
            </a:r>
            <a:r>
              <a:rPr lang="en-US" sz="2400" dirty="0"/>
              <a:t> led to genocide against Armenians</a:t>
            </a:r>
          </a:p>
          <a:p>
            <a:pPr marL="0" indent="0">
              <a:buNone/>
            </a:pPr>
            <a:r>
              <a:rPr lang="en-US" sz="2400" dirty="0"/>
              <a:t>2. External</a:t>
            </a:r>
          </a:p>
          <a:p>
            <a:pPr marL="457200" indent="-457200">
              <a:buAutoNum type="alphaLcPeriod"/>
            </a:pPr>
            <a:r>
              <a:rPr lang="en-US" sz="2400" dirty="0"/>
              <a:t>Unfair trade agreements forced an alliance with Germany, which led to losing WWI</a:t>
            </a:r>
          </a:p>
          <a:p>
            <a:pPr marL="0" indent="0">
              <a:buNone/>
            </a:pPr>
            <a:r>
              <a:rPr lang="en-US" sz="2400" dirty="0"/>
              <a:t>3. Change: The Republic of Turkey, led by </a:t>
            </a:r>
            <a:r>
              <a:rPr lang="en-US" sz="2400" b="1" dirty="0"/>
              <a:t>Ataturk</a:t>
            </a:r>
            <a:r>
              <a:rPr lang="en-US" sz="2400" dirty="0"/>
              <a:t> (</a:t>
            </a:r>
            <a:r>
              <a:rPr lang="en-US" sz="2400" b="1" dirty="0"/>
              <a:t>Mustafa Kemal</a:t>
            </a:r>
            <a:r>
              <a:rPr lang="en-US" sz="2400" dirty="0"/>
              <a:t>), saw the loss of all non-Anatolian territory, focusing on creating a secular nation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20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24A91-867A-47D0-A344-49A38A4C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7565"/>
            <a:ext cx="10058400" cy="3195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B4DD2-2597-4506-889B-41397EF0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" y="564543"/>
            <a:ext cx="11441927" cy="591577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D. Mexican Revolution 1910-1920</a:t>
            </a:r>
          </a:p>
          <a:p>
            <a:r>
              <a:rPr lang="en-US" sz="2400" dirty="0"/>
              <a:t>1. Internal: </a:t>
            </a:r>
          </a:p>
          <a:p>
            <a:pPr marL="0" indent="0">
              <a:buNone/>
            </a:pPr>
            <a:r>
              <a:rPr lang="en-US" sz="2400" dirty="0"/>
              <a:t>a. Traditionalist-supported </a:t>
            </a:r>
            <a:r>
              <a:rPr lang="en-US" sz="2400" b="1" dirty="0"/>
              <a:t>Porfirio Diaz </a:t>
            </a:r>
            <a:r>
              <a:rPr lang="en-US" sz="2400" dirty="0"/>
              <a:t>kept Mexico stable but kept 99% of land owned by the rich</a:t>
            </a:r>
          </a:p>
          <a:p>
            <a:pPr marL="0" indent="0">
              <a:buNone/>
            </a:pPr>
            <a:r>
              <a:rPr lang="en-US" sz="2400" dirty="0"/>
              <a:t>b. Madero, “</a:t>
            </a:r>
            <a:r>
              <a:rPr lang="en-US" sz="2400" dirty="0" err="1"/>
              <a:t>Pancho</a:t>
            </a:r>
            <a:r>
              <a:rPr lang="en-US" sz="2400" dirty="0"/>
              <a:t>” Villa and Zapata successfully overthrew Diaz and distributed land to poor peasants</a:t>
            </a:r>
          </a:p>
          <a:p>
            <a:pPr marL="0" indent="0">
              <a:buNone/>
            </a:pPr>
            <a:r>
              <a:rPr lang="en-US" sz="2400" dirty="0"/>
              <a:t>c. The Institutional Revolutionary Party (PRI) adopted a Enlightenment-flavored Constitution in 1917</a:t>
            </a:r>
          </a:p>
          <a:p>
            <a:pPr marL="0" indent="0">
              <a:buNone/>
            </a:pPr>
            <a:r>
              <a:rPr lang="en-US" sz="2400" dirty="0"/>
              <a:t>2. External: the United States continued to interfere in Mexican political and economic affairs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Activity: Use any graphic organizer to list 4 similarities and 3 differences between these four examples of Shifting Power in the first part of the 20th century</a:t>
            </a:r>
          </a:p>
        </p:txBody>
      </p:sp>
    </p:spTree>
    <p:extLst>
      <p:ext uri="{BB962C8B-B14F-4D97-AF65-F5344CB8AC3E}">
        <p14:creationId xmlns:p14="http://schemas.microsoft.com/office/powerpoint/2010/main" val="21139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7F83A-44FB-4262-AF1E-D911F31B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WWI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        </a:t>
            </a:r>
            <a:r>
              <a:rPr lang="en-US" b="1" dirty="0">
                <a:solidFill>
                  <a:srgbClr val="0070C0"/>
                </a:solidFill>
              </a:rPr>
              <a:t>M.A.I.N.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A26C9-A5A9-4DF9-AFDA-4EB4E0346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A. Use your text to fill-out all of the spaces in the </a:t>
            </a:r>
            <a:r>
              <a:rPr lang="en-US" sz="2800" b="1" dirty="0"/>
              <a:t>G.O. Chart.</a:t>
            </a:r>
            <a:r>
              <a:rPr lang="en-US" sz="2800" dirty="0"/>
              <a:t>		pp.461-471</a:t>
            </a:r>
          </a:p>
          <a:p>
            <a:endParaRPr lang="en-US" sz="2800" dirty="0"/>
          </a:p>
          <a:p>
            <a:r>
              <a:rPr lang="en-US" sz="2800" dirty="0"/>
              <a:t>B. </a:t>
            </a:r>
            <a:r>
              <a:rPr lang="en-US" sz="2800" b="1" dirty="0"/>
              <a:t>Reflect on the Topic Essential Question (468). </a:t>
            </a:r>
          </a:p>
          <a:p>
            <a:pPr marL="0" indent="0">
              <a:buNone/>
            </a:pPr>
            <a:r>
              <a:rPr lang="en-US" sz="2800" dirty="0"/>
              <a:t>Write </a:t>
            </a:r>
            <a:r>
              <a:rPr lang="en-US" sz="2800" i="1" dirty="0">
                <a:solidFill>
                  <a:srgbClr val="0070C0"/>
                </a:solidFill>
              </a:rPr>
              <a:t>3</a:t>
            </a:r>
            <a:r>
              <a:rPr lang="en-US" sz="2800" dirty="0"/>
              <a:t> paragraphs explaining the causes and consequences of World War I</a:t>
            </a:r>
          </a:p>
        </p:txBody>
      </p:sp>
    </p:spTree>
    <p:extLst>
      <p:ext uri="{BB962C8B-B14F-4D97-AF65-F5344CB8AC3E}">
        <p14:creationId xmlns:p14="http://schemas.microsoft.com/office/powerpoint/2010/main" val="338155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BC6897-0438-4AA2-A7EB-84559AC1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World War I Happen?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0E257-CAD2-45E8-8BD1-01C391B52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Understanding Purpose and Point of View HANDOUT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AFB5B6-ABC9-4343-B04D-075A44F9D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512912"/>
          </a:xfrm>
        </p:spPr>
        <p:txBody>
          <a:bodyPr>
            <a:normAutofit fontScale="92500"/>
          </a:bodyPr>
          <a:lstStyle/>
          <a:p>
            <a:r>
              <a:rPr lang="en-US" dirty="0"/>
              <a:t>1. Directions-do DOC 1 together as a class</a:t>
            </a:r>
          </a:p>
          <a:p>
            <a:r>
              <a:rPr lang="en-US" dirty="0"/>
              <a:t>2. Directions- do DOC 2 alone &amp; share</a:t>
            </a:r>
          </a:p>
          <a:p>
            <a:r>
              <a:rPr lang="en-US" dirty="0"/>
              <a:t>NOTE</a:t>
            </a:r>
            <a:r>
              <a:rPr lang="en-US" dirty="0">
                <a:sym typeface="Wingdings" panose="05000000000000000000" pitchFamily="2" charset="2"/>
              </a:rPr>
              <a:t> there are 7 questions to answer</a:t>
            </a:r>
            <a:endParaRPr lang="en-US" dirty="0"/>
          </a:p>
          <a:p>
            <a:r>
              <a:rPr lang="en-US" dirty="0"/>
              <a:t>3. DOCs 3-5 are done in a group</a:t>
            </a:r>
          </a:p>
          <a:p>
            <a:pPr marL="342900" indent="-342900">
              <a:buAutoNum type="alphaUcParenR"/>
            </a:pPr>
            <a:r>
              <a:rPr lang="en-US" dirty="0">
                <a:sym typeface="Wingdings" panose="05000000000000000000" pitchFamily="2" charset="2"/>
              </a:rPr>
              <a:t>Use the Chart to collect info for each of the 3 docs. Work together and share.</a:t>
            </a:r>
          </a:p>
          <a:p>
            <a:pPr marL="342900" indent="-342900">
              <a:buAutoNum type="alphaUcParenR"/>
            </a:pPr>
            <a:r>
              <a:rPr lang="en-US" dirty="0">
                <a:sym typeface="Wingdings" panose="05000000000000000000" pitchFamily="2" charset="2"/>
              </a:rPr>
              <a:t>DISCUSS after filling the chart the 2 questions on page 71. Fill-out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Turn in the packet when finished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16F32F-9347-4AAE-86C7-EBDF5FAAE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Who is to blame for starting WWI?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E09EF1E-571E-40AE-AC8A-9ECF952B3D3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CHOICE—individually or working with your partners, BEGIN reading the historian Sidney Bradshaw Fay’s 1928 account of who caused WWI.</a:t>
            </a:r>
          </a:p>
          <a:p>
            <a:r>
              <a:rPr lang="en-US" dirty="0"/>
              <a:t>Then respond to the questions/directions.</a:t>
            </a:r>
          </a:p>
          <a:p>
            <a:endParaRPr lang="en-US" dirty="0"/>
          </a:p>
          <a:p>
            <a:r>
              <a:rPr lang="en-US" dirty="0"/>
              <a:t>DUE Tomorrow</a:t>
            </a:r>
          </a:p>
        </p:txBody>
      </p:sp>
    </p:spTree>
    <p:extLst>
      <p:ext uri="{BB962C8B-B14F-4D97-AF65-F5344CB8AC3E}">
        <p14:creationId xmlns:p14="http://schemas.microsoft.com/office/powerpoint/2010/main" val="39773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0</TotalTime>
  <Words>580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Avenir Next LT Pro Light</vt:lpstr>
      <vt:lpstr>Garamond</vt:lpstr>
      <vt:lpstr>SavonVTI</vt:lpstr>
      <vt:lpstr>Reading Plan</vt:lpstr>
      <vt:lpstr>Unit 7  Global Conflict 1900-2001</vt:lpstr>
      <vt:lpstr>I. context </vt:lpstr>
      <vt:lpstr>II. Shifting Power</vt:lpstr>
      <vt:lpstr>PowerPoint Presentation</vt:lpstr>
      <vt:lpstr>PowerPoint Presentation</vt:lpstr>
      <vt:lpstr>PowerPoint Presentation</vt:lpstr>
      <vt:lpstr>Causes of WWI           M.A.I.N.</vt:lpstr>
      <vt:lpstr>Why did World War I Happen?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2020-02-27T16:03:20Z</dcterms:created>
  <dcterms:modified xsi:type="dcterms:W3CDTF">2020-02-28T18:14:12Z</dcterms:modified>
</cp:coreProperties>
</file>