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86" r:id="rId3"/>
    <p:sldId id="527" r:id="rId4"/>
    <p:sldId id="487" r:id="rId5"/>
    <p:sldId id="387" r:id="rId6"/>
    <p:sldId id="388" r:id="rId7"/>
    <p:sldId id="389" r:id="rId8"/>
    <p:sldId id="489" r:id="rId9"/>
    <p:sldId id="490" r:id="rId10"/>
    <p:sldId id="528" r:id="rId11"/>
    <p:sldId id="499" r:id="rId12"/>
    <p:sldId id="429" r:id="rId13"/>
    <p:sldId id="491" r:id="rId14"/>
    <p:sldId id="498" r:id="rId15"/>
    <p:sldId id="492" r:id="rId16"/>
    <p:sldId id="493" r:id="rId17"/>
    <p:sldId id="494" r:id="rId18"/>
    <p:sldId id="406" r:id="rId19"/>
    <p:sldId id="464" r:id="rId20"/>
    <p:sldId id="459" r:id="rId21"/>
    <p:sldId id="497" r:id="rId22"/>
    <p:sldId id="432" r:id="rId23"/>
    <p:sldId id="434" r:id="rId24"/>
    <p:sldId id="496" r:id="rId25"/>
    <p:sldId id="495" r:id="rId26"/>
    <p:sldId id="501" r:id="rId27"/>
    <p:sldId id="502" r:id="rId28"/>
    <p:sldId id="503" r:id="rId29"/>
    <p:sldId id="269" r:id="rId30"/>
    <p:sldId id="504" r:id="rId31"/>
    <p:sldId id="345" r:id="rId32"/>
    <p:sldId id="343" r:id="rId33"/>
    <p:sldId id="344" r:id="rId34"/>
    <p:sldId id="346" r:id="rId35"/>
    <p:sldId id="509" r:id="rId36"/>
    <p:sldId id="348" r:id="rId37"/>
    <p:sldId id="397" r:id="rId38"/>
    <p:sldId id="505" r:id="rId39"/>
    <p:sldId id="399" r:id="rId40"/>
    <p:sldId id="507" r:id="rId41"/>
    <p:sldId id="359" r:id="rId42"/>
    <p:sldId id="531" r:id="rId43"/>
    <p:sldId id="530" r:id="rId44"/>
    <p:sldId id="273" r:id="rId45"/>
    <p:sldId id="529" r:id="rId46"/>
    <p:sldId id="506" r:id="rId47"/>
    <p:sldId id="327" r:id="rId48"/>
    <p:sldId id="402" r:id="rId49"/>
    <p:sldId id="508" r:id="rId50"/>
    <p:sldId id="515" r:id="rId51"/>
    <p:sldId id="407" r:id="rId52"/>
    <p:sldId id="408" r:id="rId53"/>
    <p:sldId id="510" r:id="rId54"/>
    <p:sldId id="409" r:id="rId55"/>
    <p:sldId id="383" r:id="rId56"/>
    <p:sldId id="513" r:id="rId57"/>
    <p:sldId id="514" r:id="rId58"/>
    <p:sldId id="511" r:id="rId59"/>
    <p:sldId id="516" r:id="rId60"/>
    <p:sldId id="425" r:id="rId61"/>
    <p:sldId id="512" r:id="rId62"/>
    <p:sldId id="517" r:id="rId63"/>
    <p:sldId id="518" r:id="rId64"/>
    <p:sldId id="519" r:id="rId65"/>
    <p:sldId id="521" r:id="rId66"/>
    <p:sldId id="520" r:id="rId67"/>
    <p:sldId id="523" r:id="rId68"/>
    <p:sldId id="522" r:id="rId69"/>
    <p:sldId id="426" r:id="rId70"/>
    <p:sldId id="352" r:id="rId71"/>
    <p:sldId id="524" r:id="rId72"/>
    <p:sldId id="525" r:id="rId73"/>
    <p:sldId id="526" r:id="rId74"/>
    <p:sldId id="415" r:id="rId75"/>
    <p:sldId id="414" r:id="rId76"/>
    <p:sldId id="469" r:id="rId77"/>
    <p:sldId id="470" r:id="rId78"/>
    <p:sldId id="293" r:id="rId79"/>
    <p:sldId id="471" r:id="rId80"/>
    <p:sldId id="385" r:id="rId81"/>
    <p:sldId id="473"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s Dogma" initials="A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5T21:30:23.256" idx="2">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BD99-1E2C-4C8E-A959-4DE0EBBF82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457864-5F08-45C9-B229-10A5FC6F7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1F0F02-3BF6-43E0-BE2E-E2216E791B84}"/>
              </a:ext>
            </a:extLst>
          </p:cNvPr>
          <p:cNvSpPr>
            <a:spLocks noGrp="1"/>
          </p:cNvSpPr>
          <p:nvPr>
            <p:ph type="dt" sz="half" idx="10"/>
          </p:nvPr>
        </p:nvSpPr>
        <p:spPr/>
        <p:txBody>
          <a:bodyPr/>
          <a:lstStyle/>
          <a:p>
            <a:fld id="{968D640B-2360-47AE-8728-4B76BF5B444C}" type="datetimeFigureOut">
              <a:rPr lang="en-US" smtClean="0"/>
              <a:t>4/6/2023</a:t>
            </a:fld>
            <a:endParaRPr lang="en-US"/>
          </a:p>
        </p:txBody>
      </p:sp>
      <p:sp>
        <p:nvSpPr>
          <p:cNvPr id="5" name="Footer Placeholder 4">
            <a:extLst>
              <a:ext uri="{FF2B5EF4-FFF2-40B4-BE49-F238E27FC236}">
                <a16:creationId xmlns:a16="http://schemas.microsoft.com/office/drawing/2014/main" id="{24C55A08-2BD8-4B94-B55C-00BAB12A1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896D9-519F-4CD2-B6F0-71BCDE5747BE}"/>
              </a:ext>
            </a:extLst>
          </p:cNvPr>
          <p:cNvSpPr>
            <a:spLocks noGrp="1"/>
          </p:cNvSpPr>
          <p:nvPr>
            <p:ph type="sldNum" sz="quarter" idx="12"/>
          </p:nvPr>
        </p:nvSpPr>
        <p:spPr/>
        <p:txBody>
          <a:bodyPr/>
          <a:lstStyle/>
          <a:p>
            <a:fld id="{BE245DB6-3E21-4EDE-A70F-A15B5D52F81E}" type="slidenum">
              <a:rPr lang="en-US" smtClean="0"/>
              <a:t>‹#›</a:t>
            </a:fld>
            <a:endParaRPr lang="en-US"/>
          </a:p>
        </p:txBody>
      </p:sp>
    </p:spTree>
    <p:extLst>
      <p:ext uri="{BB962C8B-B14F-4D97-AF65-F5344CB8AC3E}">
        <p14:creationId xmlns:p14="http://schemas.microsoft.com/office/powerpoint/2010/main" val="32244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53B0-807F-4147-A1C1-3139D55D41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28FCEF-74C2-4A1D-AA0E-CA63D61F11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0B33C-977B-4A32-BD6F-F86ECDB9B449}"/>
              </a:ext>
            </a:extLst>
          </p:cNvPr>
          <p:cNvSpPr>
            <a:spLocks noGrp="1"/>
          </p:cNvSpPr>
          <p:nvPr>
            <p:ph type="dt" sz="half" idx="10"/>
          </p:nvPr>
        </p:nvSpPr>
        <p:spPr/>
        <p:txBody>
          <a:bodyPr/>
          <a:lstStyle/>
          <a:p>
            <a:fld id="{968D640B-2360-47AE-8728-4B76BF5B444C}" type="datetimeFigureOut">
              <a:rPr lang="en-US" smtClean="0"/>
              <a:t>4/6/2023</a:t>
            </a:fld>
            <a:endParaRPr lang="en-US"/>
          </a:p>
        </p:txBody>
      </p:sp>
      <p:sp>
        <p:nvSpPr>
          <p:cNvPr id="5" name="Footer Placeholder 4">
            <a:extLst>
              <a:ext uri="{FF2B5EF4-FFF2-40B4-BE49-F238E27FC236}">
                <a16:creationId xmlns:a16="http://schemas.microsoft.com/office/drawing/2014/main" id="{99F4F6EB-3477-412A-B53C-54A325D08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27CEF-0CA0-4E7A-916D-8050F0923454}"/>
              </a:ext>
            </a:extLst>
          </p:cNvPr>
          <p:cNvSpPr>
            <a:spLocks noGrp="1"/>
          </p:cNvSpPr>
          <p:nvPr>
            <p:ph type="sldNum" sz="quarter" idx="12"/>
          </p:nvPr>
        </p:nvSpPr>
        <p:spPr/>
        <p:txBody>
          <a:bodyPr/>
          <a:lstStyle/>
          <a:p>
            <a:fld id="{BE245DB6-3E21-4EDE-A70F-A15B5D52F81E}" type="slidenum">
              <a:rPr lang="en-US" smtClean="0"/>
              <a:t>‹#›</a:t>
            </a:fld>
            <a:endParaRPr lang="en-US"/>
          </a:p>
        </p:txBody>
      </p:sp>
    </p:spTree>
    <p:extLst>
      <p:ext uri="{BB962C8B-B14F-4D97-AF65-F5344CB8AC3E}">
        <p14:creationId xmlns:p14="http://schemas.microsoft.com/office/powerpoint/2010/main" val="170361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BE008F-606D-485B-841E-6266AC1985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D6DDF9-8DDB-4B25-BD87-31DE73E38C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4624E-5099-4528-BE58-C467D36C3040}"/>
              </a:ext>
            </a:extLst>
          </p:cNvPr>
          <p:cNvSpPr>
            <a:spLocks noGrp="1"/>
          </p:cNvSpPr>
          <p:nvPr>
            <p:ph type="dt" sz="half" idx="10"/>
          </p:nvPr>
        </p:nvSpPr>
        <p:spPr/>
        <p:txBody>
          <a:bodyPr/>
          <a:lstStyle/>
          <a:p>
            <a:fld id="{968D640B-2360-47AE-8728-4B76BF5B444C}" type="datetimeFigureOut">
              <a:rPr lang="en-US" smtClean="0"/>
              <a:t>4/6/2023</a:t>
            </a:fld>
            <a:endParaRPr lang="en-US"/>
          </a:p>
        </p:txBody>
      </p:sp>
      <p:sp>
        <p:nvSpPr>
          <p:cNvPr id="5" name="Footer Placeholder 4">
            <a:extLst>
              <a:ext uri="{FF2B5EF4-FFF2-40B4-BE49-F238E27FC236}">
                <a16:creationId xmlns:a16="http://schemas.microsoft.com/office/drawing/2014/main" id="{1F5F9589-DE81-4590-910F-553E78D91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FE57F-E105-45F4-8A46-AD93CB59E70D}"/>
              </a:ext>
            </a:extLst>
          </p:cNvPr>
          <p:cNvSpPr>
            <a:spLocks noGrp="1"/>
          </p:cNvSpPr>
          <p:nvPr>
            <p:ph type="sldNum" sz="quarter" idx="12"/>
          </p:nvPr>
        </p:nvSpPr>
        <p:spPr/>
        <p:txBody>
          <a:bodyPr/>
          <a:lstStyle/>
          <a:p>
            <a:fld id="{BE245DB6-3E21-4EDE-A70F-A15B5D52F81E}" type="slidenum">
              <a:rPr lang="en-US" smtClean="0"/>
              <a:t>‹#›</a:t>
            </a:fld>
            <a:endParaRPr lang="en-US"/>
          </a:p>
        </p:txBody>
      </p:sp>
    </p:spTree>
    <p:extLst>
      <p:ext uri="{BB962C8B-B14F-4D97-AF65-F5344CB8AC3E}">
        <p14:creationId xmlns:p14="http://schemas.microsoft.com/office/powerpoint/2010/main" val="26598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C957A74-E647-424D-A11C-059FD8B8C5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8AC9D5D-965B-4887-8BBE-60EB07435268}"/>
              </a:ext>
            </a:extLst>
          </p:cNvPr>
          <p:cNvSpPr>
            <a:spLocks noGrp="1" noChangeArrowheads="1"/>
          </p:cNvSpPr>
          <p:nvPr>
            <p:ph type="sldNum" sz="quarter" idx="11"/>
          </p:nvPr>
        </p:nvSpPr>
        <p:spPr>
          <a:ln/>
        </p:spPr>
        <p:txBody>
          <a:bodyPr/>
          <a:lstStyle>
            <a:lvl1pPr>
              <a:defRPr/>
            </a:lvl1pPr>
          </a:lstStyle>
          <a:p>
            <a:pPr>
              <a:defRPr/>
            </a:pPr>
            <a:fld id="{E8658A26-6700-49E1-8C0F-5B9748999F27}" type="slidenum">
              <a:rPr lang="en-US" altLang="en-US"/>
              <a:pPr>
                <a:defRPr/>
              </a:pPr>
              <a:t>‹#›</a:t>
            </a:fld>
            <a:endParaRPr lang="en-US" altLang="en-US"/>
          </a:p>
        </p:txBody>
      </p:sp>
      <p:sp>
        <p:nvSpPr>
          <p:cNvPr id="7" name="Rectangle 14">
            <a:extLst>
              <a:ext uri="{FF2B5EF4-FFF2-40B4-BE49-F238E27FC236}">
                <a16:creationId xmlns:a16="http://schemas.microsoft.com/office/drawing/2014/main" id="{4A27CA72-0AAE-4A89-95FA-F7E047995C4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774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2088-7FA9-4EF7-BC7E-264B96B47A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C94AA-B213-4113-9EF9-B844AEFDCD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8C0DB-DF24-45B9-8890-93D388E31EAB}"/>
              </a:ext>
            </a:extLst>
          </p:cNvPr>
          <p:cNvSpPr>
            <a:spLocks noGrp="1"/>
          </p:cNvSpPr>
          <p:nvPr>
            <p:ph type="dt" sz="half" idx="10"/>
          </p:nvPr>
        </p:nvSpPr>
        <p:spPr/>
        <p:txBody>
          <a:bodyPr/>
          <a:lstStyle/>
          <a:p>
            <a:fld id="{968D640B-2360-47AE-8728-4B76BF5B444C}" type="datetimeFigureOut">
              <a:rPr lang="en-US" smtClean="0"/>
              <a:t>4/6/2023</a:t>
            </a:fld>
            <a:endParaRPr lang="en-US"/>
          </a:p>
        </p:txBody>
      </p:sp>
      <p:sp>
        <p:nvSpPr>
          <p:cNvPr id="5" name="Footer Placeholder 4">
            <a:extLst>
              <a:ext uri="{FF2B5EF4-FFF2-40B4-BE49-F238E27FC236}">
                <a16:creationId xmlns:a16="http://schemas.microsoft.com/office/drawing/2014/main" id="{B593C286-73B8-4155-B5F0-D9F6E65E7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59B68-1D26-42FE-B55C-1F6A77FE3A7D}"/>
              </a:ext>
            </a:extLst>
          </p:cNvPr>
          <p:cNvSpPr>
            <a:spLocks noGrp="1"/>
          </p:cNvSpPr>
          <p:nvPr>
            <p:ph type="sldNum" sz="quarter" idx="12"/>
          </p:nvPr>
        </p:nvSpPr>
        <p:spPr/>
        <p:txBody>
          <a:bodyPr/>
          <a:lstStyle/>
          <a:p>
            <a:fld id="{BE245DB6-3E21-4EDE-A70F-A15B5D52F81E}" type="slidenum">
              <a:rPr lang="en-US" smtClean="0"/>
              <a:t>‹#›</a:t>
            </a:fld>
            <a:endParaRPr lang="en-US"/>
          </a:p>
        </p:txBody>
      </p:sp>
    </p:spTree>
    <p:extLst>
      <p:ext uri="{BB962C8B-B14F-4D97-AF65-F5344CB8AC3E}">
        <p14:creationId xmlns:p14="http://schemas.microsoft.com/office/powerpoint/2010/main" val="425979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D8925-EC81-4D61-8680-BC01156F8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3B274F-E2BF-4904-A0A4-71476AC3DB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47D50B-E2BE-4083-B0C2-386AEC126DDA}"/>
              </a:ext>
            </a:extLst>
          </p:cNvPr>
          <p:cNvSpPr>
            <a:spLocks noGrp="1"/>
          </p:cNvSpPr>
          <p:nvPr>
            <p:ph type="dt" sz="half" idx="10"/>
          </p:nvPr>
        </p:nvSpPr>
        <p:spPr/>
        <p:txBody>
          <a:bodyPr/>
          <a:lstStyle/>
          <a:p>
            <a:fld id="{968D640B-2360-47AE-8728-4B76BF5B444C}" type="datetimeFigureOut">
              <a:rPr lang="en-US" smtClean="0"/>
              <a:t>4/6/2023</a:t>
            </a:fld>
            <a:endParaRPr lang="en-US"/>
          </a:p>
        </p:txBody>
      </p:sp>
      <p:sp>
        <p:nvSpPr>
          <p:cNvPr id="5" name="Footer Placeholder 4">
            <a:extLst>
              <a:ext uri="{FF2B5EF4-FFF2-40B4-BE49-F238E27FC236}">
                <a16:creationId xmlns:a16="http://schemas.microsoft.com/office/drawing/2014/main" id="{31646D48-2C3A-4A0F-BF75-4E0AB68D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55124-27C6-444E-AA95-548E6830B372}"/>
              </a:ext>
            </a:extLst>
          </p:cNvPr>
          <p:cNvSpPr>
            <a:spLocks noGrp="1"/>
          </p:cNvSpPr>
          <p:nvPr>
            <p:ph type="sldNum" sz="quarter" idx="12"/>
          </p:nvPr>
        </p:nvSpPr>
        <p:spPr/>
        <p:txBody>
          <a:bodyPr/>
          <a:lstStyle/>
          <a:p>
            <a:fld id="{BE245DB6-3E21-4EDE-A70F-A15B5D52F81E}" type="slidenum">
              <a:rPr lang="en-US" smtClean="0"/>
              <a:t>‹#›</a:t>
            </a:fld>
            <a:endParaRPr lang="en-US"/>
          </a:p>
        </p:txBody>
      </p:sp>
    </p:spTree>
    <p:extLst>
      <p:ext uri="{BB962C8B-B14F-4D97-AF65-F5344CB8AC3E}">
        <p14:creationId xmlns:p14="http://schemas.microsoft.com/office/powerpoint/2010/main" val="48473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69FB-4161-4E1A-8549-3DF24F91F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11F59-5D9D-448E-A3C3-4C17876136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36DBAB-D5E5-42FC-997D-D83DC25112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306A4D-1D5F-4368-A366-3BD808F96FD2}"/>
              </a:ext>
            </a:extLst>
          </p:cNvPr>
          <p:cNvSpPr>
            <a:spLocks noGrp="1"/>
          </p:cNvSpPr>
          <p:nvPr>
            <p:ph type="dt" sz="half" idx="10"/>
          </p:nvPr>
        </p:nvSpPr>
        <p:spPr/>
        <p:txBody>
          <a:bodyPr/>
          <a:lstStyle/>
          <a:p>
            <a:fld id="{968D640B-2360-47AE-8728-4B76BF5B444C}" type="datetimeFigureOut">
              <a:rPr lang="en-US" smtClean="0"/>
              <a:t>4/6/2023</a:t>
            </a:fld>
            <a:endParaRPr lang="en-US"/>
          </a:p>
        </p:txBody>
      </p:sp>
      <p:sp>
        <p:nvSpPr>
          <p:cNvPr id="6" name="Footer Placeholder 5">
            <a:extLst>
              <a:ext uri="{FF2B5EF4-FFF2-40B4-BE49-F238E27FC236}">
                <a16:creationId xmlns:a16="http://schemas.microsoft.com/office/drawing/2014/main" id="{8D701D7F-ECF5-4DA3-8B36-F5C89B785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0853F-2B29-44DC-8CE2-CEF017CBF6D1}"/>
              </a:ext>
            </a:extLst>
          </p:cNvPr>
          <p:cNvSpPr>
            <a:spLocks noGrp="1"/>
          </p:cNvSpPr>
          <p:nvPr>
            <p:ph type="sldNum" sz="quarter" idx="12"/>
          </p:nvPr>
        </p:nvSpPr>
        <p:spPr/>
        <p:txBody>
          <a:bodyPr/>
          <a:lstStyle/>
          <a:p>
            <a:fld id="{BE245DB6-3E21-4EDE-A70F-A15B5D52F81E}" type="slidenum">
              <a:rPr lang="en-US" smtClean="0"/>
              <a:t>‹#›</a:t>
            </a:fld>
            <a:endParaRPr lang="en-US"/>
          </a:p>
        </p:txBody>
      </p:sp>
    </p:spTree>
    <p:extLst>
      <p:ext uri="{BB962C8B-B14F-4D97-AF65-F5344CB8AC3E}">
        <p14:creationId xmlns:p14="http://schemas.microsoft.com/office/powerpoint/2010/main" val="240863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A53C-1A3B-4D81-A25D-C01DF9FDF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1D736C-5392-47E2-9190-8EC60AF59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3CA8D0-03B5-4CEA-88A5-0F45393EED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718608-0956-46E2-9A77-05F1AFF6A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C8FB8D-E0DD-4858-A7B3-88F5AF6F24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3FFBB7-28E4-4E9A-8C72-ED8D6AB97340}"/>
              </a:ext>
            </a:extLst>
          </p:cNvPr>
          <p:cNvSpPr>
            <a:spLocks noGrp="1"/>
          </p:cNvSpPr>
          <p:nvPr>
            <p:ph type="dt" sz="half" idx="10"/>
          </p:nvPr>
        </p:nvSpPr>
        <p:spPr/>
        <p:txBody>
          <a:bodyPr/>
          <a:lstStyle/>
          <a:p>
            <a:fld id="{968D640B-2360-47AE-8728-4B76BF5B444C}" type="datetimeFigureOut">
              <a:rPr lang="en-US" smtClean="0"/>
              <a:t>4/6/2023</a:t>
            </a:fld>
            <a:endParaRPr lang="en-US"/>
          </a:p>
        </p:txBody>
      </p:sp>
      <p:sp>
        <p:nvSpPr>
          <p:cNvPr id="8" name="Footer Placeholder 7">
            <a:extLst>
              <a:ext uri="{FF2B5EF4-FFF2-40B4-BE49-F238E27FC236}">
                <a16:creationId xmlns:a16="http://schemas.microsoft.com/office/drawing/2014/main" id="{47FB1BD4-3D21-4C33-8FE0-2921C8127A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3A0EEE-30D4-4682-BA02-56C43649F9E3}"/>
              </a:ext>
            </a:extLst>
          </p:cNvPr>
          <p:cNvSpPr>
            <a:spLocks noGrp="1"/>
          </p:cNvSpPr>
          <p:nvPr>
            <p:ph type="sldNum" sz="quarter" idx="12"/>
          </p:nvPr>
        </p:nvSpPr>
        <p:spPr/>
        <p:txBody>
          <a:bodyPr/>
          <a:lstStyle/>
          <a:p>
            <a:fld id="{BE245DB6-3E21-4EDE-A70F-A15B5D52F81E}" type="slidenum">
              <a:rPr lang="en-US" smtClean="0"/>
              <a:t>‹#›</a:t>
            </a:fld>
            <a:endParaRPr lang="en-US"/>
          </a:p>
        </p:txBody>
      </p:sp>
    </p:spTree>
    <p:extLst>
      <p:ext uri="{BB962C8B-B14F-4D97-AF65-F5344CB8AC3E}">
        <p14:creationId xmlns:p14="http://schemas.microsoft.com/office/powerpoint/2010/main" val="181429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9453-A7E4-466E-834D-8085405F7F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9235-4864-43D3-8661-78B5A043890C}"/>
              </a:ext>
            </a:extLst>
          </p:cNvPr>
          <p:cNvSpPr>
            <a:spLocks noGrp="1"/>
          </p:cNvSpPr>
          <p:nvPr>
            <p:ph type="dt" sz="half" idx="10"/>
          </p:nvPr>
        </p:nvSpPr>
        <p:spPr/>
        <p:txBody>
          <a:bodyPr/>
          <a:lstStyle/>
          <a:p>
            <a:fld id="{968D640B-2360-47AE-8728-4B76BF5B444C}" type="datetimeFigureOut">
              <a:rPr lang="en-US" smtClean="0"/>
              <a:t>4/6/2023</a:t>
            </a:fld>
            <a:endParaRPr lang="en-US"/>
          </a:p>
        </p:txBody>
      </p:sp>
      <p:sp>
        <p:nvSpPr>
          <p:cNvPr id="4" name="Footer Placeholder 3">
            <a:extLst>
              <a:ext uri="{FF2B5EF4-FFF2-40B4-BE49-F238E27FC236}">
                <a16:creationId xmlns:a16="http://schemas.microsoft.com/office/drawing/2014/main" id="{A056B8E4-1E41-4EDB-87F0-7BBB34D18B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48EE41-7F7B-4C19-8020-BDF59167C00A}"/>
              </a:ext>
            </a:extLst>
          </p:cNvPr>
          <p:cNvSpPr>
            <a:spLocks noGrp="1"/>
          </p:cNvSpPr>
          <p:nvPr>
            <p:ph type="sldNum" sz="quarter" idx="12"/>
          </p:nvPr>
        </p:nvSpPr>
        <p:spPr/>
        <p:txBody>
          <a:bodyPr/>
          <a:lstStyle/>
          <a:p>
            <a:fld id="{BE245DB6-3E21-4EDE-A70F-A15B5D52F81E}" type="slidenum">
              <a:rPr lang="en-US" smtClean="0"/>
              <a:t>‹#›</a:t>
            </a:fld>
            <a:endParaRPr lang="en-US"/>
          </a:p>
        </p:txBody>
      </p:sp>
    </p:spTree>
    <p:extLst>
      <p:ext uri="{BB962C8B-B14F-4D97-AF65-F5344CB8AC3E}">
        <p14:creationId xmlns:p14="http://schemas.microsoft.com/office/powerpoint/2010/main" val="192451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76A8A-0AEC-49ED-B225-03CD8E7FDF59}"/>
              </a:ext>
            </a:extLst>
          </p:cNvPr>
          <p:cNvSpPr>
            <a:spLocks noGrp="1"/>
          </p:cNvSpPr>
          <p:nvPr>
            <p:ph type="dt" sz="half" idx="10"/>
          </p:nvPr>
        </p:nvSpPr>
        <p:spPr/>
        <p:txBody>
          <a:bodyPr/>
          <a:lstStyle/>
          <a:p>
            <a:fld id="{968D640B-2360-47AE-8728-4B76BF5B444C}" type="datetimeFigureOut">
              <a:rPr lang="en-US" smtClean="0"/>
              <a:t>4/6/2023</a:t>
            </a:fld>
            <a:endParaRPr lang="en-US"/>
          </a:p>
        </p:txBody>
      </p:sp>
      <p:sp>
        <p:nvSpPr>
          <p:cNvPr id="3" name="Footer Placeholder 2">
            <a:extLst>
              <a:ext uri="{FF2B5EF4-FFF2-40B4-BE49-F238E27FC236}">
                <a16:creationId xmlns:a16="http://schemas.microsoft.com/office/drawing/2014/main" id="{F299EB5B-09D5-4A72-97B9-2B47298EDA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22A344-8636-4FAE-A121-BBF4BBD29091}"/>
              </a:ext>
            </a:extLst>
          </p:cNvPr>
          <p:cNvSpPr>
            <a:spLocks noGrp="1"/>
          </p:cNvSpPr>
          <p:nvPr>
            <p:ph type="sldNum" sz="quarter" idx="12"/>
          </p:nvPr>
        </p:nvSpPr>
        <p:spPr/>
        <p:txBody>
          <a:bodyPr/>
          <a:lstStyle/>
          <a:p>
            <a:fld id="{BE245DB6-3E21-4EDE-A70F-A15B5D52F81E}" type="slidenum">
              <a:rPr lang="en-US" smtClean="0"/>
              <a:t>‹#›</a:t>
            </a:fld>
            <a:endParaRPr lang="en-US"/>
          </a:p>
        </p:txBody>
      </p:sp>
    </p:spTree>
    <p:extLst>
      <p:ext uri="{BB962C8B-B14F-4D97-AF65-F5344CB8AC3E}">
        <p14:creationId xmlns:p14="http://schemas.microsoft.com/office/powerpoint/2010/main" val="294586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BEF4-4FAE-4E32-B49E-6090BEF8F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24C8BE-78CD-46E9-B10F-C7F658E85F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4D7190-B331-450F-B9FE-74282CC9C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52676-6E2B-408E-8637-F748529FA9A8}"/>
              </a:ext>
            </a:extLst>
          </p:cNvPr>
          <p:cNvSpPr>
            <a:spLocks noGrp="1"/>
          </p:cNvSpPr>
          <p:nvPr>
            <p:ph type="dt" sz="half" idx="10"/>
          </p:nvPr>
        </p:nvSpPr>
        <p:spPr/>
        <p:txBody>
          <a:bodyPr/>
          <a:lstStyle/>
          <a:p>
            <a:fld id="{968D640B-2360-47AE-8728-4B76BF5B444C}" type="datetimeFigureOut">
              <a:rPr lang="en-US" smtClean="0"/>
              <a:t>4/6/2023</a:t>
            </a:fld>
            <a:endParaRPr lang="en-US"/>
          </a:p>
        </p:txBody>
      </p:sp>
      <p:sp>
        <p:nvSpPr>
          <p:cNvPr id="6" name="Footer Placeholder 5">
            <a:extLst>
              <a:ext uri="{FF2B5EF4-FFF2-40B4-BE49-F238E27FC236}">
                <a16:creationId xmlns:a16="http://schemas.microsoft.com/office/drawing/2014/main" id="{7B6E2705-FAD7-4491-92B3-CA62FC6C8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590DE-6033-4DCB-BA94-F6775191F237}"/>
              </a:ext>
            </a:extLst>
          </p:cNvPr>
          <p:cNvSpPr>
            <a:spLocks noGrp="1"/>
          </p:cNvSpPr>
          <p:nvPr>
            <p:ph type="sldNum" sz="quarter" idx="12"/>
          </p:nvPr>
        </p:nvSpPr>
        <p:spPr/>
        <p:txBody>
          <a:bodyPr/>
          <a:lstStyle/>
          <a:p>
            <a:fld id="{BE245DB6-3E21-4EDE-A70F-A15B5D52F81E}" type="slidenum">
              <a:rPr lang="en-US" smtClean="0"/>
              <a:t>‹#›</a:t>
            </a:fld>
            <a:endParaRPr lang="en-US"/>
          </a:p>
        </p:txBody>
      </p:sp>
    </p:spTree>
    <p:extLst>
      <p:ext uri="{BB962C8B-B14F-4D97-AF65-F5344CB8AC3E}">
        <p14:creationId xmlns:p14="http://schemas.microsoft.com/office/powerpoint/2010/main" val="254765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6BB7-D329-4ECF-9DE7-467111DC6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DCE6EB-D0A1-4BE6-AEE2-0CA39DE72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08E7A0-A185-4810-87E6-6CF288B1A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24697-9A8F-46D3-9B71-CCC25311ED85}"/>
              </a:ext>
            </a:extLst>
          </p:cNvPr>
          <p:cNvSpPr>
            <a:spLocks noGrp="1"/>
          </p:cNvSpPr>
          <p:nvPr>
            <p:ph type="dt" sz="half" idx="10"/>
          </p:nvPr>
        </p:nvSpPr>
        <p:spPr/>
        <p:txBody>
          <a:bodyPr/>
          <a:lstStyle/>
          <a:p>
            <a:fld id="{968D640B-2360-47AE-8728-4B76BF5B444C}" type="datetimeFigureOut">
              <a:rPr lang="en-US" smtClean="0"/>
              <a:t>4/6/2023</a:t>
            </a:fld>
            <a:endParaRPr lang="en-US"/>
          </a:p>
        </p:txBody>
      </p:sp>
      <p:sp>
        <p:nvSpPr>
          <p:cNvPr id="6" name="Footer Placeholder 5">
            <a:extLst>
              <a:ext uri="{FF2B5EF4-FFF2-40B4-BE49-F238E27FC236}">
                <a16:creationId xmlns:a16="http://schemas.microsoft.com/office/drawing/2014/main" id="{3D8C9DA5-7F37-4702-8FDA-333A7DBDD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E4E325-3830-43CA-A767-0DF509E0A619}"/>
              </a:ext>
            </a:extLst>
          </p:cNvPr>
          <p:cNvSpPr>
            <a:spLocks noGrp="1"/>
          </p:cNvSpPr>
          <p:nvPr>
            <p:ph type="sldNum" sz="quarter" idx="12"/>
          </p:nvPr>
        </p:nvSpPr>
        <p:spPr/>
        <p:txBody>
          <a:bodyPr/>
          <a:lstStyle/>
          <a:p>
            <a:fld id="{BE245DB6-3E21-4EDE-A70F-A15B5D52F81E}" type="slidenum">
              <a:rPr lang="en-US" smtClean="0"/>
              <a:t>‹#›</a:t>
            </a:fld>
            <a:endParaRPr lang="en-US"/>
          </a:p>
        </p:txBody>
      </p:sp>
    </p:spTree>
    <p:extLst>
      <p:ext uri="{BB962C8B-B14F-4D97-AF65-F5344CB8AC3E}">
        <p14:creationId xmlns:p14="http://schemas.microsoft.com/office/powerpoint/2010/main" val="165440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f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DF02F2-5E91-4DB7-8405-540A7FC818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E83E42-3683-4B0A-BD00-AF00CAF1D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6BCE3-4520-49C5-A34C-9B208E1E6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D640B-2360-47AE-8728-4B76BF5B444C}" type="datetimeFigureOut">
              <a:rPr lang="en-US" smtClean="0"/>
              <a:t>4/6/2023</a:t>
            </a:fld>
            <a:endParaRPr lang="en-US"/>
          </a:p>
        </p:txBody>
      </p:sp>
      <p:sp>
        <p:nvSpPr>
          <p:cNvPr id="5" name="Footer Placeholder 4">
            <a:extLst>
              <a:ext uri="{FF2B5EF4-FFF2-40B4-BE49-F238E27FC236}">
                <a16:creationId xmlns:a16="http://schemas.microsoft.com/office/drawing/2014/main" id="{740ECDE2-F4A2-4DC4-9D33-CACF8B941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024011-9B41-4AAA-84FC-69E4F0228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45DB6-3E21-4EDE-A70F-A15B5D52F81E}" type="slidenum">
              <a:rPr lang="en-US" smtClean="0"/>
              <a:t>‹#›</a:t>
            </a:fld>
            <a:endParaRPr lang="en-US"/>
          </a:p>
        </p:txBody>
      </p:sp>
    </p:spTree>
    <p:extLst>
      <p:ext uri="{BB962C8B-B14F-4D97-AF65-F5344CB8AC3E}">
        <p14:creationId xmlns:p14="http://schemas.microsoft.com/office/powerpoint/2010/main" val="370738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bing.com/videos/search?q=drain+the+swamp+campaign+ad+2018&amp;&amp;view=detail&amp;mid=CA6D4F0FCB9C64E87312CA6D4F0FCB9C64E87312&amp;&amp;FORM=VRDGA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2.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bing.com/videos/search?q=Swift+Voters+ad&amp;&amp;view=detail&amp;mid=67EFBE1F85370E5A9D8567EFBE1F85370E5A9D85&amp;&amp;FORM=VRDGAR"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256A564-3A05-45B1-A0F5-8D710EE7AF00}"/>
              </a:ext>
            </a:extLst>
          </p:cNvPr>
          <p:cNvSpPr>
            <a:spLocks noGrp="1" noChangeArrowheads="1"/>
          </p:cNvSpPr>
          <p:nvPr>
            <p:ph type="ctrTitle"/>
          </p:nvPr>
        </p:nvSpPr>
        <p:spPr>
          <a:xfrm>
            <a:off x="1524000" y="1122363"/>
            <a:ext cx="9144000" cy="1655762"/>
          </a:xfrm>
          <a:solidFill>
            <a:srgbClr val="002060"/>
          </a:solidFill>
          <a:ln>
            <a:solidFill>
              <a:srgbClr val="FF0000"/>
            </a:solidFill>
          </a:ln>
        </p:spPr>
        <p:txBody>
          <a:bodyPr>
            <a:normAutofit fontScale="90000"/>
          </a:bodyPr>
          <a:lstStyle/>
          <a:p>
            <a:pPr eaLnBrk="1" hangingPunct="1">
              <a:defRPr/>
            </a:pPr>
            <a:r>
              <a:rPr lang="en-US" b="1" dirty="0">
                <a:solidFill>
                  <a:schemeClr val="bg1"/>
                </a:solidFill>
                <a:latin typeface="Castellar" panose="020A0402060406010301" pitchFamily="18" charset="0"/>
              </a:rPr>
              <a:t>Unit V Influencers of Democracy</a:t>
            </a:r>
          </a:p>
        </p:txBody>
      </p:sp>
      <p:sp>
        <p:nvSpPr>
          <p:cNvPr id="2051" name="Rectangle 3">
            <a:extLst>
              <a:ext uri="{FF2B5EF4-FFF2-40B4-BE49-F238E27FC236}">
                <a16:creationId xmlns:a16="http://schemas.microsoft.com/office/drawing/2014/main" id="{CEEB5642-5180-4CC1-AFA9-955FACC17D60}"/>
              </a:ext>
            </a:extLst>
          </p:cNvPr>
          <p:cNvSpPr>
            <a:spLocks noGrp="1" noChangeArrowheads="1"/>
          </p:cNvSpPr>
          <p:nvPr>
            <p:ph type="subTitle" idx="1"/>
          </p:nvPr>
        </p:nvSpPr>
        <p:spPr>
          <a:xfrm>
            <a:off x="3657600" y="2989942"/>
            <a:ext cx="5602514" cy="653144"/>
          </a:xfrm>
          <a:solidFill>
            <a:srgbClr val="002060"/>
          </a:solidFill>
          <a:ln>
            <a:solidFill>
              <a:srgbClr val="FF0000"/>
            </a:solidFill>
          </a:ln>
        </p:spPr>
        <p:txBody>
          <a:bodyPr/>
          <a:lstStyle/>
          <a:p>
            <a:pPr eaLnBrk="1" hangingPunct="1">
              <a:defRPr/>
            </a:pPr>
            <a:r>
              <a:rPr lang="en-US" b="1" dirty="0">
                <a:solidFill>
                  <a:schemeClr val="bg1"/>
                </a:solidFill>
                <a:latin typeface="Castellar" panose="020A0402060406010301" pitchFamily="18" charset="0"/>
              </a:rPr>
              <a:t>POLITICAL PARTIES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50E666-0551-4B7E-AEF7-F527A1649353}"/>
              </a:ext>
            </a:extLst>
          </p:cNvPr>
          <p:cNvSpPr>
            <a:spLocks noGrp="1"/>
          </p:cNvSpPr>
          <p:nvPr>
            <p:ph type="title"/>
          </p:nvPr>
        </p:nvSpPr>
        <p:spPr>
          <a:xfrm>
            <a:off x="838200" y="365125"/>
            <a:ext cx="10515600" cy="882649"/>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Political Party Structure</a:t>
            </a:r>
          </a:p>
        </p:txBody>
      </p:sp>
      <p:sp>
        <p:nvSpPr>
          <p:cNvPr id="6" name="Content Placeholder 5">
            <a:extLst>
              <a:ext uri="{FF2B5EF4-FFF2-40B4-BE49-F238E27FC236}">
                <a16:creationId xmlns:a16="http://schemas.microsoft.com/office/drawing/2014/main" id="{8194F525-559B-4A86-ACC5-79DC669CE5ED}"/>
              </a:ext>
            </a:extLst>
          </p:cNvPr>
          <p:cNvSpPr>
            <a:spLocks noGrp="1"/>
          </p:cNvSpPr>
          <p:nvPr>
            <p:ph idx="1"/>
          </p:nvPr>
        </p:nvSpPr>
        <p:spPr>
          <a:xfrm>
            <a:off x="406400" y="1631949"/>
            <a:ext cx="10947400" cy="4545014"/>
          </a:xfrm>
          <a:solidFill>
            <a:schemeClr val="bg2"/>
          </a:solidFill>
          <a:ln>
            <a:solidFill>
              <a:srgbClr val="FF0000"/>
            </a:solidFill>
          </a:ln>
        </p:spPr>
        <p:txBody>
          <a:bodyPr/>
          <a:lstStyle/>
          <a:p>
            <a:pPr marL="0" indent="0">
              <a:buNone/>
              <a:defRPr/>
            </a:pPr>
            <a:r>
              <a:rPr lang="en-US" sz="2400" dirty="0">
                <a:latin typeface="Times New Roman" panose="02020603050405020304" pitchFamily="18" charset="0"/>
                <a:cs typeface="Times New Roman" panose="02020603050405020304" pitchFamily="18" charset="0"/>
              </a:rPr>
              <a:t>The American political party structure is designed to carry out multiple task at the same time.  Use the following task and explain how the different levels help carry out the task.</a:t>
            </a:r>
          </a:p>
          <a:p>
            <a:pPr lvl="1">
              <a:defRPr/>
            </a:pPr>
            <a:r>
              <a:rPr lang="en-US" b="1" dirty="0">
                <a:latin typeface="Times New Roman" panose="02020603050405020304" pitchFamily="18" charset="0"/>
                <a:cs typeface="Times New Roman" panose="02020603050405020304" pitchFamily="18" charset="0"/>
              </a:rPr>
              <a:t>Recruit candidates</a:t>
            </a:r>
          </a:p>
          <a:p>
            <a:pPr lvl="1">
              <a:defRPr/>
            </a:pPr>
            <a:r>
              <a:rPr lang="en-US" b="1" dirty="0">
                <a:latin typeface="Times New Roman" panose="02020603050405020304" pitchFamily="18" charset="0"/>
                <a:cs typeface="Times New Roman" panose="02020603050405020304" pitchFamily="18" charset="0"/>
              </a:rPr>
              <a:t>Carry the people’s message (The Grassroots Movement)</a:t>
            </a:r>
          </a:p>
          <a:p>
            <a:pPr lvl="1">
              <a:defRPr/>
            </a:pPr>
            <a:r>
              <a:rPr lang="en-US" b="1" dirty="0">
                <a:latin typeface="Times New Roman" panose="02020603050405020304" pitchFamily="18" charset="0"/>
                <a:cs typeface="Times New Roman" panose="02020603050405020304" pitchFamily="18" charset="0"/>
              </a:rPr>
              <a:t>Cue Voters </a:t>
            </a:r>
          </a:p>
          <a:p>
            <a:pPr lvl="1">
              <a:defRPr/>
            </a:pPr>
            <a:r>
              <a:rPr lang="en-US" b="1" dirty="0">
                <a:latin typeface="Times New Roman" panose="02020603050405020304" pitchFamily="18" charset="0"/>
                <a:cs typeface="Times New Roman" panose="02020603050405020304" pitchFamily="18" charset="0"/>
              </a:rPr>
              <a:t>Campaigning</a:t>
            </a:r>
          </a:p>
          <a:p>
            <a:pPr lvl="1">
              <a:defRPr/>
            </a:pPr>
            <a:r>
              <a:rPr lang="en-US" b="1" dirty="0">
                <a:latin typeface="Times New Roman" panose="02020603050405020304" pitchFamily="18" charset="0"/>
                <a:cs typeface="Times New Roman" panose="02020603050405020304" pitchFamily="18" charset="0"/>
              </a:rPr>
              <a:t>Nominate candidates</a:t>
            </a:r>
          </a:p>
          <a:p>
            <a:pPr lvl="1">
              <a:defRPr/>
            </a:pPr>
            <a:r>
              <a:rPr lang="en-US" b="1" dirty="0">
                <a:latin typeface="Times New Roman" panose="02020603050405020304" pitchFamily="18" charset="0"/>
                <a:cs typeface="Times New Roman" panose="02020603050405020304" pitchFamily="18" charset="0"/>
              </a:rPr>
              <a:t>Unify the electorate</a:t>
            </a:r>
          </a:p>
          <a:p>
            <a:pPr lvl="1">
              <a:defRPr/>
            </a:pPr>
            <a:r>
              <a:rPr lang="en-US" b="1" dirty="0">
                <a:latin typeface="Times New Roman" panose="02020603050405020304" pitchFamily="18" charset="0"/>
                <a:cs typeface="Times New Roman" panose="02020603050405020304" pitchFamily="18" charset="0"/>
              </a:rPr>
              <a:t>Watchdog role (opposition)</a:t>
            </a:r>
          </a:p>
          <a:p>
            <a:pPr lvl="1">
              <a:defRPr/>
            </a:pPr>
            <a:r>
              <a:rPr lang="en-US" b="1" dirty="0">
                <a:latin typeface="Times New Roman" panose="02020603050405020304" pitchFamily="18" charset="0"/>
                <a:cs typeface="Times New Roman" panose="02020603050405020304" pitchFamily="18" charset="0"/>
              </a:rPr>
              <a:t>Help organize government</a:t>
            </a:r>
          </a:p>
          <a:p>
            <a:pPr lvl="1">
              <a:defRPr/>
            </a:pPr>
            <a:endParaRPr lang="en-US" sz="1600" dirty="0"/>
          </a:p>
          <a:p>
            <a:pPr lvl="1">
              <a:defRPr/>
            </a:pPr>
            <a:endParaRPr lang="en-US" sz="1600" dirty="0"/>
          </a:p>
          <a:p>
            <a:pPr lvl="1">
              <a:defRPr/>
            </a:pPr>
            <a:endParaRPr lang="en-US" sz="1600" dirty="0"/>
          </a:p>
          <a:p>
            <a:pPr lvl="1">
              <a:defRPr/>
            </a:pPr>
            <a:endParaRPr lang="en-US" sz="1600" dirty="0"/>
          </a:p>
          <a:p>
            <a:pPr lvl="1">
              <a:defRPr/>
            </a:pPr>
            <a:endParaRPr lang="en-US" sz="1600" dirty="0"/>
          </a:p>
        </p:txBody>
      </p:sp>
      <p:pic>
        <p:nvPicPr>
          <p:cNvPr id="15364" name="Picture 6">
            <a:extLst>
              <a:ext uri="{FF2B5EF4-FFF2-40B4-BE49-F238E27FC236}">
                <a16:creationId xmlns:a16="http://schemas.microsoft.com/office/drawing/2014/main" id="{D47A751C-621E-4C8E-84F0-CA657CDB9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943351"/>
            <a:ext cx="36576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a:extLst>
              <a:ext uri="{FF2B5EF4-FFF2-40B4-BE49-F238E27FC236}">
                <a16:creationId xmlns:a16="http://schemas.microsoft.com/office/drawing/2014/main" id="{3D7B278D-545F-42CF-A56F-7EEBBB92F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3559176"/>
            <a:ext cx="9302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a:extLst>
              <a:ext uri="{FF2B5EF4-FFF2-40B4-BE49-F238E27FC236}">
                <a16:creationId xmlns:a16="http://schemas.microsoft.com/office/drawing/2014/main" id="{27BBDFDD-D7E7-43CB-9FA6-B87038407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126" y="3508376"/>
            <a:ext cx="93027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58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0EE7-14C4-4805-B659-E39F5C6BC7E2}"/>
              </a:ext>
            </a:extLst>
          </p:cNvPr>
          <p:cNvSpPr>
            <a:spLocks noGrp="1"/>
          </p:cNvSpPr>
          <p:nvPr>
            <p:ph type="title"/>
          </p:nvPr>
        </p:nvSpPr>
        <p:spPr>
          <a:xfrm>
            <a:off x="838200" y="365125"/>
            <a:ext cx="10515600" cy="900967"/>
          </a:xfrm>
          <a:solidFill>
            <a:schemeClr val="bg2"/>
          </a:solidFill>
          <a:ln>
            <a:solidFill>
              <a:srgbClr val="FF0000"/>
            </a:solidFill>
          </a:ln>
        </p:spPr>
        <p:txBody>
          <a:bodyPr>
            <a:normAutofit fontScale="90000"/>
          </a:bodyPr>
          <a:lstStyle/>
          <a:p>
            <a:r>
              <a:rPr lang="en-US" b="1" dirty="0">
                <a:solidFill>
                  <a:srgbClr val="002060"/>
                </a:solidFill>
                <a:latin typeface="Castellar" panose="020A0402060406010301" pitchFamily="18" charset="0"/>
              </a:rPr>
              <a:t>This Election has gone Critical</a:t>
            </a:r>
          </a:p>
        </p:txBody>
      </p:sp>
      <p:sp>
        <p:nvSpPr>
          <p:cNvPr id="3" name="Content Placeholder 2">
            <a:extLst>
              <a:ext uri="{FF2B5EF4-FFF2-40B4-BE49-F238E27FC236}">
                <a16:creationId xmlns:a16="http://schemas.microsoft.com/office/drawing/2014/main" id="{8774EB4A-6F94-4CE7-9F90-FC8D43BDE332}"/>
              </a:ext>
            </a:extLst>
          </p:cNvPr>
          <p:cNvSpPr>
            <a:spLocks noGrp="1"/>
          </p:cNvSpPr>
          <p:nvPr>
            <p:ph idx="1"/>
          </p:nvPr>
        </p:nvSpPr>
        <p:spPr>
          <a:xfrm>
            <a:off x="838200" y="1533378"/>
            <a:ext cx="10515600" cy="4643585"/>
          </a:xfrm>
          <a:solidFill>
            <a:schemeClr val="bg2"/>
          </a:solidFill>
          <a:ln>
            <a:solidFill>
              <a:srgbClr val="FF0000"/>
            </a:solidFill>
          </a:ln>
        </p:spPr>
        <p:txBody>
          <a:bodyPr>
            <a:normAutofit lnSpcReduction="10000"/>
          </a:bodyPr>
          <a:lstStyle/>
          <a:p>
            <a:pPr marL="0" indent="0">
              <a:buNone/>
            </a:pPr>
            <a:r>
              <a:rPr lang="en-US" sz="2400" b="1" dirty="0">
                <a:latin typeface="Times New Roman" panose="02020603050405020304" pitchFamily="18" charset="0"/>
                <a:cs typeface="Times New Roman" panose="02020603050405020304" pitchFamily="18" charset="0"/>
              </a:rPr>
              <a:t>Critical Elections Assignment</a:t>
            </a:r>
          </a:p>
          <a:p>
            <a:r>
              <a:rPr lang="en-US" sz="2400" dirty="0">
                <a:latin typeface="Times New Roman" panose="02020603050405020304" pitchFamily="18" charset="0"/>
                <a:cs typeface="Times New Roman" panose="02020603050405020304" pitchFamily="18" charset="0"/>
              </a:rPr>
              <a:t>Evaluate whether the following elections are critical elections</a:t>
            </a:r>
          </a:p>
          <a:p>
            <a:pPr>
              <a:buFontTx/>
              <a:buChar char="-"/>
            </a:pPr>
            <a:r>
              <a:rPr lang="en-US" sz="2400" dirty="0">
                <a:latin typeface="Times New Roman" panose="02020603050405020304" pitchFamily="18" charset="0"/>
                <a:cs typeface="Times New Roman" panose="02020603050405020304" pitchFamily="18" charset="0"/>
              </a:rPr>
              <a:t>Federalists: Election of 1790</a:t>
            </a:r>
          </a:p>
          <a:p>
            <a:pPr>
              <a:buFontTx/>
              <a:buChar char="-"/>
            </a:pPr>
            <a:r>
              <a:rPr lang="en-US" sz="2400" dirty="0">
                <a:latin typeface="Times New Roman" panose="02020603050405020304" pitchFamily="18" charset="0"/>
                <a:cs typeface="Times New Roman" panose="02020603050405020304" pitchFamily="18" charset="0"/>
              </a:rPr>
              <a:t>Democrat-Republicans: Election of 1800</a:t>
            </a:r>
          </a:p>
          <a:p>
            <a:pPr>
              <a:buFontTx/>
              <a:buChar char="-"/>
            </a:pPr>
            <a:r>
              <a:rPr lang="en-US" sz="2400" dirty="0">
                <a:latin typeface="Times New Roman" panose="02020603050405020304" pitchFamily="18" charset="0"/>
                <a:cs typeface="Times New Roman" panose="02020603050405020304" pitchFamily="18" charset="0"/>
              </a:rPr>
              <a:t>Jackson Democrats: Election of 1824</a:t>
            </a:r>
          </a:p>
          <a:p>
            <a:pPr>
              <a:buFontTx/>
              <a:buChar char="-"/>
            </a:pPr>
            <a:r>
              <a:rPr lang="en-US" sz="2400" dirty="0">
                <a:latin typeface="Times New Roman" panose="02020603050405020304" pitchFamily="18" charset="0"/>
                <a:cs typeface="Times New Roman" panose="02020603050405020304" pitchFamily="18" charset="0"/>
              </a:rPr>
              <a:t>Whig Party: Election of 1840</a:t>
            </a:r>
          </a:p>
          <a:p>
            <a:pPr>
              <a:buFontTx/>
              <a:buChar char="-"/>
            </a:pPr>
            <a:r>
              <a:rPr lang="en-US" sz="2400" dirty="0">
                <a:latin typeface="Times New Roman" panose="02020603050405020304" pitchFamily="18" charset="0"/>
                <a:cs typeface="Times New Roman" panose="02020603050405020304" pitchFamily="18" charset="0"/>
              </a:rPr>
              <a:t>Republican Party: Election of 1860</a:t>
            </a:r>
          </a:p>
          <a:p>
            <a:pPr>
              <a:buFontTx/>
              <a:buChar char="-"/>
            </a:pPr>
            <a:r>
              <a:rPr lang="en-US" sz="2400" dirty="0">
                <a:latin typeface="Times New Roman" panose="02020603050405020304" pitchFamily="18" charset="0"/>
                <a:cs typeface="Times New Roman" panose="02020603050405020304" pitchFamily="18" charset="0"/>
              </a:rPr>
              <a:t>Populist Party: Election of 1896</a:t>
            </a:r>
          </a:p>
          <a:p>
            <a:pPr>
              <a:buFontTx/>
              <a:buChar char="-"/>
            </a:pPr>
            <a:r>
              <a:rPr lang="en-US" sz="2400" dirty="0">
                <a:latin typeface="Times New Roman" panose="02020603050405020304" pitchFamily="18" charset="0"/>
                <a:cs typeface="Times New Roman" panose="02020603050405020304" pitchFamily="18" charset="0"/>
              </a:rPr>
              <a:t>Democrat Party: Election of 1932</a:t>
            </a:r>
          </a:p>
          <a:p>
            <a:pPr>
              <a:buFontTx/>
              <a:buChar char="-"/>
            </a:pPr>
            <a:r>
              <a:rPr lang="en-US" sz="2400" dirty="0">
                <a:latin typeface="Times New Roman" panose="02020603050405020304" pitchFamily="18" charset="0"/>
                <a:cs typeface="Times New Roman" panose="02020603050405020304" pitchFamily="18" charset="0"/>
              </a:rPr>
              <a:t>Democrat Party: Election of 1964</a:t>
            </a:r>
          </a:p>
          <a:p>
            <a:pPr>
              <a:buFontTx/>
              <a:buChar char="-"/>
            </a:pPr>
            <a:r>
              <a:rPr lang="en-US" sz="2400" dirty="0">
                <a:latin typeface="Times New Roman" panose="02020603050405020304" pitchFamily="18" charset="0"/>
                <a:cs typeface="Times New Roman" panose="02020603050405020304" pitchFamily="18" charset="0"/>
              </a:rPr>
              <a:t>Conservative Coalition: Election of 1980</a:t>
            </a:r>
          </a:p>
        </p:txBody>
      </p:sp>
      <p:pic>
        <p:nvPicPr>
          <p:cNvPr id="5" name="Picture 4">
            <a:extLst>
              <a:ext uri="{FF2B5EF4-FFF2-40B4-BE49-F238E27FC236}">
                <a16:creationId xmlns:a16="http://schemas.microsoft.com/office/drawing/2014/main" id="{1D4035E6-4C2B-4700-B55A-44EFCB160D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9512" y="2483569"/>
            <a:ext cx="3673974" cy="3365687"/>
          </a:xfrm>
          <a:prstGeom prst="rect">
            <a:avLst/>
          </a:prstGeom>
          <a:noFill/>
          <a:ln>
            <a:solidFill>
              <a:schemeClr val="tx1"/>
            </a:solidFill>
          </a:ln>
        </p:spPr>
      </p:pic>
    </p:spTree>
    <p:extLst>
      <p:ext uri="{BB962C8B-B14F-4D97-AF65-F5344CB8AC3E}">
        <p14:creationId xmlns:p14="http://schemas.microsoft.com/office/powerpoint/2010/main" val="330005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FC13-77F3-4C54-A7F1-8C0B7882A73E}"/>
              </a:ext>
            </a:extLst>
          </p:cNvPr>
          <p:cNvSpPr>
            <a:spLocks noGrp="1"/>
          </p:cNvSpPr>
          <p:nvPr>
            <p:ph type="title"/>
          </p:nvPr>
        </p:nvSpPr>
        <p:spPr>
          <a:xfrm>
            <a:off x="1981200" y="274638"/>
            <a:ext cx="9615714" cy="8683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Promotion of Republicanism</a:t>
            </a:r>
          </a:p>
        </p:txBody>
      </p:sp>
      <p:sp>
        <p:nvSpPr>
          <p:cNvPr id="3" name="Content Placeholder 2">
            <a:extLst>
              <a:ext uri="{FF2B5EF4-FFF2-40B4-BE49-F238E27FC236}">
                <a16:creationId xmlns:a16="http://schemas.microsoft.com/office/drawing/2014/main" id="{CC3A40C9-4819-4945-8AD5-ECDDBF236F65}"/>
              </a:ext>
            </a:extLst>
          </p:cNvPr>
          <p:cNvSpPr>
            <a:spLocks noGrp="1"/>
          </p:cNvSpPr>
          <p:nvPr>
            <p:ph idx="1"/>
          </p:nvPr>
        </p:nvSpPr>
        <p:spPr>
          <a:xfrm>
            <a:off x="838200" y="1393371"/>
            <a:ext cx="10515600" cy="4783592"/>
          </a:xfrm>
          <a:solidFill>
            <a:schemeClr val="bg2"/>
          </a:solidFill>
          <a:ln>
            <a:solidFill>
              <a:srgbClr val="FF0000"/>
            </a:solidFill>
          </a:ln>
        </p:spPr>
        <p:txBody>
          <a:bodyPr/>
          <a:lstStyle/>
          <a:p>
            <a:pPr marL="117475" lvl="1" indent="0">
              <a:buNone/>
              <a:defRPr/>
            </a:pPr>
            <a:r>
              <a:rPr lang="en-US" dirty="0">
                <a:latin typeface="Times New Roman" panose="02020603050405020304" pitchFamily="18" charset="0"/>
                <a:cs typeface="Times New Roman" panose="02020603050405020304" pitchFamily="18" charset="0"/>
              </a:rPr>
              <a:t>How effective are political parties at acting as a linkage institution and helping promoting republicanism?</a:t>
            </a:r>
          </a:p>
          <a:p>
            <a:pPr lvl="1">
              <a:defRPr/>
            </a:pPr>
            <a:r>
              <a:rPr lang="en-US" sz="2000" b="1" dirty="0">
                <a:solidFill>
                  <a:srgbClr val="002060"/>
                </a:solidFill>
                <a:latin typeface="Times New Roman" panose="02020603050405020304" pitchFamily="18" charset="0"/>
                <a:cs typeface="Times New Roman" panose="02020603050405020304" pitchFamily="18" charset="0"/>
              </a:rPr>
              <a:t>Select candidates</a:t>
            </a:r>
          </a:p>
          <a:p>
            <a:pPr lvl="1">
              <a:defRPr/>
            </a:pPr>
            <a:r>
              <a:rPr lang="en-US" sz="2000" b="1" dirty="0">
                <a:solidFill>
                  <a:srgbClr val="002060"/>
                </a:solidFill>
                <a:latin typeface="Times New Roman" panose="02020603050405020304" pitchFamily="18" charset="0"/>
                <a:cs typeface="Times New Roman" panose="02020603050405020304" pitchFamily="18" charset="0"/>
              </a:rPr>
              <a:t>Run campaigns</a:t>
            </a:r>
          </a:p>
          <a:p>
            <a:pPr lvl="1">
              <a:defRPr/>
            </a:pPr>
            <a:r>
              <a:rPr lang="en-US" sz="2000" b="1" dirty="0">
                <a:solidFill>
                  <a:srgbClr val="002060"/>
                </a:solidFill>
                <a:latin typeface="Times New Roman" panose="02020603050405020304" pitchFamily="18" charset="0"/>
                <a:cs typeface="Times New Roman" panose="02020603050405020304" pitchFamily="18" charset="0"/>
              </a:rPr>
              <a:t>Cue the electorate (party identification)</a:t>
            </a:r>
          </a:p>
          <a:p>
            <a:pPr lvl="1">
              <a:defRPr/>
            </a:pPr>
            <a:r>
              <a:rPr lang="en-US" sz="2000" b="1" dirty="0">
                <a:solidFill>
                  <a:srgbClr val="002060"/>
                </a:solidFill>
                <a:latin typeface="Times New Roman" panose="02020603050405020304" pitchFamily="18" charset="0"/>
                <a:cs typeface="Times New Roman" panose="02020603050405020304" pitchFamily="18" charset="0"/>
              </a:rPr>
              <a:t>Articulate policy (Rep. = Conservative </a:t>
            </a:r>
          </a:p>
          <a:p>
            <a:pPr marL="457200" lvl="1" indent="0">
              <a:buNone/>
              <a:defRPr/>
            </a:pPr>
            <a:r>
              <a:rPr lang="en-US" sz="2000" b="1" dirty="0">
                <a:solidFill>
                  <a:srgbClr val="002060"/>
                </a:solidFill>
                <a:latin typeface="Times New Roman" panose="02020603050405020304" pitchFamily="18" charset="0"/>
                <a:cs typeface="Times New Roman" panose="02020603050405020304" pitchFamily="18" charset="0"/>
              </a:rPr>
              <a:t>    &amp; Dem. = Liberal)</a:t>
            </a:r>
          </a:p>
          <a:p>
            <a:pPr lvl="1">
              <a:defRPr/>
            </a:pPr>
            <a:r>
              <a:rPr lang="en-US" sz="2000" b="1" dirty="0">
                <a:solidFill>
                  <a:srgbClr val="002060"/>
                </a:solidFill>
                <a:latin typeface="Times New Roman" panose="02020603050405020304" pitchFamily="18" charset="0"/>
                <a:cs typeface="Times New Roman" panose="02020603050405020304" pitchFamily="18" charset="0"/>
              </a:rPr>
              <a:t>Coordinate policy makers</a:t>
            </a:r>
          </a:p>
          <a:p>
            <a:pPr marL="457200" lvl="1" indent="0">
              <a:buNone/>
              <a:defRPr/>
            </a:pPr>
            <a:endParaRPr lang="en-US" sz="2000" dirty="0">
              <a:solidFill>
                <a:srgbClr val="FFFF00"/>
              </a:solidFill>
              <a:latin typeface="Times New Roman" panose="02020603050405020304" pitchFamily="18" charset="0"/>
              <a:cs typeface="Times New Roman" panose="02020603050405020304" pitchFamily="18" charset="0"/>
            </a:endParaRPr>
          </a:p>
          <a:p>
            <a:pPr marL="285750" lvl="1">
              <a:defRPr/>
            </a:pPr>
            <a:r>
              <a:rPr lang="en-US" dirty="0">
                <a:latin typeface="Times New Roman" panose="02020603050405020304" pitchFamily="18" charset="0"/>
                <a:cs typeface="Times New Roman" panose="02020603050405020304" pitchFamily="18" charset="0"/>
              </a:rPr>
              <a:t>Construct an argument summary as to whether we should to continue to use political parties in our modern democracy</a:t>
            </a:r>
          </a:p>
          <a:p>
            <a:pPr>
              <a:defRPr/>
            </a:pPr>
            <a:endParaRPr lang="en-US" dirty="0"/>
          </a:p>
        </p:txBody>
      </p:sp>
      <p:pic>
        <p:nvPicPr>
          <p:cNvPr id="16388" name="Picture 3">
            <a:extLst>
              <a:ext uri="{FF2B5EF4-FFF2-40B4-BE49-F238E27FC236}">
                <a16:creationId xmlns:a16="http://schemas.microsoft.com/office/drawing/2014/main" id="{F871B522-D1D6-4AFF-B318-39BD465060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590801"/>
            <a:ext cx="27622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22346-447C-4AC9-BEC7-3639A39DBC22}"/>
              </a:ext>
            </a:extLst>
          </p:cNvPr>
          <p:cNvSpPr>
            <a:spLocks noGrp="1"/>
          </p:cNvSpPr>
          <p:nvPr>
            <p:ph idx="1"/>
          </p:nvPr>
        </p:nvSpPr>
        <p:spPr>
          <a:xfrm>
            <a:off x="812800" y="381000"/>
            <a:ext cx="10450286" cy="6096000"/>
          </a:xfrm>
          <a:solidFill>
            <a:schemeClr val="bg2">
              <a:lumMod val="90000"/>
            </a:schemeClr>
          </a:solidFill>
          <a:ln>
            <a:solidFill>
              <a:srgbClr val="002060"/>
            </a:solidFill>
          </a:ln>
        </p:spPr>
        <p:txBody>
          <a:bodyPr/>
          <a:lstStyle/>
          <a:p>
            <a:pPr marL="0" indent="0">
              <a:buNone/>
              <a:defRPr/>
            </a:pPr>
            <a:r>
              <a:rPr lang="en-US" sz="1600" i="1" dirty="0">
                <a:latin typeface="Times New Roman" panose="02020603050405020304" pitchFamily="18" charset="0"/>
                <a:cs typeface="Times New Roman" panose="02020603050405020304" pitchFamily="18" charset="0"/>
              </a:rPr>
              <a:t>PMI-5: Political parties, interest groups, and social movements provide opportunities for participation and influence how people relate to government and policymakers</a:t>
            </a:r>
          </a:p>
          <a:p>
            <a:pPr>
              <a:defRPr/>
            </a:pPr>
            <a:r>
              <a:rPr lang="en-US" sz="1600" i="1" dirty="0">
                <a:latin typeface="Times New Roman" panose="02020603050405020304" pitchFamily="18" charset="0"/>
                <a:cs typeface="Times New Roman" panose="02020603050405020304" pitchFamily="18" charset="0"/>
              </a:rPr>
              <a:t>PMI 5.A: Describe linkage institutions</a:t>
            </a:r>
          </a:p>
          <a:p>
            <a:pPr>
              <a:defRPr/>
            </a:pPr>
            <a:r>
              <a:rPr lang="en-US" sz="1600" i="1" dirty="0">
                <a:latin typeface="Times New Roman" panose="02020603050405020304" pitchFamily="18" charset="0"/>
                <a:cs typeface="Times New Roman" panose="02020603050405020304" pitchFamily="18" charset="0"/>
              </a:rPr>
              <a:t>PMI 5.B: Explain the functions and impact of political parties on the electorate and government </a:t>
            </a:r>
          </a:p>
          <a:p>
            <a:pPr marL="0" indent="0">
              <a:buNone/>
              <a:defRPr/>
            </a:pPr>
            <a:r>
              <a:rPr lang="en-US" sz="2000" b="1" i="1" dirty="0">
                <a:solidFill>
                  <a:srgbClr val="002060"/>
                </a:solidFill>
                <a:latin typeface="Times New Roman" panose="02020603050405020304" pitchFamily="18" charset="0"/>
                <a:cs typeface="Times New Roman" panose="02020603050405020304" pitchFamily="18" charset="0"/>
              </a:rPr>
              <a:t>Essential Questions:</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does various unelected groups influence the political process, the political landscape and the United States governing institutions? </a:t>
            </a:r>
          </a:p>
          <a:p>
            <a:pPr>
              <a:defRPr/>
            </a:pPr>
            <a:r>
              <a:rPr lang="en-US" sz="2000" b="1" i="1" dirty="0">
                <a:solidFill>
                  <a:srgbClr val="002060"/>
                </a:solidFill>
                <a:latin typeface="Times New Roman" panose="02020603050405020304" pitchFamily="18" charset="0"/>
                <a:cs typeface="Times New Roman" panose="02020603050405020304" pitchFamily="18" charset="0"/>
              </a:rPr>
              <a:t>Students Can:</a:t>
            </a:r>
            <a:endParaRPr lang="en-US" sz="2000" b="1" dirty="0">
              <a:solidFill>
                <a:srgbClr val="002060"/>
              </a:solidFill>
              <a:latin typeface="Times New Roman" panose="02020603050405020304" pitchFamily="18" charset="0"/>
              <a:cs typeface="Times New Roman" panose="02020603050405020304" pitchFamily="18" charset="0"/>
            </a:endParaRPr>
          </a:p>
          <a:p>
            <a:pPr lvl="1">
              <a:defRPr/>
            </a:pPr>
            <a:r>
              <a:rPr lang="en-US" sz="1800" dirty="0">
                <a:latin typeface="Times New Roman" panose="02020603050405020304" pitchFamily="18" charset="0"/>
                <a:cs typeface="Times New Roman" panose="02020603050405020304" pitchFamily="18" charset="0"/>
              </a:rPr>
              <a:t>Evaluate the functions and impacts political parties have on the democratic process of our government </a:t>
            </a:r>
          </a:p>
          <a:p>
            <a:pPr marL="0" indent="0">
              <a:buNone/>
              <a:defRPr/>
            </a:pPr>
            <a:r>
              <a:rPr lang="en-US" sz="2400" dirty="0">
                <a:solidFill>
                  <a:srgbClr val="002060"/>
                </a:solidFill>
                <a:latin typeface="Times New Roman" panose="02020603050405020304" pitchFamily="18" charset="0"/>
                <a:cs typeface="Times New Roman" panose="02020603050405020304" pitchFamily="18" charset="0"/>
              </a:rPr>
              <a:t>AGENDA</a:t>
            </a:r>
          </a:p>
          <a:p>
            <a:pPr lvl="1">
              <a:defRPr/>
            </a:pPr>
            <a:r>
              <a:rPr lang="en-US" dirty="0">
                <a:latin typeface="Times New Roman" panose="02020603050405020304" pitchFamily="18" charset="0"/>
                <a:cs typeface="Times New Roman" panose="02020603050405020304" pitchFamily="18" charset="0"/>
              </a:rPr>
              <a:t>An Effective TWO Party System?</a:t>
            </a:r>
          </a:p>
          <a:p>
            <a:pPr lvl="1">
              <a:defRPr/>
            </a:pPr>
            <a:r>
              <a:rPr lang="en-US" dirty="0">
                <a:latin typeface="Times New Roman" panose="02020603050405020304" pitchFamily="18" charset="0"/>
                <a:cs typeface="Times New Roman" panose="02020603050405020304" pitchFamily="18" charset="0"/>
              </a:rPr>
              <a:t>The Role of the Party </a:t>
            </a:r>
          </a:p>
          <a:p>
            <a:pPr lvl="1">
              <a:defRPr/>
            </a:pPr>
            <a:r>
              <a:rPr lang="en-US" dirty="0">
                <a:latin typeface="Times New Roman" panose="02020603050405020304" pitchFamily="18" charset="0"/>
                <a:cs typeface="Times New Roman" panose="02020603050405020304" pitchFamily="18" charset="0"/>
              </a:rPr>
              <a:t>Political Party Effect</a:t>
            </a:r>
          </a:p>
          <a:p>
            <a:pPr marL="0" lvl="1" indent="0">
              <a:buNone/>
              <a:defRPr/>
            </a:pPr>
            <a:r>
              <a:rPr lang="en-US" dirty="0">
                <a:solidFill>
                  <a:srgbClr val="002060"/>
                </a:solidFill>
                <a:latin typeface="Times New Roman" panose="02020603050405020304" pitchFamily="18" charset="0"/>
                <a:cs typeface="Times New Roman" panose="02020603050405020304" pitchFamily="18" charset="0"/>
              </a:rPr>
              <a:t>HOMEWORK</a:t>
            </a:r>
          </a:p>
          <a:p>
            <a:pPr marL="342900" lvl="1" indent="-342900">
              <a:defRPr/>
            </a:pPr>
            <a:r>
              <a:rPr lang="en-US" b="1" dirty="0">
                <a:solidFill>
                  <a:srgbClr val="002060"/>
                </a:solidFill>
                <a:latin typeface="Times New Roman" panose="02020603050405020304" pitchFamily="18" charset="0"/>
                <a:cs typeface="Times New Roman" panose="02020603050405020304" pitchFamily="18" charset="0"/>
              </a:rPr>
              <a:t>This Election has Gone Critical </a:t>
            </a:r>
          </a:p>
        </p:txBody>
      </p:sp>
      <p:pic>
        <p:nvPicPr>
          <p:cNvPr id="7170" name="Picture 2" descr="Why Complaining About the “Two Party System” Is a Waste of Time | The  Takaho Post">
            <a:extLst>
              <a:ext uri="{FF2B5EF4-FFF2-40B4-BE49-F238E27FC236}">
                <a16:creationId xmlns:a16="http://schemas.microsoft.com/office/drawing/2014/main" id="{605CAE74-7AD9-46C7-A8D8-58D448C76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3247877"/>
            <a:ext cx="4142377" cy="2572351"/>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4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15B0-9CB2-4128-9F48-D650B2DF2527}"/>
              </a:ext>
            </a:extLst>
          </p:cNvPr>
          <p:cNvSpPr>
            <a:spLocks noGrp="1"/>
          </p:cNvSpPr>
          <p:nvPr>
            <p:ph type="title"/>
          </p:nvPr>
        </p:nvSpPr>
        <p:spPr>
          <a:xfrm>
            <a:off x="838200" y="365126"/>
            <a:ext cx="10515600" cy="886900"/>
          </a:xfrm>
          <a:solidFill>
            <a:schemeClr val="bg2"/>
          </a:solidFill>
          <a:ln>
            <a:solidFill>
              <a:srgbClr val="002060"/>
            </a:solidFill>
          </a:ln>
        </p:spPr>
        <p:txBody>
          <a:bodyPr/>
          <a:lstStyle/>
          <a:p>
            <a:r>
              <a:rPr lang="en-US" b="1" dirty="0">
                <a:solidFill>
                  <a:srgbClr val="002060"/>
                </a:solidFill>
                <a:latin typeface="Castellar" panose="020A0402060406010301" pitchFamily="18" charset="0"/>
              </a:rPr>
              <a:t>Effectiveness??????</a:t>
            </a:r>
          </a:p>
        </p:txBody>
      </p:sp>
      <p:sp>
        <p:nvSpPr>
          <p:cNvPr id="3" name="Content Placeholder 2">
            <a:extLst>
              <a:ext uri="{FF2B5EF4-FFF2-40B4-BE49-F238E27FC236}">
                <a16:creationId xmlns:a16="http://schemas.microsoft.com/office/drawing/2014/main" id="{04046B0D-3324-41EE-9F37-AD74E88DD7F8}"/>
              </a:ext>
            </a:extLst>
          </p:cNvPr>
          <p:cNvSpPr>
            <a:spLocks noGrp="1"/>
          </p:cNvSpPr>
          <p:nvPr>
            <p:ph idx="1"/>
          </p:nvPr>
        </p:nvSpPr>
        <p:spPr>
          <a:solidFill>
            <a:schemeClr val="bg2"/>
          </a:solidFill>
          <a:ln>
            <a:solidFill>
              <a:srgbClr val="00206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Evaluate whether the two-party system works for American democracy (Choose 2)</a:t>
            </a:r>
          </a:p>
          <a:p>
            <a:r>
              <a:rPr lang="en-US" sz="2400" dirty="0">
                <a:solidFill>
                  <a:srgbClr val="002060"/>
                </a:solidFill>
                <a:latin typeface="Times New Roman" panose="02020603050405020304" pitchFamily="18" charset="0"/>
                <a:cs typeface="Times New Roman" panose="02020603050405020304" pitchFamily="18" charset="0"/>
              </a:rPr>
              <a:t>Carrying the people’s message:</a:t>
            </a:r>
          </a:p>
          <a:p>
            <a:r>
              <a:rPr lang="en-US" sz="2400" dirty="0">
                <a:solidFill>
                  <a:srgbClr val="002060"/>
                </a:solidFill>
                <a:latin typeface="Times New Roman" panose="02020603050405020304" pitchFamily="18" charset="0"/>
                <a:cs typeface="Times New Roman" panose="02020603050405020304" pitchFamily="18" charset="0"/>
              </a:rPr>
              <a:t>Promoting pluralism in American democracy</a:t>
            </a:r>
          </a:p>
          <a:p>
            <a:r>
              <a:rPr lang="en-US" sz="2400" dirty="0">
                <a:solidFill>
                  <a:srgbClr val="002060"/>
                </a:solidFill>
                <a:latin typeface="Times New Roman" panose="02020603050405020304" pitchFamily="18" charset="0"/>
                <a:cs typeface="Times New Roman" panose="02020603050405020304" pitchFamily="18" charset="0"/>
              </a:rPr>
              <a:t>Unifying the electorate</a:t>
            </a:r>
          </a:p>
          <a:p>
            <a:endParaRPr lang="en-US" sz="2400" dirty="0">
              <a:latin typeface="Times New Roman" panose="02020603050405020304" pitchFamily="18" charset="0"/>
              <a:cs typeface="Times New Roman" panose="02020603050405020304" pitchFamily="18" charset="0"/>
            </a:endParaRPr>
          </a:p>
        </p:txBody>
      </p:sp>
      <p:pic>
        <p:nvPicPr>
          <p:cNvPr id="10244" name="Picture 4" descr="Bites Media">
            <a:extLst>
              <a:ext uri="{FF2B5EF4-FFF2-40B4-BE49-F238E27FC236}">
                <a16:creationId xmlns:a16="http://schemas.microsoft.com/office/drawing/2014/main" id="{C6E49F2F-21E1-4841-B11F-ADEE021D5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284" y="2477293"/>
            <a:ext cx="3535313" cy="288249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46" name="Picture 6" descr="Premium Vector | Cartoon thumbs up and thumbs down with funny faces">
            <a:extLst>
              <a:ext uri="{FF2B5EF4-FFF2-40B4-BE49-F238E27FC236}">
                <a16:creationId xmlns:a16="http://schemas.microsoft.com/office/drawing/2014/main" id="{234FEC4E-1881-431E-916F-84F267730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13" y="3759590"/>
            <a:ext cx="4490817" cy="210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58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7841-DD0D-456B-A5BB-166B1CFF7367}"/>
              </a:ext>
            </a:extLst>
          </p:cNvPr>
          <p:cNvSpPr>
            <a:spLocks noGrp="1"/>
          </p:cNvSpPr>
          <p:nvPr>
            <p:ph type="title"/>
          </p:nvPr>
        </p:nvSpPr>
        <p:spPr>
          <a:xfrm>
            <a:off x="838200" y="365125"/>
            <a:ext cx="10515600" cy="661817"/>
          </a:xfrm>
          <a:solidFill>
            <a:schemeClr val="bg1">
              <a:lumMod val="85000"/>
            </a:schemeClr>
          </a:solidFill>
          <a:ln>
            <a:solidFill>
              <a:srgbClr val="FF0000"/>
            </a:solidFill>
          </a:ln>
        </p:spPr>
        <p:txBody>
          <a:bodyPr>
            <a:normAutofit fontScale="90000"/>
          </a:bodyPr>
          <a:lstStyle/>
          <a:p>
            <a:r>
              <a:rPr lang="en-US" b="1" dirty="0">
                <a:solidFill>
                  <a:srgbClr val="002060"/>
                </a:solidFill>
                <a:latin typeface="Castellar" panose="020A0402060406010301" pitchFamily="18" charset="0"/>
              </a:rPr>
              <a:t>Wielding Political Power</a:t>
            </a:r>
          </a:p>
        </p:txBody>
      </p:sp>
      <p:sp>
        <p:nvSpPr>
          <p:cNvPr id="3" name="Content Placeholder 2">
            <a:extLst>
              <a:ext uri="{FF2B5EF4-FFF2-40B4-BE49-F238E27FC236}">
                <a16:creationId xmlns:a16="http://schemas.microsoft.com/office/drawing/2014/main" id="{EE2F4186-73A9-46C0-A221-F4A9C0282E3D}"/>
              </a:ext>
            </a:extLst>
          </p:cNvPr>
          <p:cNvSpPr>
            <a:spLocks noGrp="1"/>
          </p:cNvSpPr>
          <p:nvPr>
            <p:ph idx="1"/>
          </p:nvPr>
        </p:nvSpPr>
        <p:spPr>
          <a:xfrm>
            <a:off x="838200" y="1336431"/>
            <a:ext cx="10515600" cy="4840532"/>
          </a:xfrm>
          <a:solidFill>
            <a:schemeClr val="bg1">
              <a:lumMod val="85000"/>
            </a:schemeClr>
          </a:solidFill>
          <a:ln>
            <a:solidFill>
              <a:srgbClr val="FF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Party politics in government </a:t>
            </a:r>
          </a:p>
        </p:txBody>
      </p:sp>
      <p:pic>
        <p:nvPicPr>
          <p:cNvPr id="1026" name="Picture 2" descr="Chart: How Diverse is U.S. Congress? | Statista">
            <a:extLst>
              <a:ext uri="{FF2B5EF4-FFF2-40B4-BE49-F238E27FC236}">
                <a16:creationId xmlns:a16="http://schemas.microsoft.com/office/drawing/2014/main" id="{CFBA0697-E345-4F1C-8FF6-596A2A478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525" y="1999185"/>
            <a:ext cx="3358302" cy="4493689"/>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4FF65D6-8F59-4BAA-BEB7-18461CC02D0F}"/>
              </a:ext>
            </a:extLst>
          </p:cNvPr>
          <p:cNvSpPr/>
          <p:nvPr/>
        </p:nvSpPr>
        <p:spPr>
          <a:xfrm>
            <a:off x="157728" y="1768339"/>
            <a:ext cx="4403187" cy="785558"/>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tx1"/>
                </a:solidFill>
                <a:latin typeface="Times New Roman" panose="02020603050405020304" pitchFamily="18" charset="0"/>
                <a:cs typeface="Times New Roman" panose="02020603050405020304" pitchFamily="18" charset="0"/>
              </a:rPr>
              <a:t>Majority v. Minority party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Congress</a:t>
            </a:r>
          </a:p>
        </p:txBody>
      </p:sp>
      <p:sp>
        <p:nvSpPr>
          <p:cNvPr id="5" name="Rectangle 4">
            <a:extLst>
              <a:ext uri="{FF2B5EF4-FFF2-40B4-BE49-F238E27FC236}">
                <a16:creationId xmlns:a16="http://schemas.microsoft.com/office/drawing/2014/main" id="{50CFDBFC-3128-4C12-A9E9-A404B9941811}"/>
              </a:ext>
            </a:extLst>
          </p:cNvPr>
          <p:cNvSpPr/>
          <p:nvPr/>
        </p:nvSpPr>
        <p:spPr>
          <a:xfrm>
            <a:off x="157728" y="2817982"/>
            <a:ext cx="4403187" cy="3668469"/>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Can pass legislation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Control of committees (</a:t>
            </a:r>
            <a:r>
              <a:rPr lang="en-US" sz="2400" b="1" i="1" dirty="0">
                <a:solidFill>
                  <a:schemeClr val="tx1"/>
                </a:solidFill>
                <a:latin typeface="Times New Roman" panose="02020603050405020304" pitchFamily="18" charset="0"/>
                <a:cs typeface="Times New Roman" panose="02020603050405020304" pitchFamily="18" charset="0"/>
              </a:rPr>
              <a:t>chairs &amp; majority members</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Key leadership roles (</a:t>
            </a:r>
            <a:r>
              <a:rPr lang="en-US" sz="2400" b="1" i="1" dirty="0">
                <a:solidFill>
                  <a:schemeClr val="tx1"/>
                </a:solidFill>
                <a:latin typeface="Times New Roman" panose="02020603050405020304" pitchFamily="18" charset="0"/>
                <a:cs typeface="Times New Roman" panose="02020603050405020304" pitchFamily="18" charset="0"/>
              </a:rPr>
              <a:t>Speaker of the House</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i="1" dirty="0">
                <a:solidFill>
                  <a:schemeClr val="tx1"/>
                </a:solidFill>
                <a:latin typeface="Times New Roman" panose="02020603050405020304" pitchFamily="18" charset="0"/>
                <a:cs typeface="Times New Roman" panose="02020603050405020304" pitchFamily="18" charset="0"/>
              </a:rPr>
              <a:t>Senate</a:t>
            </a:r>
            <a:r>
              <a:rPr lang="en-US" sz="2400" dirty="0">
                <a:latin typeface="Times New Roman" panose="02020603050405020304" pitchFamily="18" charset="0"/>
                <a:cs typeface="Times New Roman" panose="02020603050405020304" pitchFamily="18" charset="0"/>
              </a:rPr>
              <a:t> - Power over appointment (especially fed. Court judges)</a:t>
            </a:r>
          </a:p>
          <a:p>
            <a:pPr marL="342900" indent="-342900">
              <a:buFont typeface="Arial" panose="020B0604020202020204"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Pork barreling</a:t>
            </a:r>
          </a:p>
        </p:txBody>
      </p:sp>
      <p:sp>
        <p:nvSpPr>
          <p:cNvPr id="7" name="Rectangle 6">
            <a:extLst>
              <a:ext uri="{FF2B5EF4-FFF2-40B4-BE49-F238E27FC236}">
                <a16:creationId xmlns:a16="http://schemas.microsoft.com/office/drawing/2014/main" id="{D404B7EB-1368-4592-99E6-055D3E2D9DA0}"/>
              </a:ext>
            </a:extLst>
          </p:cNvPr>
          <p:cNvSpPr/>
          <p:nvPr/>
        </p:nvSpPr>
        <p:spPr>
          <a:xfrm>
            <a:off x="7458476" y="1444452"/>
            <a:ext cx="4575796" cy="1433331"/>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New Roman" panose="02020603050405020304" pitchFamily="18" charset="0"/>
                <a:cs typeface="Times New Roman" panose="02020603050405020304" pitchFamily="18" charset="0"/>
              </a:rPr>
              <a:t>Majority v. Minority party</a:t>
            </a:r>
            <a:r>
              <a:rPr lang="en-US" sz="2400" dirty="0">
                <a:latin typeface="Times New Roman" panose="02020603050405020304" pitchFamily="18" charset="0"/>
                <a:cs typeface="Times New Roman" panose="02020603050405020304" pitchFamily="18" charset="0"/>
              </a:rPr>
              <a:t> in State legislatures = </a:t>
            </a:r>
            <a:r>
              <a:rPr lang="en-US" sz="2400" b="1" u="sng" dirty="0">
                <a:solidFill>
                  <a:schemeClr val="tx1"/>
                </a:solidFill>
                <a:latin typeface="Times New Roman" panose="02020603050405020304" pitchFamily="18" charset="0"/>
                <a:cs typeface="Times New Roman" panose="02020603050405020304" pitchFamily="18" charset="0"/>
              </a:rPr>
              <a:t>Gerrymandering</a:t>
            </a:r>
            <a:r>
              <a:rPr lang="en-US" sz="2400" dirty="0">
                <a:latin typeface="Times New Roman" panose="02020603050405020304" pitchFamily="18" charset="0"/>
                <a:cs typeface="Times New Roman" panose="02020603050405020304" pitchFamily="18" charset="0"/>
              </a:rPr>
              <a:t> (control of the HOR)</a:t>
            </a:r>
          </a:p>
        </p:txBody>
      </p:sp>
    </p:spTree>
    <p:extLst>
      <p:ext uri="{BB962C8B-B14F-4D97-AF65-F5344CB8AC3E}">
        <p14:creationId xmlns:p14="http://schemas.microsoft.com/office/powerpoint/2010/main" val="143648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7841-DD0D-456B-A5BB-166B1CFF7367}"/>
              </a:ext>
            </a:extLst>
          </p:cNvPr>
          <p:cNvSpPr>
            <a:spLocks noGrp="1"/>
          </p:cNvSpPr>
          <p:nvPr>
            <p:ph type="title"/>
          </p:nvPr>
        </p:nvSpPr>
        <p:spPr>
          <a:xfrm>
            <a:off x="838200" y="365125"/>
            <a:ext cx="10515600" cy="900967"/>
          </a:xfrm>
          <a:solidFill>
            <a:schemeClr val="bg1">
              <a:lumMod val="85000"/>
            </a:schemeClr>
          </a:solidFill>
          <a:ln>
            <a:solidFill>
              <a:srgbClr val="FF0000"/>
            </a:solidFill>
          </a:ln>
        </p:spPr>
        <p:txBody>
          <a:bodyPr/>
          <a:lstStyle/>
          <a:p>
            <a:r>
              <a:rPr lang="en-US" b="1" dirty="0">
                <a:solidFill>
                  <a:srgbClr val="002060"/>
                </a:solidFill>
                <a:latin typeface="Castellar" panose="020A0402060406010301" pitchFamily="18" charset="0"/>
              </a:rPr>
              <a:t>The reach of the Hill</a:t>
            </a:r>
          </a:p>
        </p:txBody>
      </p:sp>
      <p:sp>
        <p:nvSpPr>
          <p:cNvPr id="3" name="Content Placeholder 2">
            <a:extLst>
              <a:ext uri="{FF2B5EF4-FFF2-40B4-BE49-F238E27FC236}">
                <a16:creationId xmlns:a16="http://schemas.microsoft.com/office/drawing/2014/main" id="{EE2F4186-73A9-46C0-A221-F4A9C0282E3D}"/>
              </a:ext>
            </a:extLst>
          </p:cNvPr>
          <p:cNvSpPr>
            <a:spLocks noGrp="1"/>
          </p:cNvSpPr>
          <p:nvPr>
            <p:ph idx="1"/>
          </p:nvPr>
        </p:nvSpPr>
        <p:spPr>
          <a:solidFill>
            <a:schemeClr val="bg1">
              <a:lumMod val="85000"/>
            </a:schemeClr>
          </a:solidFill>
          <a:ln>
            <a:solidFill>
              <a:srgbClr val="FF0000"/>
            </a:solidFill>
          </a:ln>
        </p:spPr>
        <p:txBody>
          <a:bodyPr>
            <a:normAutofit/>
          </a:bodyPr>
          <a:lstStyle/>
          <a:p>
            <a:r>
              <a:rPr lang="en-US" sz="2400" b="1" u="sng" dirty="0">
                <a:solidFill>
                  <a:srgbClr val="002060"/>
                </a:solidFill>
                <a:latin typeface="Times New Roman" panose="02020603050405020304" pitchFamily="18" charset="0"/>
                <a:cs typeface="Times New Roman" panose="02020603050405020304" pitchFamily="18" charset="0"/>
              </a:rPr>
              <a:t>Hill Committees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Special non-legislative committees (</a:t>
            </a:r>
            <a:r>
              <a:rPr lang="en-US" sz="2400" u="sng" dirty="0">
                <a:solidFill>
                  <a:srgbClr val="002060"/>
                </a:solidFill>
                <a:latin typeface="Times New Roman" panose="02020603050405020304" pitchFamily="18" charset="0"/>
                <a:cs typeface="Times New Roman" panose="02020603050405020304" pitchFamily="18" charset="0"/>
              </a:rPr>
              <a:t>Ex. Democratic Congress Campaign Committee &amp; National Republican Congressional Committee</a:t>
            </a:r>
            <a:r>
              <a:rPr lang="en-US" sz="2400" dirty="0">
                <a:latin typeface="Times New Roman" panose="02020603050405020304" pitchFamily="18" charset="0"/>
                <a:cs typeface="Times New Roman" panose="02020603050405020304" pitchFamily="18" charset="0"/>
              </a:rPr>
              <a:t>)</a:t>
            </a:r>
          </a:p>
        </p:txBody>
      </p:sp>
      <p:pic>
        <p:nvPicPr>
          <p:cNvPr id="2050" name="Picture 2" descr="Top Election Spenders Are Starting Early On Raising Big Money For The 2018  Election">
            <a:extLst>
              <a:ext uri="{FF2B5EF4-FFF2-40B4-BE49-F238E27FC236}">
                <a16:creationId xmlns:a16="http://schemas.microsoft.com/office/drawing/2014/main" id="{56F0244A-17CC-4943-BC86-C89F7D135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987" y="2549752"/>
            <a:ext cx="4646839" cy="401635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668FCD-0D53-4CD1-9EB8-C394F17D22CE}"/>
              </a:ext>
            </a:extLst>
          </p:cNvPr>
          <p:cNvSpPr/>
          <p:nvPr/>
        </p:nvSpPr>
        <p:spPr>
          <a:xfrm>
            <a:off x="492369" y="2627141"/>
            <a:ext cx="4951828" cy="1603717"/>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Recruit candidates for open seats</a:t>
            </a:r>
          </a:p>
          <a:p>
            <a:pPr marL="28575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Conduct public opinion polls</a:t>
            </a:r>
          </a:p>
          <a:p>
            <a:pPr marL="28575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Fundraising</a:t>
            </a:r>
          </a:p>
          <a:p>
            <a:pPr marL="28575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Create political ads </a:t>
            </a:r>
          </a:p>
        </p:txBody>
      </p:sp>
      <p:pic>
        <p:nvPicPr>
          <p:cNvPr id="2052" name="Picture 4" descr="Poll: Majority of voters say an infrastructure package should be  prioritized | TheHill">
            <a:extLst>
              <a:ext uri="{FF2B5EF4-FFF2-40B4-BE49-F238E27FC236}">
                <a16:creationId xmlns:a16="http://schemas.microsoft.com/office/drawing/2014/main" id="{03DB6180-0BBA-43D8-B319-25E20B82D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174" y="4381710"/>
            <a:ext cx="4997826" cy="218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5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7841-DD0D-456B-A5BB-166B1CFF7367}"/>
              </a:ext>
            </a:extLst>
          </p:cNvPr>
          <p:cNvSpPr>
            <a:spLocks noGrp="1"/>
          </p:cNvSpPr>
          <p:nvPr>
            <p:ph type="title"/>
          </p:nvPr>
        </p:nvSpPr>
        <p:spPr>
          <a:xfrm>
            <a:off x="838200" y="365125"/>
            <a:ext cx="10515600" cy="900967"/>
          </a:xfrm>
          <a:solidFill>
            <a:schemeClr val="bg1">
              <a:lumMod val="85000"/>
            </a:schemeClr>
          </a:solidFill>
          <a:ln>
            <a:solidFill>
              <a:srgbClr val="FF0000"/>
            </a:solidFill>
          </a:ln>
        </p:spPr>
        <p:txBody>
          <a:bodyPr/>
          <a:lstStyle/>
          <a:p>
            <a:r>
              <a:rPr lang="en-US" b="1" dirty="0">
                <a:solidFill>
                  <a:srgbClr val="002060"/>
                </a:solidFill>
                <a:latin typeface="Castellar" panose="020A0402060406010301" pitchFamily="18" charset="0"/>
              </a:rPr>
              <a:t>Building the Party Machine</a:t>
            </a:r>
          </a:p>
        </p:txBody>
      </p:sp>
      <p:sp>
        <p:nvSpPr>
          <p:cNvPr id="3" name="Content Placeholder 2">
            <a:extLst>
              <a:ext uri="{FF2B5EF4-FFF2-40B4-BE49-F238E27FC236}">
                <a16:creationId xmlns:a16="http://schemas.microsoft.com/office/drawing/2014/main" id="{EE2F4186-73A9-46C0-A221-F4A9C0282E3D}"/>
              </a:ext>
            </a:extLst>
          </p:cNvPr>
          <p:cNvSpPr>
            <a:spLocks noGrp="1"/>
          </p:cNvSpPr>
          <p:nvPr>
            <p:ph idx="1"/>
          </p:nvPr>
        </p:nvSpPr>
        <p:spPr>
          <a:xfrm>
            <a:off x="838200" y="1603717"/>
            <a:ext cx="10515600" cy="4573246"/>
          </a:xfrm>
          <a:solidFill>
            <a:schemeClr val="bg1">
              <a:lumMod val="85000"/>
            </a:schemeClr>
          </a:solidFill>
          <a:ln>
            <a:solidFill>
              <a:srgbClr val="FF0000"/>
            </a:solidFill>
          </a:ln>
        </p:spPr>
        <p:txBody>
          <a:bodyPr>
            <a:normAutofit/>
          </a:bodyPr>
          <a:lstStyle/>
          <a:p>
            <a:r>
              <a:rPr lang="en-US" sz="2400" dirty="0">
                <a:latin typeface="Times New Roman" panose="02020603050405020304" pitchFamily="18" charset="0"/>
                <a:cs typeface="Times New Roman" panose="02020603050405020304" pitchFamily="18" charset="0"/>
              </a:rPr>
              <a:t>Structure of the Political Party - </a:t>
            </a:r>
            <a:r>
              <a:rPr lang="en-US" sz="2400" b="1" u="sng" dirty="0">
                <a:latin typeface="Times New Roman" panose="02020603050405020304" pitchFamily="18" charset="0"/>
                <a:cs typeface="Times New Roman" panose="02020603050405020304" pitchFamily="18" charset="0"/>
              </a:rPr>
              <a:t>Decentralized organization</a:t>
            </a:r>
          </a:p>
        </p:txBody>
      </p:sp>
      <p:pic>
        <p:nvPicPr>
          <p:cNvPr id="3074" name="Picture 2" descr="Political Party in Congress Political Party in Congress House Democratic  Leadership">
            <a:extLst>
              <a:ext uri="{FF2B5EF4-FFF2-40B4-BE49-F238E27FC236}">
                <a16:creationId xmlns:a16="http://schemas.microsoft.com/office/drawing/2014/main" id="{04237760-9FD7-4CB4-AAA9-555CCB78A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367" y="2138289"/>
            <a:ext cx="3793881" cy="3840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77BE1E6-6CB0-4D9C-9C0D-5CFA5851B095}"/>
              </a:ext>
            </a:extLst>
          </p:cNvPr>
          <p:cNvSpPr/>
          <p:nvPr/>
        </p:nvSpPr>
        <p:spPr>
          <a:xfrm>
            <a:off x="5753684" y="3070275"/>
            <a:ext cx="5964701" cy="80185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RNC v. DNC </a:t>
            </a:r>
          </a:p>
        </p:txBody>
      </p:sp>
      <p:sp>
        <p:nvSpPr>
          <p:cNvPr id="7" name="Rectangle 6">
            <a:extLst>
              <a:ext uri="{FF2B5EF4-FFF2-40B4-BE49-F238E27FC236}">
                <a16:creationId xmlns:a16="http://schemas.microsoft.com/office/drawing/2014/main" id="{688A72B8-83FA-4D1F-B2C2-9554903736C1}"/>
              </a:ext>
            </a:extLst>
          </p:cNvPr>
          <p:cNvSpPr/>
          <p:nvPr/>
        </p:nvSpPr>
        <p:spPr>
          <a:xfrm>
            <a:off x="5753685" y="4040945"/>
            <a:ext cx="5964701" cy="2426676"/>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National Chairperson:</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Guide the party’s day-to-day operations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Fundraising</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Convey party messaging</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Recruit members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Plan nation convention </a:t>
            </a:r>
          </a:p>
        </p:txBody>
      </p:sp>
      <p:pic>
        <p:nvPicPr>
          <p:cNvPr id="3076" name="Picture 4" descr="Ronna McDaniel - Wikipedia">
            <a:extLst>
              <a:ext uri="{FF2B5EF4-FFF2-40B4-BE49-F238E27FC236}">
                <a16:creationId xmlns:a16="http://schemas.microsoft.com/office/drawing/2014/main" id="{92302E01-DD9D-4943-ADAF-8B6C591DA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97798"/>
            <a:ext cx="1500554" cy="15636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54C7C32-8AED-46BC-AEFC-A8C36C8265E1}"/>
              </a:ext>
            </a:extLst>
          </p:cNvPr>
          <p:cNvSpPr/>
          <p:nvPr/>
        </p:nvSpPr>
        <p:spPr>
          <a:xfrm>
            <a:off x="5389098" y="3429000"/>
            <a:ext cx="2446607" cy="3212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Ronna McDaniel (R)</a:t>
            </a:r>
          </a:p>
        </p:txBody>
      </p:sp>
      <p:pic>
        <p:nvPicPr>
          <p:cNvPr id="3078" name="Picture 6" descr="Jaime Harrison Is Biden's Pick for Next D.N.C. Chair - The New York Times">
            <a:extLst>
              <a:ext uri="{FF2B5EF4-FFF2-40B4-BE49-F238E27FC236}">
                <a16:creationId xmlns:a16="http://schemas.microsoft.com/office/drawing/2014/main" id="{B16C4E9A-C94E-4561-BCD8-A7761693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726" y="1997798"/>
            <a:ext cx="1665923" cy="15636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77C1CC-E037-4210-8596-2507F0AD7233}"/>
              </a:ext>
            </a:extLst>
          </p:cNvPr>
          <p:cNvSpPr/>
          <p:nvPr/>
        </p:nvSpPr>
        <p:spPr>
          <a:xfrm>
            <a:off x="9636364" y="3409071"/>
            <a:ext cx="2446607" cy="3212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Jamie Harrison (D)</a:t>
            </a:r>
          </a:p>
        </p:txBody>
      </p:sp>
    </p:spTree>
    <p:extLst>
      <p:ext uri="{BB962C8B-B14F-4D97-AF65-F5344CB8AC3E}">
        <p14:creationId xmlns:p14="http://schemas.microsoft.com/office/powerpoint/2010/main" val="1955011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F870-1784-402E-B203-2BBF621F2BF8}"/>
              </a:ext>
            </a:extLst>
          </p:cNvPr>
          <p:cNvSpPr>
            <a:spLocks noGrp="1"/>
          </p:cNvSpPr>
          <p:nvPr>
            <p:ph type="title"/>
          </p:nvPr>
        </p:nvSpPr>
        <p:spPr>
          <a:xfrm>
            <a:off x="1981200" y="274638"/>
            <a:ext cx="8229600" cy="792162"/>
          </a:xfrm>
          <a:solidFill>
            <a:schemeClr val="bg2"/>
          </a:solidFill>
          <a:ln>
            <a:solidFill>
              <a:srgbClr val="FF0000"/>
            </a:solidFill>
          </a:ln>
        </p:spPr>
        <p:txBody>
          <a:bodyPr/>
          <a:lstStyle/>
          <a:p>
            <a:pPr>
              <a:defRPr/>
            </a:pPr>
            <a:r>
              <a:rPr lang="en-US" dirty="0"/>
              <a:t>Trend in Politics</a:t>
            </a:r>
          </a:p>
        </p:txBody>
      </p:sp>
      <p:pic>
        <p:nvPicPr>
          <p:cNvPr id="52227" name="Content Placeholder 3">
            <a:extLst>
              <a:ext uri="{FF2B5EF4-FFF2-40B4-BE49-F238E27FC236}">
                <a16:creationId xmlns:a16="http://schemas.microsoft.com/office/drawing/2014/main" id="{75854D27-D03D-4301-8749-E72E7352BC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1182" y="1252539"/>
            <a:ext cx="9435318" cy="3743325"/>
          </a:xfrm>
          <a:ln>
            <a:solidFill>
              <a:schemeClr val="tx1"/>
            </a:solidFill>
          </a:ln>
        </p:spPr>
      </p:pic>
      <p:sp>
        <p:nvSpPr>
          <p:cNvPr id="5" name="Rectangle 4">
            <a:extLst>
              <a:ext uri="{FF2B5EF4-FFF2-40B4-BE49-F238E27FC236}">
                <a16:creationId xmlns:a16="http://schemas.microsoft.com/office/drawing/2014/main" id="{94B6585A-47C2-4560-87F4-B132DB29E153}"/>
              </a:ext>
            </a:extLst>
          </p:cNvPr>
          <p:cNvSpPr/>
          <p:nvPr/>
        </p:nvSpPr>
        <p:spPr bwMode="auto">
          <a:xfrm>
            <a:off x="661182" y="5181600"/>
            <a:ext cx="10944664" cy="14478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2400" b="1" dirty="0">
                <a:latin typeface="Times New Roman" panose="02020603050405020304" pitchFamily="18" charset="0"/>
                <a:cs typeface="Times New Roman" panose="02020603050405020304" pitchFamily="18" charset="0"/>
              </a:rPr>
              <a:t>Party De-alignment</a:t>
            </a:r>
          </a:p>
          <a:p>
            <a:pPr marL="457200" indent="-457200">
              <a:buFontTx/>
              <a:buAutoNum type="arabicPeriod"/>
              <a:defRPr/>
            </a:pPr>
            <a:r>
              <a:rPr lang="en-US" sz="2400" dirty="0">
                <a:latin typeface="Times New Roman" panose="02020603050405020304" pitchFamily="18" charset="0"/>
                <a:cs typeface="Times New Roman" panose="02020603050405020304" pitchFamily="18" charset="0"/>
              </a:rPr>
              <a:t>Describe the trend the graph depicts.</a:t>
            </a:r>
          </a:p>
          <a:p>
            <a:pPr marL="457200" indent="-457200">
              <a:buFontTx/>
              <a:buAutoNum type="arabicPeriod"/>
              <a:defRPr/>
            </a:pPr>
            <a:r>
              <a:rPr lang="en-US" sz="2400" dirty="0">
                <a:latin typeface="Times New Roman" panose="02020603050405020304" pitchFamily="18" charset="0"/>
                <a:cs typeface="Times New Roman" panose="02020603050405020304" pitchFamily="18" charset="0"/>
              </a:rPr>
              <a:t>Explain why the trends selected in part one exist in today’s political landscape?</a:t>
            </a:r>
          </a:p>
        </p:txBody>
      </p:sp>
      <p:sp>
        <p:nvSpPr>
          <p:cNvPr id="52229" name="Rectangle 2">
            <a:extLst>
              <a:ext uri="{FF2B5EF4-FFF2-40B4-BE49-F238E27FC236}">
                <a16:creationId xmlns:a16="http://schemas.microsoft.com/office/drawing/2014/main" id="{82F09CA4-E1B9-44CF-A20A-FD842AC13276}"/>
              </a:ext>
            </a:extLst>
          </p:cNvPr>
          <p:cNvSpPr>
            <a:spLocks noChangeArrowheads="1"/>
          </p:cNvSpPr>
          <p:nvPr/>
        </p:nvSpPr>
        <p:spPr bwMode="auto">
          <a:xfrm>
            <a:off x="6478172" y="2502877"/>
            <a:ext cx="1219200" cy="457200"/>
          </a:xfrm>
          <a:prstGeom prst="rect">
            <a:avLst/>
          </a:prstGeom>
          <a:solidFill>
            <a:srgbClr val="00206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b="1" dirty="0">
                <a:solidFill>
                  <a:schemeClr val="bg1"/>
                </a:solidFill>
              </a:rPr>
              <a:t>Democrat</a:t>
            </a:r>
          </a:p>
        </p:txBody>
      </p:sp>
      <p:sp>
        <p:nvSpPr>
          <p:cNvPr id="52230" name="Rectangle 5">
            <a:extLst>
              <a:ext uri="{FF2B5EF4-FFF2-40B4-BE49-F238E27FC236}">
                <a16:creationId xmlns:a16="http://schemas.microsoft.com/office/drawing/2014/main" id="{B5BD1D28-7843-43BC-94FC-0ED5AC0EA86B}"/>
              </a:ext>
            </a:extLst>
          </p:cNvPr>
          <p:cNvSpPr>
            <a:spLocks noChangeArrowheads="1"/>
          </p:cNvSpPr>
          <p:nvPr/>
        </p:nvSpPr>
        <p:spPr bwMode="auto">
          <a:xfrm>
            <a:off x="7315200" y="3581400"/>
            <a:ext cx="1524000" cy="457200"/>
          </a:xfrm>
          <a:prstGeom prst="rect">
            <a:avLst/>
          </a:prstGeom>
          <a:solidFill>
            <a:srgbClr val="FF00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b="1" dirty="0">
                <a:solidFill>
                  <a:schemeClr val="bg1"/>
                </a:solidFill>
              </a:rPr>
              <a:t>Republican</a:t>
            </a:r>
          </a:p>
        </p:txBody>
      </p:sp>
      <p:sp>
        <p:nvSpPr>
          <p:cNvPr id="7" name="Rectangle 6">
            <a:extLst>
              <a:ext uri="{FF2B5EF4-FFF2-40B4-BE49-F238E27FC236}">
                <a16:creationId xmlns:a16="http://schemas.microsoft.com/office/drawing/2014/main" id="{A513EE43-542D-48F3-81FC-EFF60C4071CB}"/>
              </a:ext>
            </a:extLst>
          </p:cNvPr>
          <p:cNvSpPr/>
          <p:nvPr/>
        </p:nvSpPr>
        <p:spPr bwMode="auto">
          <a:xfrm>
            <a:off x="3226191" y="3776345"/>
            <a:ext cx="1524000" cy="457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a:lstStyle/>
          <a:p>
            <a:pPr>
              <a:defRPr/>
            </a:pPr>
            <a:r>
              <a:rPr lang="en-US" b="1" dirty="0"/>
              <a:t>Independent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78E6-229D-4120-B17E-CABD0E2D6796}"/>
              </a:ext>
            </a:extLst>
          </p:cNvPr>
          <p:cNvSpPr>
            <a:spLocks noGrp="1"/>
          </p:cNvSpPr>
          <p:nvPr>
            <p:ph type="title"/>
          </p:nvPr>
        </p:nvSpPr>
        <p:spPr>
          <a:xfrm>
            <a:off x="740229" y="274638"/>
            <a:ext cx="9470571" cy="7921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A Candidate Appeal</a:t>
            </a:r>
          </a:p>
        </p:txBody>
      </p:sp>
      <p:pic>
        <p:nvPicPr>
          <p:cNvPr id="65539" name="Content Placeholder 4" descr="A picture containing man, building, photo, front&#10;&#10;Description automatically generated">
            <a:hlinkClick r:id="rId2"/>
            <a:extLst>
              <a:ext uri="{FF2B5EF4-FFF2-40B4-BE49-F238E27FC236}">
                <a16:creationId xmlns:a16="http://schemas.microsoft.com/office/drawing/2014/main" id="{6925D0FA-7BAF-438B-A036-C11ACED6698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17600" y="1295400"/>
            <a:ext cx="8940800" cy="2756095"/>
          </a:xfrm>
          <a:ln>
            <a:solidFill>
              <a:schemeClr val="tx1"/>
            </a:solidFill>
          </a:ln>
        </p:spPr>
      </p:pic>
      <p:sp>
        <p:nvSpPr>
          <p:cNvPr id="6" name="Rectangle 5">
            <a:extLst>
              <a:ext uri="{FF2B5EF4-FFF2-40B4-BE49-F238E27FC236}">
                <a16:creationId xmlns:a16="http://schemas.microsoft.com/office/drawing/2014/main" id="{16168DA7-BD13-42D8-9961-80C151A5032F}"/>
              </a:ext>
            </a:extLst>
          </p:cNvPr>
          <p:cNvSpPr/>
          <p:nvPr/>
        </p:nvSpPr>
        <p:spPr bwMode="auto">
          <a:xfrm>
            <a:off x="464457" y="4280095"/>
            <a:ext cx="10842172" cy="2303267"/>
          </a:xfrm>
          <a:prstGeom prst="rect">
            <a:avLst/>
          </a:prstGeom>
          <a:solidFill>
            <a:schemeClr val="bg2"/>
          </a:solidFill>
          <a:ln w="9525" cap="flat" cmpd="sng" algn="ctr">
            <a:solidFill>
              <a:srgbClr val="FF0000"/>
            </a:solidFill>
            <a:prstDash val="solid"/>
            <a:round/>
            <a:headEnd type="none" w="med" len="med"/>
            <a:tailEnd type="none" w="med" len="med"/>
          </a:ln>
          <a:effectLst/>
        </p:spPr>
        <p:txBody>
          <a:bodyPr/>
          <a:lstStyle/>
          <a:p>
            <a:pPr>
              <a:defRPr/>
            </a:pPr>
            <a:r>
              <a:rPr lang="en-US" sz="2400" b="1" u="sng" dirty="0">
                <a:solidFill>
                  <a:srgbClr val="002060"/>
                </a:solidFill>
                <a:latin typeface="Times New Roman" panose="02020603050405020304" pitchFamily="18" charset="0"/>
                <a:cs typeface="Times New Roman" panose="02020603050405020304" pitchFamily="18" charset="0"/>
              </a:rPr>
              <a:t>Micro-targeting</a:t>
            </a:r>
            <a:r>
              <a:rPr lang="en-US" sz="2400" b="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using various means of communication to reach voters to build support</a:t>
            </a:r>
            <a:r>
              <a:rPr lang="en-US" dirty="0"/>
              <a:t> </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How does the campaign ad utilize micro-targeting to support the candidacy of Donald Trump?</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How does Donald Trump’s campaign strategy demonstrate the idea of candidate centered politics?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278FA-CF97-42EE-BBAA-C304E4AB69CE}"/>
              </a:ext>
            </a:extLst>
          </p:cNvPr>
          <p:cNvSpPr>
            <a:spLocks noGrp="1"/>
          </p:cNvSpPr>
          <p:nvPr>
            <p:ph type="ctrTitle" sz="quarter"/>
          </p:nvPr>
        </p:nvSpPr>
        <p:spPr>
          <a:xfrm>
            <a:off x="2209800" y="762000"/>
            <a:ext cx="7772400" cy="1219200"/>
          </a:xfrm>
          <a:solidFill>
            <a:schemeClr val="bg2"/>
          </a:solidFill>
          <a:ln>
            <a:solidFill>
              <a:srgbClr val="FF0000"/>
            </a:solidFill>
          </a:ln>
        </p:spPr>
        <p:txBody>
          <a:bodyPr/>
          <a:lstStyle/>
          <a:p>
            <a:pPr>
              <a:defRPr/>
            </a:pPr>
            <a:r>
              <a:rPr lang="en-US" b="1" dirty="0">
                <a:latin typeface="Times New Roman" panose="02020603050405020304" pitchFamily="18" charset="0"/>
                <a:cs typeface="Times New Roman" panose="02020603050405020304" pitchFamily="18" charset="0"/>
              </a:rPr>
              <a:t>Essential Question</a:t>
            </a:r>
          </a:p>
        </p:txBody>
      </p:sp>
      <p:sp>
        <p:nvSpPr>
          <p:cNvPr id="5" name="Subtitle 4">
            <a:extLst>
              <a:ext uri="{FF2B5EF4-FFF2-40B4-BE49-F238E27FC236}">
                <a16:creationId xmlns:a16="http://schemas.microsoft.com/office/drawing/2014/main" id="{6EF930FC-B2D3-4100-AAF0-F99A9D4EA0BE}"/>
              </a:ext>
            </a:extLst>
          </p:cNvPr>
          <p:cNvSpPr>
            <a:spLocks noGrp="1"/>
          </p:cNvSpPr>
          <p:nvPr>
            <p:ph type="subTitle" sz="quarter" idx="1"/>
          </p:nvPr>
        </p:nvSpPr>
        <p:spPr>
          <a:xfrm>
            <a:off x="2209800" y="2590800"/>
            <a:ext cx="8001000" cy="1752600"/>
          </a:xfrm>
          <a:solidFill>
            <a:schemeClr val="bg2"/>
          </a:solidFill>
          <a:ln>
            <a:solidFill>
              <a:srgbClr val="FF0000"/>
            </a:solidFill>
          </a:ln>
        </p:spPr>
        <p:txBody>
          <a:bodyPr/>
          <a:lstStyle/>
          <a:p>
            <a:pPr algn="l">
              <a:defRPr/>
            </a:pPr>
            <a:r>
              <a:rPr lang="en-US" dirty="0">
                <a:effectLst/>
                <a:latin typeface="Times New Roman" panose="02020603050405020304" pitchFamily="18" charset="0"/>
                <a:cs typeface="Times New Roman" panose="02020603050405020304" pitchFamily="18" charset="0"/>
              </a:rPr>
              <a:t>How does various unelected groups influence the political process, the political landscape and the United States governing institutions? </a:t>
            </a:r>
          </a:p>
          <a:p>
            <a:pPr algn="l">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DE017-A7F4-4E55-91C2-AF69A59C8430}"/>
              </a:ext>
            </a:extLst>
          </p:cNvPr>
          <p:cNvSpPr>
            <a:spLocks noGrp="1"/>
          </p:cNvSpPr>
          <p:nvPr>
            <p:ph type="title"/>
          </p:nvPr>
        </p:nvSpPr>
        <p:spPr>
          <a:xfrm>
            <a:off x="838200" y="365126"/>
            <a:ext cx="10515600" cy="84931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Delegate vs. Trustee</a:t>
            </a:r>
          </a:p>
        </p:txBody>
      </p:sp>
      <p:sp>
        <p:nvSpPr>
          <p:cNvPr id="3" name="Content Placeholder 2">
            <a:extLst>
              <a:ext uri="{FF2B5EF4-FFF2-40B4-BE49-F238E27FC236}">
                <a16:creationId xmlns:a16="http://schemas.microsoft.com/office/drawing/2014/main" id="{A8F63C42-9224-4281-8D75-05306614F6E5}"/>
              </a:ext>
            </a:extLst>
          </p:cNvPr>
          <p:cNvSpPr>
            <a:spLocks noGrp="1"/>
          </p:cNvSpPr>
          <p:nvPr>
            <p:ph idx="1"/>
          </p:nvPr>
        </p:nvSpPr>
        <p:spPr>
          <a:xfrm>
            <a:off x="815975" y="1524000"/>
            <a:ext cx="3990977" cy="457200"/>
          </a:xfrm>
          <a:solidFill>
            <a:schemeClr val="bg2"/>
          </a:solidFill>
          <a:ln>
            <a:solidFill>
              <a:srgbClr val="002060"/>
            </a:solidFill>
          </a:ln>
        </p:spPr>
        <p:txBody>
          <a:bodyPr/>
          <a:lstStyle/>
          <a:p>
            <a:pPr>
              <a:defRPr/>
            </a:pPr>
            <a:r>
              <a:rPr lang="en-US" sz="2400" dirty="0">
                <a:latin typeface="Times New Roman" pitchFamily="18" charset="0"/>
                <a:cs typeface="Times New Roman" pitchFamily="18" charset="0"/>
              </a:rPr>
              <a:t>Ideal representation? </a:t>
            </a:r>
          </a:p>
        </p:txBody>
      </p:sp>
      <p:sp>
        <p:nvSpPr>
          <p:cNvPr id="67588" name="Rectangle 3">
            <a:extLst>
              <a:ext uri="{FF2B5EF4-FFF2-40B4-BE49-F238E27FC236}">
                <a16:creationId xmlns:a16="http://schemas.microsoft.com/office/drawing/2014/main" id="{BFD4B0DD-BE04-423D-98AD-C8A039439635}"/>
              </a:ext>
            </a:extLst>
          </p:cNvPr>
          <p:cNvSpPr>
            <a:spLocks noChangeArrowheads="1"/>
          </p:cNvSpPr>
          <p:nvPr/>
        </p:nvSpPr>
        <p:spPr bwMode="auto">
          <a:xfrm>
            <a:off x="1243011" y="2343150"/>
            <a:ext cx="2971800" cy="457200"/>
          </a:xfrm>
          <a:prstGeom prst="rect">
            <a:avLst/>
          </a:prstGeom>
          <a:solidFill>
            <a:srgbClr val="002060"/>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b="1" dirty="0">
                <a:solidFill>
                  <a:schemeClr val="bg1"/>
                </a:solidFill>
              </a:rPr>
              <a:t>Delegate role</a:t>
            </a:r>
          </a:p>
        </p:txBody>
      </p:sp>
      <p:sp>
        <p:nvSpPr>
          <p:cNvPr id="67589" name="Rectangle 4">
            <a:extLst>
              <a:ext uri="{FF2B5EF4-FFF2-40B4-BE49-F238E27FC236}">
                <a16:creationId xmlns:a16="http://schemas.microsoft.com/office/drawing/2014/main" id="{FFD51901-8B87-488A-B044-5947306EAE07}"/>
              </a:ext>
            </a:extLst>
          </p:cNvPr>
          <p:cNvSpPr>
            <a:spLocks noChangeArrowheads="1"/>
          </p:cNvSpPr>
          <p:nvPr/>
        </p:nvSpPr>
        <p:spPr bwMode="auto">
          <a:xfrm>
            <a:off x="7185025" y="2343150"/>
            <a:ext cx="2971800" cy="457200"/>
          </a:xfrm>
          <a:prstGeom prst="rect">
            <a:avLst/>
          </a:prstGeom>
          <a:solidFill>
            <a:srgbClr val="002060"/>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b="1" dirty="0">
                <a:solidFill>
                  <a:schemeClr val="bg1"/>
                </a:solidFill>
              </a:rPr>
              <a:t>Trustee role</a:t>
            </a:r>
          </a:p>
        </p:txBody>
      </p:sp>
      <p:sp>
        <p:nvSpPr>
          <p:cNvPr id="67590" name="Rectangle 5">
            <a:extLst>
              <a:ext uri="{FF2B5EF4-FFF2-40B4-BE49-F238E27FC236}">
                <a16:creationId xmlns:a16="http://schemas.microsoft.com/office/drawing/2014/main" id="{4CD69F19-2D1E-4978-9D74-4A77CA86ABAD}"/>
              </a:ext>
            </a:extLst>
          </p:cNvPr>
          <p:cNvSpPr>
            <a:spLocks noChangeArrowheads="1"/>
          </p:cNvSpPr>
          <p:nvPr/>
        </p:nvSpPr>
        <p:spPr bwMode="auto">
          <a:xfrm>
            <a:off x="733423" y="2971799"/>
            <a:ext cx="3990977" cy="1797149"/>
          </a:xfrm>
          <a:prstGeom prst="rect">
            <a:avLst/>
          </a:prstGeom>
          <a:solidFill>
            <a:schemeClr val="bg2"/>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Times New Roman" panose="02020603050405020304" pitchFamily="18" charset="0"/>
                <a:cs typeface="Times New Roman" panose="02020603050405020304" pitchFamily="18" charset="0"/>
              </a:rPr>
              <a:t>Government elected officials are elected to carry out the ideas &amp; views of the people who they represent</a:t>
            </a:r>
          </a:p>
        </p:txBody>
      </p:sp>
      <p:sp>
        <p:nvSpPr>
          <p:cNvPr id="67591" name="Rectangle 6">
            <a:extLst>
              <a:ext uri="{FF2B5EF4-FFF2-40B4-BE49-F238E27FC236}">
                <a16:creationId xmlns:a16="http://schemas.microsoft.com/office/drawing/2014/main" id="{5B2DB9C7-E961-4EB4-A7DF-C31E1DD79402}"/>
              </a:ext>
            </a:extLst>
          </p:cNvPr>
          <p:cNvSpPr>
            <a:spLocks noChangeArrowheads="1"/>
          </p:cNvSpPr>
          <p:nvPr/>
        </p:nvSpPr>
        <p:spPr bwMode="auto">
          <a:xfrm>
            <a:off x="7162800" y="2971800"/>
            <a:ext cx="3922542" cy="1670538"/>
          </a:xfrm>
          <a:prstGeom prst="rect">
            <a:avLst/>
          </a:prstGeom>
          <a:solidFill>
            <a:schemeClr val="bg2"/>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t>The people trust their elected officials to do what is in their best interest based on his/her experiences</a:t>
            </a:r>
          </a:p>
        </p:txBody>
      </p:sp>
      <p:pic>
        <p:nvPicPr>
          <p:cNvPr id="67592" name="Picture 2" descr="Image result for Political Candidate Clip Art">
            <a:extLst>
              <a:ext uri="{FF2B5EF4-FFF2-40B4-BE49-F238E27FC236}">
                <a16:creationId xmlns:a16="http://schemas.microsoft.com/office/drawing/2014/main" id="{B9857871-6393-4D39-B4CC-5FE7D2D02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1981200"/>
            <a:ext cx="1933575" cy="426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22346-447C-4AC9-BEC7-3639A39DBC22}"/>
              </a:ext>
            </a:extLst>
          </p:cNvPr>
          <p:cNvSpPr>
            <a:spLocks noGrp="1"/>
          </p:cNvSpPr>
          <p:nvPr>
            <p:ph idx="1"/>
          </p:nvPr>
        </p:nvSpPr>
        <p:spPr>
          <a:xfrm>
            <a:off x="812800" y="381000"/>
            <a:ext cx="10450286" cy="6096000"/>
          </a:xfrm>
          <a:solidFill>
            <a:schemeClr val="bg2">
              <a:lumMod val="90000"/>
            </a:schemeClr>
          </a:solidFill>
          <a:ln>
            <a:solidFill>
              <a:srgbClr val="002060"/>
            </a:solidFill>
          </a:ln>
        </p:spPr>
        <p:txBody>
          <a:bodyPr/>
          <a:lstStyle/>
          <a:p>
            <a:pPr marL="0" indent="0">
              <a:buNone/>
              <a:defRPr/>
            </a:pPr>
            <a:r>
              <a:rPr lang="en-US" sz="1600" i="1" dirty="0">
                <a:latin typeface="Times New Roman" panose="02020603050405020304" pitchFamily="18" charset="0"/>
                <a:cs typeface="Times New Roman" panose="02020603050405020304" pitchFamily="18" charset="0"/>
              </a:rPr>
              <a:t>PMI-5: Political parties, interest groups, and social movements provide opportunities for participation and influence how people relate to government and policymakers</a:t>
            </a:r>
          </a:p>
          <a:p>
            <a:pPr>
              <a:defRPr/>
            </a:pPr>
            <a:r>
              <a:rPr lang="en-US" sz="1600" i="1" dirty="0">
                <a:latin typeface="Times New Roman" panose="02020603050405020304" pitchFamily="18" charset="0"/>
                <a:cs typeface="Times New Roman" panose="02020603050405020304" pitchFamily="18" charset="0"/>
              </a:rPr>
              <a:t>PMI 5.A: Describe linkage institutions</a:t>
            </a:r>
          </a:p>
          <a:p>
            <a:pPr>
              <a:defRPr/>
            </a:pPr>
            <a:r>
              <a:rPr lang="en-US" sz="1600" i="1" dirty="0">
                <a:latin typeface="Times New Roman" panose="02020603050405020304" pitchFamily="18" charset="0"/>
                <a:cs typeface="Times New Roman" panose="02020603050405020304" pitchFamily="18" charset="0"/>
              </a:rPr>
              <a:t>PMI 5.B: Explain the functions and impact of political parties on the electorate and government </a:t>
            </a:r>
          </a:p>
          <a:p>
            <a:pPr marL="0" indent="0">
              <a:buNone/>
              <a:defRPr/>
            </a:pPr>
            <a:r>
              <a:rPr lang="en-US" sz="2000" b="1" i="1" dirty="0">
                <a:solidFill>
                  <a:srgbClr val="002060"/>
                </a:solidFill>
                <a:latin typeface="Times New Roman" panose="02020603050405020304" pitchFamily="18" charset="0"/>
                <a:cs typeface="Times New Roman" panose="02020603050405020304" pitchFamily="18" charset="0"/>
              </a:rPr>
              <a:t>Essential Questions:</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does various unelected groups influence the political process, the political landscape and the United States governing institutions? </a:t>
            </a:r>
          </a:p>
          <a:p>
            <a:pPr>
              <a:defRPr/>
            </a:pPr>
            <a:r>
              <a:rPr lang="en-US" sz="2000" b="1" i="1" dirty="0">
                <a:solidFill>
                  <a:srgbClr val="002060"/>
                </a:solidFill>
                <a:latin typeface="Times New Roman" panose="02020603050405020304" pitchFamily="18" charset="0"/>
                <a:cs typeface="Times New Roman" panose="02020603050405020304" pitchFamily="18" charset="0"/>
              </a:rPr>
              <a:t>Students Can:</a:t>
            </a:r>
            <a:endParaRPr lang="en-US" sz="2000" b="1" dirty="0">
              <a:solidFill>
                <a:srgbClr val="002060"/>
              </a:solidFill>
              <a:latin typeface="Times New Roman" panose="02020603050405020304" pitchFamily="18" charset="0"/>
              <a:cs typeface="Times New Roman" panose="02020603050405020304" pitchFamily="18" charset="0"/>
            </a:endParaRPr>
          </a:p>
          <a:p>
            <a:pPr lvl="1">
              <a:defRPr/>
            </a:pPr>
            <a:r>
              <a:rPr lang="en-US" sz="1800" dirty="0">
                <a:latin typeface="Times New Roman" panose="02020603050405020304" pitchFamily="18" charset="0"/>
                <a:cs typeface="Times New Roman" panose="02020603050405020304" pitchFamily="18" charset="0"/>
              </a:rPr>
              <a:t>Evaluate the functions and impacts political parties have on the democratic process of our government </a:t>
            </a:r>
          </a:p>
          <a:p>
            <a:pPr lvl="1">
              <a:defRPr/>
            </a:pPr>
            <a:r>
              <a:rPr lang="en-US" sz="1800" dirty="0">
                <a:latin typeface="Times New Roman" panose="02020603050405020304" pitchFamily="18" charset="0"/>
                <a:cs typeface="Times New Roman" panose="02020603050405020304" pitchFamily="18" charset="0"/>
              </a:rPr>
              <a:t>Explain why and how political parties change and adapt</a:t>
            </a:r>
          </a:p>
          <a:p>
            <a:pPr marL="0" indent="0">
              <a:buNone/>
              <a:defRPr/>
            </a:pPr>
            <a:r>
              <a:rPr lang="en-US" sz="2400" dirty="0">
                <a:solidFill>
                  <a:srgbClr val="002060"/>
                </a:solidFill>
                <a:latin typeface="Times New Roman" panose="02020603050405020304" pitchFamily="18" charset="0"/>
                <a:cs typeface="Times New Roman" panose="02020603050405020304" pitchFamily="18" charset="0"/>
              </a:rPr>
              <a:t>AGENDA</a:t>
            </a:r>
          </a:p>
          <a:p>
            <a:pPr lvl="1">
              <a:defRPr/>
            </a:pPr>
            <a:r>
              <a:rPr lang="en-US" dirty="0">
                <a:latin typeface="Times New Roman" panose="02020603050405020304" pitchFamily="18" charset="0"/>
                <a:cs typeface="Times New Roman" panose="02020603050405020304" pitchFamily="18" charset="0"/>
              </a:rPr>
              <a:t>The 2016 Trend</a:t>
            </a:r>
          </a:p>
          <a:p>
            <a:pPr lvl="1">
              <a:defRPr/>
            </a:pPr>
            <a:r>
              <a:rPr lang="en-US" dirty="0">
                <a:latin typeface="Times New Roman" panose="02020603050405020304" pitchFamily="18" charset="0"/>
                <a:cs typeface="Times New Roman" panose="02020603050405020304" pitchFamily="18" charset="0"/>
              </a:rPr>
              <a:t>Critical Elections in America</a:t>
            </a:r>
          </a:p>
          <a:p>
            <a:pPr lvl="1">
              <a:defRPr/>
            </a:pPr>
            <a:r>
              <a:rPr lang="en-US" dirty="0">
                <a:latin typeface="Times New Roman" panose="02020603050405020304" pitchFamily="18" charset="0"/>
                <a:cs typeface="Times New Roman" panose="02020603050405020304" pitchFamily="18" charset="0"/>
              </a:rPr>
              <a:t>Identifying Election Cycles </a:t>
            </a:r>
          </a:p>
          <a:p>
            <a:pPr marL="0" lvl="1" indent="0">
              <a:buNone/>
              <a:defRPr/>
            </a:pPr>
            <a:r>
              <a:rPr lang="en-US" dirty="0">
                <a:solidFill>
                  <a:srgbClr val="002060"/>
                </a:solidFill>
                <a:latin typeface="Times New Roman" panose="02020603050405020304" pitchFamily="18" charset="0"/>
                <a:cs typeface="Times New Roman" panose="02020603050405020304" pitchFamily="18" charset="0"/>
              </a:rPr>
              <a:t>HOMEWORK</a:t>
            </a:r>
          </a:p>
          <a:p>
            <a:pPr marL="342900" lvl="1" indent="-342900">
              <a:defRPr/>
            </a:pPr>
            <a:r>
              <a:rPr lang="en-US" b="1" dirty="0">
                <a:solidFill>
                  <a:srgbClr val="002060"/>
                </a:solidFill>
                <a:latin typeface="Times New Roman" panose="02020603050405020304" pitchFamily="18" charset="0"/>
                <a:cs typeface="Times New Roman" panose="02020603050405020304" pitchFamily="18" charset="0"/>
              </a:rPr>
              <a:t>The Third Wheel of Politics</a:t>
            </a:r>
          </a:p>
        </p:txBody>
      </p:sp>
      <p:pic>
        <p:nvPicPr>
          <p:cNvPr id="9218" name="Picture 2" descr="Why Complaining About the “Two Party System” Is a Waste of Time | The  Takaho Post">
            <a:extLst>
              <a:ext uri="{FF2B5EF4-FFF2-40B4-BE49-F238E27FC236}">
                <a16:creationId xmlns:a16="http://schemas.microsoft.com/office/drawing/2014/main" id="{5638CE5B-7870-48B3-98C6-DB57FBE2C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287610" cy="240909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75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378E-AFE7-4422-A2FB-78AC272951D3}"/>
              </a:ext>
            </a:extLst>
          </p:cNvPr>
          <p:cNvSpPr>
            <a:spLocks noGrp="1"/>
          </p:cNvSpPr>
          <p:nvPr>
            <p:ph type="title"/>
          </p:nvPr>
        </p:nvSpPr>
        <p:spPr>
          <a:xfrm>
            <a:off x="1981200" y="274638"/>
            <a:ext cx="8229600" cy="7159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2016 Going Critical</a:t>
            </a:r>
          </a:p>
        </p:txBody>
      </p:sp>
      <p:pic>
        <p:nvPicPr>
          <p:cNvPr id="38915" name="Content Placeholder 5">
            <a:extLst>
              <a:ext uri="{FF2B5EF4-FFF2-40B4-BE49-F238E27FC236}">
                <a16:creationId xmlns:a16="http://schemas.microsoft.com/office/drawing/2014/main" id="{BC7C48A5-C294-4C17-B978-DD818996E2D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62708" y="1345406"/>
            <a:ext cx="4847492" cy="3176587"/>
          </a:xfrm>
          <a:ln>
            <a:solidFill>
              <a:srgbClr val="FF0000"/>
            </a:solidFill>
          </a:ln>
        </p:spPr>
      </p:pic>
      <p:sp>
        <p:nvSpPr>
          <p:cNvPr id="38916" name="Rectangle 3">
            <a:extLst>
              <a:ext uri="{FF2B5EF4-FFF2-40B4-BE49-F238E27FC236}">
                <a16:creationId xmlns:a16="http://schemas.microsoft.com/office/drawing/2014/main" id="{99B89D2C-8141-499F-8538-2CA8AA232726}"/>
              </a:ext>
            </a:extLst>
          </p:cNvPr>
          <p:cNvSpPr>
            <a:spLocks noChangeArrowheads="1"/>
          </p:cNvSpPr>
          <p:nvPr/>
        </p:nvSpPr>
        <p:spPr bwMode="auto">
          <a:xfrm>
            <a:off x="10412413" y="2300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38917" name="Rectangle 6">
            <a:extLst>
              <a:ext uri="{FF2B5EF4-FFF2-40B4-BE49-F238E27FC236}">
                <a16:creationId xmlns:a16="http://schemas.microsoft.com/office/drawing/2014/main" id="{D770CB36-38D5-4FFC-AA62-1EE70B43E07C}"/>
              </a:ext>
            </a:extLst>
          </p:cNvPr>
          <p:cNvSpPr>
            <a:spLocks noChangeArrowheads="1"/>
          </p:cNvSpPr>
          <p:nvPr/>
        </p:nvSpPr>
        <p:spPr bwMode="auto">
          <a:xfrm>
            <a:off x="773723" y="4876800"/>
            <a:ext cx="10311619" cy="1130105"/>
          </a:xfrm>
          <a:prstGeom prst="rect">
            <a:avLst/>
          </a:prstGeom>
          <a:solidFill>
            <a:schemeClr val="bg1">
              <a:lumMod val="95000"/>
            </a:schemeClr>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b="1" dirty="0"/>
              <a:t>Evaluate whether the election of 2016 was a critical election.  Use at least two guidelines of realigning elections to demonstrate your conclusion. </a:t>
            </a:r>
          </a:p>
        </p:txBody>
      </p:sp>
      <p:pic>
        <p:nvPicPr>
          <p:cNvPr id="38918" name="Picture 7">
            <a:extLst>
              <a:ext uri="{FF2B5EF4-FFF2-40B4-BE49-F238E27FC236}">
                <a16:creationId xmlns:a16="http://schemas.microsoft.com/office/drawing/2014/main" id="{A5B354AA-9D96-45EC-93A8-7D3670C7BF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534" y="1345406"/>
            <a:ext cx="5677485" cy="312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BB7D-4290-4F6D-9814-7378B57A9EF9}"/>
              </a:ext>
            </a:extLst>
          </p:cNvPr>
          <p:cNvSpPr>
            <a:spLocks noGrp="1"/>
          </p:cNvSpPr>
          <p:nvPr>
            <p:ph type="title"/>
          </p:nvPr>
        </p:nvSpPr>
        <p:spPr>
          <a:xfrm>
            <a:off x="560363" y="190231"/>
            <a:ext cx="8977086" cy="7159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Leaning to the Candidate</a:t>
            </a:r>
          </a:p>
        </p:txBody>
      </p:sp>
      <p:sp>
        <p:nvSpPr>
          <p:cNvPr id="3" name="Content Placeholder 2">
            <a:extLst>
              <a:ext uri="{FF2B5EF4-FFF2-40B4-BE49-F238E27FC236}">
                <a16:creationId xmlns:a16="http://schemas.microsoft.com/office/drawing/2014/main" id="{60186D5E-F106-48EF-9DDD-6CCD2013DF1D}"/>
              </a:ext>
            </a:extLst>
          </p:cNvPr>
          <p:cNvSpPr>
            <a:spLocks noGrp="1"/>
          </p:cNvSpPr>
          <p:nvPr>
            <p:ph idx="1"/>
          </p:nvPr>
        </p:nvSpPr>
        <p:spPr>
          <a:xfrm>
            <a:off x="560363" y="1110100"/>
            <a:ext cx="10793437" cy="5276631"/>
          </a:xfrm>
          <a:solidFill>
            <a:schemeClr val="bg2"/>
          </a:solidFill>
          <a:ln>
            <a:solidFill>
              <a:srgbClr val="FF0000"/>
            </a:solidFill>
          </a:ln>
        </p:spPr>
        <p:txBody>
          <a:bodyPr/>
          <a:lstStyle/>
          <a:p>
            <a:pPr marL="0" indent="0">
              <a:buNone/>
              <a:defRPr/>
            </a:pPr>
            <a:r>
              <a:rPr lang="en-US" dirty="0">
                <a:latin typeface="Times New Roman" panose="02020603050405020304" pitchFamily="18" charset="0"/>
                <a:cs typeface="Times New Roman" panose="02020603050405020304" pitchFamily="18" charset="0"/>
              </a:rPr>
              <a:t>Candidate centered politics – focus on the candidate instead of the party</a:t>
            </a:r>
          </a:p>
        </p:txBody>
      </p:sp>
      <p:pic>
        <p:nvPicPr>
          <p:cNvPr id="5122" name="Picture 2" descr="Who is Donald Trump? - CNN">
            <a:extLst>
              <a:ext uri="{FF2B5EF4-FFF2-40B4-BE49-F238E27FC236}">
                <a16:creationId xmlns:a16="http://schemas.microsoft.com/office/drawing/2014/main" id="{12A9D3B7-FCC1-47CB-A471-4BC29C157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20" y="1828800"/>
            <a:ext cx="2847975" cy="20960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bama puts political heft behind Democrats in key races up and down the  ballot">
            <a:extLst>
              <a:ext uri="{FF2B5EF4-FFF2-40B4-BE49-F238E27FC236}">
                <a16:creationId xmlns:a16="http://schemas.microsoft.com/office/drawing/2014/main" id="{82ECB21F-FB01-4D24-876D-367053E7F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09" y="4250824"/>
            <a:ext cx="2857500" cy="1784216"/>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82DF5D4D-4FDD-4706-A9A7-EFF651DA7780}"/>
              </a:ext>
            </a:extLst>
          </p:cNvPr>
          <p:cNvSpPr/>
          <p:nvPr/>
        </p:nvSpPr>
        <p:spPr>
          <a:xfrm>
            <a:off x="1942295" y="1686877"/>
            <a:ext cx="2208627" cy="801858"/>
          </a:xfrm>
          <a:prstGeom prst="wedgeEllipseCallout">
            <a:avLst>
              <a:gd name="adj1" fmla="val -60686"/>
              <a:gd name="adj2" fmla="val 30494"/>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Being the face of the party</a:t>
            </a:r>
          </a:p>
        </p:txBody>
      </p:sp>
      <p:sp>
        <p:nvSpPr>
          <p:cNvPr id="9" name="Speech Bubble: Oval 8">
            <a:extLst>
              <a:ext uri="{FF2B5EF4-FFF2-40B4-BE49-F238E27FC236}">
                <a16:creationId xmlns:a16="http://schemas.microsoft.com/office/drawing/2014/main" id="{EBDA11D0-C010-48B8-9037-0AC216148A71}"/>
              </a:ext>
            </a:extLst>
          </p:cNvPr>
          <p:cNvSpPr/>
          <p:nvPr/>
        </p:nvSpPr>
        <p:spPr>
          <a:xfrm>
            <a:off x="2066559" y="4066809"/>
            <a:ext cx="2208627" cy="801858"/>
          </a:xfrm>
          <a:prstGeom prst="wedgeEllipseCallout">
            <a:avLst>
              <a:gd name="adj1" fmla="val -60686"/>
              <a:gd name="adj2" fmla="val 30494"/>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Being the face of the party</a:t>
            </a:r>
          </a:p>
        </p:txBody>
      </p:sp>
      <p:sp>
        <p:nvSpPr>
          <p:cNvPr id="6" name="Rectangle 5">
            <a:extLst>
              <a:ext uri="{FF2B5EF4-FFF2-40B4-BE49-F238E27FC236}">
                <a16:creationId xmlns:a16="http://schemas.microsoft.com/office/drawing/2014/main" id="{3650B0CC-1C44-4B39-B6F2-A22F837DA11A}"/>
              </a:ext>
            </a:extLst>
          </p:cNvPr>
          <p:cNvSpPr/>
          <p:nvPr/>
        </p:nvSpPr>
        <p:spPr>
          <a:xfrm>
            <a:off x="4275186" y="1519311"/>
            <a:ext cx="7449868" cy="2518117"/>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Factors: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Rise of social media</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Mass media – </a:t>
            </a:r>
            <a:r>
              <a:rPr lang="en-US" sz="2400" b="1" u="sng" dirty="0">
                <a:solidFill>
                  <a:schemeClr val="bg1"/>
                </a:solidFill>
                <a:latin typeface="Times New Roman" panose="02020603050405020304" pitchFamily="18" charset="0"/>
                <a:cs typeface="Times New Roman" panose="02020603050405020304" pitchFamily="18" charset="0"/>
              </a:rPr>
              <a:t>agenda setting, horse race journalism &amp; sensationalism</a:t>
            </a:r>
            <a:r>
              <a:rPr lang="en-US" sz="2400" dirty="0">
                <a:solidFill>
                  <a:schemeClr val="bg1"/>
                </a:solidFill>
                <a:latin typeface="Times New Roman" panose="02020603050405020304" pitchFamily="18" charset="0"/>
                <a:cs typeface="Times New Roman" panose="02020603050405020304" pitchFamily="18" charset="0"/>
              </a:rPr>
              <a:t> (crafting media presence)</a:t>
            </a:r>
            <a:endParaRPr lang="en-US" sz="2400" b="1" u="sng"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Interest groups electioneering: </a:t>
            </a:r>
            <a:r>
              <a:rPr lang="en-US" sz="2400" i="1" dirty="0">
                <a:solidFill>
                  <a:schemeClr val="bg1"/>
                </a:solidFill>
                <a:latin typeface="Times New Roman" panose="02020603050405020304" pitchFamily="18" charset="0"/>
                <a:cs typeface="Times New Roman" panose="02020603050405020304" pitchFamily="18" charset="0"/>
              </a:rPr>
              <a:t>PACS &amp; Super PACs – issue advocacy ads</a:t>
            </a:r>
          </a:p>
        </p:txBody>
      </p:sp>
      <p:sp>
        <p:nvSpPr>
          <p:cNvPr id="7" name="Rectangle 6">
            <a:extLst>
              <a:ext uri="{FF2B5EF4-FFF2-40B4-BE49-F238E27FC236}">
                <a16:creationId xmlns:a16="http://schemas.microsoft.com/office/drawing/2014/main" id="{D0618EF3-7B63-4D9B-8E61-AB457F021429}"/>
              </a:ext>
            </a:extLst>
          </p:cNvPr>
          <p:cNvSpPr/>
          <p:nvPr/>
        </p:nvSpPr>
        <p:spPr>
          <a:xfrm>
            <a:off x="4620871" y="4250824"/>
            <a:ext cx="7104183" cy="1784216"/>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Impact: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Growth of incumbency</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Growth of name recognition</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Growth of party polarization  </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78E6-229D-4120-B17E-CABD0E2D6796}"/>
              </a:ext>
            </a:extLst>
          </p:cNvPr>
          <p:cNvSpPr>
            <a:spLocks noGrp="1"/>
          </p:cNvSpPr>
          <p:nvPr>
            <p:ph type="title"/>
          </p:nvPr>
        </p:nvSpPr>
        <p:spPr>
          <a:xfrm>
            <a:off x="740228" y="274638"/>
            <a:ext cx="10842172" cy="7921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De-aligning political movement</a:t>
            </a:r>
          </a:p>
        </p:txBody>
      </p:sp>
      <p:sp>
        <p:nvSpPr>
          <p:cNvPr id="6" name="Rectangle 5">
            <a:extLst>
              <a:ext uri="{FF2B5EF4-FFF2-40B4-BE49-F238E27FC236}">
                <a16:creationId xmlns:a16="http://schemas.microsoft.com/office/drawing/2014/main" id="{16168DA7-BD13-42D8-9961-80C151A5032F}"/>
              </a:ext>
            </a:extLst>
          </p:cNvPr>
          <p:cNvSpPr/>
          <p:nvPr/>
        </p:nvSpPr>
        <p:spPr bwMode="auto">
          <a:xfrm>
            <a:off x="464457" y="4280095"/>
            <a:ext cx="10842172" cy="2303267"/>
          </a:xfrm>
          <a:prstGeom prst="rect">
            <a:avLst/>
          </a:prstGeom>
          <a:solidFill>
            <a:schemeClr val="bg2"/>
          </a:solidFill>
          <a:ln w="9525" cap="flat" cmpd="sng" algn="ctr">
            <a:solidFill>
              <a:srgbClr val="FF0000"/>
            </a:solidFill>
            <a:prstDash val="solid"/>
            <a:round/>
            <a:headEnd type="none" w="med" len="med"/>
            <a:tailEnd type="none" w="med" len="med"/>
          </a:ln>
          <a:effectLst/>
        </p:spPr>
        <p:txBody>
          <a:bodyPr/>
          <a:lstStyle/>
          <a:p>
            <a:pPr>
              <a:defRPr/>
            </a:pPr>
            <a:r>
              <a:rPr lang="en-US" sz="2400" b="1" u="sng" dirty="0">
                <a:solidFill>
                  <a:srgbClr val="002060"/>
                </a:solidFill>
                <a:latin typeface="Times New Roman" panose="02020603050405020304" pitchFamily="18" charset="0"/>
                <a:cs typeface="Times New Roman" panose="02020603050405020304" pitchFamily="18" charset="0"/>
              </a:rPr>
              <a:t>Party Dealignment</a:t>
            </a:r>
            <a:r>
              <a:rPr lang="en-US" sz="2400" dirty="0">
                <a:latin typeface="Times New Roman" panose="02020603050405020304" pitchFamily="18" charset="0"/>
                <a:cs typeface="Times New Roman" panose="02020603050405020304" pitchFamily="18" charset="0"/>
              </a:rPr>
              <a:t> – rise of voters declaring themselves independents (only 60% of voters identify as a member of Dems. or Reps.) </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Growth of split ticket voting</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Truly independent (about of 1/3 of independents – most still lean towards one of the political parties)</a:t>
            </a:r>
          </a:p>
        </p:txBody>
      </p:sp>
      <p:pic>
        <p:nvPicPr>
          <p:cNvPr id="6146" name="Picture 2" descr="Section 3: Trends in Party Affiliation | Pew Research Center">
            <a:extLst>
              <a:ext uri="{FF2B5EF4-FFF2-40B4-BE49-F238E27FC236}">
                <a16:creationId xmlns:a16="http://schemas.microsoft.com/office/drawing/2014/main" id="{89422B30-627A-4D05-A8E0-2F372FFCA9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8207" y="1237958"/>
            <a:ext cx="9300531" cy="28557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84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7841-DD0D-456B-A5BB-166B1CFF7367}"/>
              </a:ext>
            </a:extLst>
          </p:cNvPr>
          <p:cNvSpPr>
            <a:spLocks noGrp="1"/>
          </p:cNvSpPr>
          <p:nvPr>
            <p:ph type="title"/>
          </p:nvPr>
        </p:nvSpPr>
        <p:spPr>
          <a:xfrm>
            <a:off x="838200" y="365125"/>
            <a:ext cx="10515600" cy="900967"/>
          </a:xfrm>
          <a:solidFill>
            <a:schemeClr val="bg1">
              <a:lumMod val="85000"/>
            </a:schemeClr>
          </a:solidFill>
          <a:ln>
            <a:solidFill>
              <a:srgbClr val="FF0000"/>
            </a:solidFill>
          </a:ln>
        </p:spPr>
        <p:txBody>
          <a:bodyPr/>
          <a:lstStyle/>
          <a:p>
            <a:r>
              <a:rPr lang="en-US" b="1" dirty="0">
                <a:solidFill>
                  <a:srgbClr val="002060"/>
                </a:solidFill>
                <a:latin typeface="Castellar" panose="020A0402060406010301" pitchFamily="18" charset="0"/>
              </a:rPr>
              <a:t>Party Transformation</a:t>
            </a:r>
          </a:p>
        </p:txBody>
      </p:sp>
      <p:sp>
        <p:nvSpPr>
          <p:cNvPr id="3" name="Content Placeholder 2">
            <a:extLst>
              <a:ext uri="{FF2B5EF4-FFF2-40B4-BE49-F238E27FC236}">
                <a16:creationId xmlns:a16="http://schemas.microsoft.com/office/drawing/2014/main" id="{EE2F4186-73A9-46C0-A221-F4A9C0282E3D}"/>
              </a:ext>
            </a:extLst>
          </p:cNvPr>
          <p:cNvSpPr>
            <a:spLocks noGrp="1"/>
          </p:cNvSpPr>
          <p:nvPr>
            <p:ph idx="1"/>
          </p:nvPr>
        </p:nvSpPr>
        <p:spPr>
          <a:xfrm>
            <a:off x="838200" y="1446761"/>
            <a:ext cx="10515600" cy="4351338"/>
          </a:xfrm>
          <a:solidFill>
            <a:schemeClr val="bg1">
              <a:lumMod val="85000"/>
            </a:schemeClr>
          </a:solidFill>
          <a:ln>
            <a:solidFill>
              <a:srgbClr val="FF0000"/>
            </a:solidFill>
          </a:ln>
        </p:spPr>
        <p:txBody>
          <a:bodyPr>
            <a:normAutofit/>
          </a:bodyPr>
          <a:lstStyle/>
          <a:p>
            <a:r>
              <a:rPr lang="en-US" sz="2400" dirty="0">
                <a:latin typeface="Times New Roman" panose="02020603050405020304" pitchFamily="18" charset="0"/>
                <a:cs typeface="Times New Roman" panose="02020603050405020304" pitchFamily="18" charset="0"/>
              </a:rPr>
              <a:t>United States – TWO Party System </a:t>
            </a:r>
          </a:p>
        </p:txBody>
      </p:sp>
      <p:sp>
        <p:nvSpPr>
          <p:cNvPr id="4" name="Rectangle 3">
            <a:extLst>
              <a:ext uri="{FF2B5EF4-FFF2-40B4-BE49-F238E27FC236}">
                <a16:creationId xmlns:a16="http://schemas.microsoft.com/office/drawing/2014/main" id="{034ADE6C-9E7F-46FE-8C58-4E08C8F69F62}"/>
              </a:ext>
            </a:extLst>
          </p:cNvPr>
          <p:cNvSpPr/>
          <p:nvPr/>
        </p:nvSpPr>
        <p:spPr>
          <a:xfrm>
            <a:off x="450166" y="1947752"/>
            <a:ext cx="5645834" cy="900967"/>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Transformation: Political Parties are weakening</a:t>
            </a:r>
          </a:p>
        </p:txBody>
      </p:sp>
      <p:pic>
        <p:nvPicPr>
          <p:cNvPr id="5" name="Picture 3">
            <a:extLst>
              <a:ext uri="{FF2B5EF4-FFF2-40B4-BE49-F238E27FC236}">
                <a16:creationId xmlns:a16="http://schemas.microsoft.com/office/drawing/2014/main" id="{DCC0DCEC-E5BB-470C-85D0-C76F58B9D8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0228" y="2119084"/>
            <a:ext cx="1764645" cy="165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peech Bubble: Oval 5">
            <a:extLst>
              <a:ext uri="{FF2B5EF4-FFF2-40B4-BE49-F238E27FC236}">
                <a16:creationId xmlns:a16="http://schemas.microsoft.com/office/drawing/2014/main" id="{F57D98CB-E582-447D-91A7-846657B460B4}"/>
              </a:ext>
            </a:extLst>
          </p:cNvPr>
          <p:cNvSpPr/>
          <p:nvPr/>
        </p:nvSpPr>
        <p:spPr>
          <a:xfrm>
            <a:off x="7972550" y="1541042"/>
            <a:ext cx="3018971" cy="1156084"/>
          </a:xfrm>
          <a:prstGeom prst="wedgeEllipseCallout">
            <a:avLst>
              <a:gd name="adj1" fmla="val -52811"/>
              <a:gd name="adj2" fmla="val 63453"/>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You cannot resist me America!!!</a:t>
            </a:r>
          </a:p>
        </p:txBody>
      </p:sp>
      <p:sp>
        <p:nvSpPr>
          <p:cNvPr id="7" name="Rectangle 6">
            <a:extLst>
              <a:ext uri="{FF2B5EF4-FFF2-40B4-BE49-F238E27FC236}">
                <a16:creationId xmlns:a16="http://schemas.microsoft.com/office/drawing/2014/main" id="{09F92519-8C53-4127-A348-11A4FCCE85DA}"/>
              </a:ext>
            </a:extLst>
          </p:cNvPr>
          <p:cNvSpPr/>
          <p:nvPr/>
        </p:nvSpPr>
        <p:spPr>
          <a:xfrm>
            <a:off x="450166" y="2946993"/>
            <a:ext cx="5645834" cy="900967"/>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Change from </a:t>
            </a:r>
            <a:r>
              <a:rPr lang="en-US" sz="2400" b="1" u="sng" dirty="0">
                <a:solidFill>
                  <a:schemeClr val="bg1"/>
                </a:solidFill>
                <a:latin typeface="Times New Roman" panose="02020603050405020304" pitchFamily="18" charset="0"/>
                <a:cs typeface="Times New Roman" panose="02020603050405020304" pitchFamily="18" charset="0"/>
              </a:rPr>
              <a:t>party-centered</a:t>
            </a:r>
            <a:r>
              <a:rPr lang="en-US" sz="2400" dirty="0">
                <a:solidFill>
                  <a:schemeClr val="bg1"/>
                </a:solidFill>
                <a:latin typeface="Times New Roman" panose="02020603050405020304" pitchFamily="18" charset="0"/>
                <a:cs typeface="Times New Roman" panose="02020603050405020304" pitchFamily="18" charset="0"/>
              </a:rPr>
              <a:t> to </a:t>
            </a:r>
            <a:r>
              <a:rPr lang="en-US" sz="2400" b="1" u="sng" dirty="0">
                <a:solidFill>
                  <a:schemeClr val="bg1"/>
                </a:solidFill>
                <a:latin typeface="Times New Roman" panose="02020603050405020304" pitchFamily="18" charset="0"/>
                <a:cs typeface="Times New Roman" panose="02020603050405020304" pitchFamily="18" charset="0"/>
              </a:rPr>
              <a:t>candidate centered politics</a:t>
            </a:r>
          </a:p>
        </p:txBody>
      </p:sp>
      <p:sp>
        <p:nvSpPr>
          <p:cNvPr id="8" name="Rectangle 7">
            <a:extLst>
              <a:ext uri="{FF2B5EF4-FFF2-40B4-BE49-F238E27FC236}">
                <a16:creationId xmlns:a16="http://schemas.microsoft.com/office/drawing/2014/main" id="{132C7100-ABB0-43D7-8956-7DEFB3E40C92}"/>
              </a:ext>
            </a:extLst>
          </p:cNvPr>
          <p:cNvSpPr/>
          <p:nvPr/>
        </p:nvSpPr>
        <p:spPr>
          <a:xfrm>
            <a:off x="450166" y="3946234"/>
            <a:ext cx="5645834" cy="900967"/>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De-alignment</a:t>
            </a:r>
            <a:r>
              <a:rPr lang="en-US" sz="2400" dirty="0">
                <a:solidFill>
                  <a:schemeClr val="bg1"/>
                </a:solidFill>
                <a:latin typeface="Times New Roman" panose="02020603050405020304" pitchFamily="18" charset="0"/>
                <a:cs typeface="Times New Roman" panose="02020603050405020304" pitchFamily="18" charset="0"/>
              </a:rPr>
              <a:t> – Rise of the Independence</a:t>
            </a:r>
          </a:p>
        </p:txBody>
      </p:sp>
      <p:sp>
        <p:nvSpPr>
          <p:cNvPr id="9" name="Rectangle 8">
            <a:extLst>
              <a:ext uri="{FF2B5EF4-FFF2-40B4-BE49-F238E27FC236}">
                <a16:creationId xmlns:a16="http://schemas.microsoft.com/office/drawing/2014/main" id="{94AEC330-CE1B-4E5B-933C-6673B0F2005B}"/>
              </a:ext>
            </a:extLst>
          </p:cNvPr>
          <p:cNvSpPr/>
          <p:nvPr/>
        </p:nvSpPr>
        <p:spPr>
          <a:xfrm>
            <a:off x="450166" y="4945475"/>
            <a:ext cx="5645834" cy="70629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Primary system for nominating elections</a:t>
            </a:r>
          </a:p>
        </p:txBody>
      </p:sp>
      <p:sp>
        <p:nvSpPr>
          <p:cNvPr id="10" name="Rectangle 9">
            <a:extLst>
              <a:ext uri="{FF2B5EF4-FFF2-40B4-BE49-F238E27FC236}">
                <a16:creationId xmlns:a16="http://schemas.microsoft.com/office/drawing/2014/main" id="{4F5250C3-861F-4F4A-9E7E-7B19D84EA610}"/>
              </a:ext>
            </a:extLst>
          </p:cNvPr>
          <p:cNvSpPr/>
          <p:nvPr/>
        </p:nvSpPr>
        <p:spPr>
          <a:xfrm>
            <a:off x="450166" y="5735971"/>
            <a:ext cx="5645834" cy="900967"/>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Rise of </a:t>
            </a:r>
            <a:r>
              <a:rPr lang="en-US" sz="2400" b="1" u="sng" dirty="0">
                <a:solidFill>
                  <a:schemeClr val="bg1"/>
                </a:solidFill>
                <a:latin typeface="Times New Roman" panose="02020603050405020304" pitchFamily="18" charset="0"/>
                <a:cs typeface="Times New Roman" panose="02020603050405020304" pitchFamily="18" charset="0"/>
              </a:rPr>
              <a:t>Interest Groups</a:t>
            </a:r>
            <a:r>
              <a:rPr lang="en-US" sz="2400" dirty="0">
                <a:solidFill>
                  <a:schemeClr val="bg1"/>
                </a:solidFill>
                <a:latin typeface="Times New Roman" panose="02020603050405020304" pitchFamily="18" charset="0"/>
                <a:cs typeface="Times New Roman" panose="02020603050405020304" pitchFamily="18" charset="0"/>
              </a:rPr>
              <a:t> use of </a:t>
            </a:r>
            <a:r>
              <a:rPr lang="en-US" sz="2400" b="1" u="sng" dirty="0">
                <a:solidFill>
                  <a:schemeClr val="bg1"/>
                </a:solidFill>
                <a:latin typeface="Times New Roman" panose="02020603050405020304" pitchFamily="18" charset="0"/>
                <a:cs typeface="Times New Roman" panose="02020603050405020304" pitchFamily="18" charset="0"/>
              </a:rPr>
              <a:t>electioneering</a:t>
            </a:r>
          </a:p>
        </p:txBody>
      </p:sp>
      <p:pic>
        <p:nvPicPr>
          <p:cNvPr id="4098" name="Picture 2" descr="Blog - AP US Government and Politics">
            <a:extLst>
              <a:ext uri="{FF2B5EF4-FFF2-40B4-BE49-F238E27FC236}">
                <a16:creationId xmlns:a16="http://schemas.microsoft.com/office/drawing/2014/main" id="{A381F6BC-38FD-41EF-8DCE-D2DA60B74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668" y="4007893"/>
            <a:ext cx="5022166" cy="224689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605D-FEF7-4833-BF0D-1EB7782CEBC9}"/>
              </a:ext>
            </a:extLst>
          </p:cNvPr>
          <p:cNvSpPr>
            <a:spLocks noGrp="1"/>
          </p:cNvSpPr>
          <p:nvPr>
            <p:ph type="title"/>
          </p:nvPr>
        </p:nvSpPr>
        <p:spPr>
          <a:xfrm>
            <a:off x="838200" y="365125"/>
            <a:ext cx="10515600" cy="732155"/>
          </a:xfrm>
          <a:solidFill>
            <a:schemeClr val="bg1">
              <a:lumMod val="85000"/>
            </a:schemeClr>
          </a:solidFill>
          <a:ln>
            <a:solidFill>
              <a:srgbClr val="FF0000"/>
            </a:solidFill>
          </a:ln>
        </p:spPr>
        <p:txBody>
          <a:bodyPr/>
          <a:lstStyle/>
          <a:p>
            <a:r>
              <a:rPr lang="en-US" b="1" dirty="0">
                <a:solidFill>
                  <a:srgbClr val="002060"/>
                </a:solidFill>
                <a:latin typeface="Castellar" panose="020A0402060406010301" pitchFamily="18" charset="0"/>
              </a:rPr>
              <a:t>The Status Quo</a:t>
            </a:r>
          </a:p>
        </p:txBody>
      </p:sp>
      <p:sp>
        <p:nvSpPr>
          <p:cNvPr id="3" name="Content Placeholder 2">
            <a:extLst>
              <a:ext uri="{FF2B5EF4-FFF2-40B4-BE49-F238E27FC236}">
                <a16:creationId xmlns:a16="http://schemas.microsoft.com/office/drawing/2014/main" id="{1952408C-72F0-4F3F-9F18-D7CA344A6AC6}"/>
              </a:ext>
            </a:extLst>
          </p:cNvPr>
          <p:cNvSpPr>
            <a:spLocks noGrp="1"/>
          </p:cNvSpPr>
          <p:nvPr>
            <p:ph idx="1"/>
          </p:nvPr>
        </p:nvSpPr>
        <p:spPr>
          <a:solidFill>
            <a:schemeClr val="bg1">
              <a:lumMod val="85000"/>
            </a:schemeClr>
          </a:solidFill>
          <a:ln>
            <a:solidFill>
              <a:srgbClr val="FF0000"/>
            </a:solidFill>
          </a:ln>
        </p:spPr>
        <p:txBody>
          <a:bodyPr/>
          <a:lstStyle/>
          <a:p>
            <a:r>
              <a:rPr lang="en-US" b="1" u="sng" dirty="0">
                <a:solidFill>
                  <a:srgbClr val="002060"/>
                </a:solidFill>
                <a:latin typeface="Times New Roman" panose="02020603050405020304" pitchFamily="18" charset="0"/>
                <a:cs typeface="Times New Roman" panose="02020603050405020304" pitchFamily="18" charset="0"/>
              </a:rPr>
              <a:t>Maintaining Elections</a:t>
            </a:r>
            <a:r>
              <a:rPr lang="en-US" dirty="0">
                <a:latin typeface="Times New Roman" panose="02020603050405020304" pitchFamily="18" charset="0"/>
                <a:cs typeface="Times New Roman" panose="02020603050405020304" pitchFamily="18" charset="0"/>
              </a:rPr>
              <a:t>: No major political upheavals and maintains the current status of the two party system (most common type)</a:t>
            </a:r>
          </a:p>
        </p:txBody>
      </p:sp>
      <p:pic>
        <p:nvPicPr>
          <p:cNvPr id="1030" name="Picture 6" descr="US Election 2020: Results and exit poll in maps and charts - BBC News">
            <a:extLst>
              <a:ext uri="{FF2B5EF4-FFF2-40B4-BE49-F238E27FC236}">
                <a16:creationId xmlns:a16="http://schemas.microsoft.com/office/drawing/2014/main" id="{87C249AE-0D2E-45A7-B926-B7B68AD98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329" y="3010484"/>
            <a:ext cx="3946997" cy="366463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32" name="Picture 8" descr="The New Electorate and the Future of the Democratic Party – Third Way">
            <a:extLst>
              <a:ext uri="{FF2B5EF4-FFF2-40B4-BE49-F238E27FC236}">
                <a16:creationId xmlns:a16="http://schemas.microsoft.com/office/drawing/2014/main" id="{84F7861C-4014-4F82-8B25-2A6EF09CD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18" y="2662237"/>
            <a:ext cx="5336605" cy="40128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Reasons it Would Totally Suck to Live in the South Park Universe - Weird  Worm">
            <a:extLst>
              <a:ext uri="{FF2B5EF4-FFF2-40B4-BE49-F238E27FC236}">
                <a16:creationId xmlns:a16="http://schemas.microsoft.com/office/drawing/2014/main" id="{50FA69C1-2E11-4032-B942-6D0B1E6A5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089" y="3930418"/>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D17E7B88-7CD4-4CFA-841E-A01688AB52D7}"/>
              </a:ext>
            </a:extLst>
          </p:cNvPr>
          <p:cNvSpPr/>
          <p:nvPr/>
        </p:nvSpPr>
        <p:spPr>
          <a:xfrm>
            <a:off x="6255598" y="3289287"/>
            <a:ext cx="2504049" cy="1272162"/>
          </a:xfrm>
          <a:prstGeom prst="wedgeEllipseCallout">
            <a:avLst>
              <a:gd name="adj1" fmla="val -55103"/>
              <a:gd name="adj2" fmla="val 8240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There is nothing to see here!</a:t>
            </a:r>
          </a:p>
        </p:txBody>
      </p:sp>
    </p:spTree>
    <p:extLst>
      <p:ext uri="{BB962C8B-B14F-4D97-AF65-F5344CB8AC3E}">
        <p14:creationId xmlns:p14="http://schemas.microsoft.com/office/powerpoint/2010/main" val="232929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605D-FEF7-4833-BF0D-1EB7782CEBC9}"/>
              </a:ext>
            </a:extLst>
          </p:cNvPr>
          <p:cNvSpPr>
            <a:spLocks noGrp="1"/>
          </p:cNvSpPr>
          <p:nvPr>
            <p:ph type="title"/>
          </p:nvPr>
        </p:nvSpPr>
        <p:spPr>
          <a:xfrm>
            <a:off x="838200" y="365125"/>
            <a:ext cx="10515600" cy="732155"/>
          </a:xfrm>
          <a:solidFill>
            <a:schemeClr val="bg1">
              <a:lumMod val="85000"/>
            </a:schemeClr>
          </a:solidFill>
          <a:ln>
            <a:solidFill>
              <a:srgbClr val="FF0000"/>
            </a:solidFill>
          </a:ln>
        </p:spPr>
        <p:txBody>
          <a:bodyPr/>
          <a:lstStyle/>
          <a:p>
            <a:r>
              <a:rPr lang="en-US" b="1" dirty="0">
                <a:solidFill>
                  <a:srgbClr val="002060"/>
                </a:solidFill>
                <a:latin typeface="Castellar" panose="020A0402060406010301" pitchFamily="18" charset="0"/>
              </a:rPr>
              <a:t>Temporary Shift</a:t>
            </a:r>
          </a:p>
        </p:txBody>
      </p:sp>
      <p:sp>
        <p:nvSpPr>
          <p:cNvPr id="3" name="Content Placeholder 2">
            <a:extLst>
              <a:ext uri="{FF2B5EF4-FFF2-40B4-BE49-F238E27FC236}">
                <a16:creationId xmlns:a16="http://schemas.microsoft.com/office/drawing/2014/main" id="{1952408C-72F0-4F3F-9F18-D7CA344A6AC6}"/>
              </a:ext>
            </a:extLst>
          </p:cNvPr>
          <p:cNvSpPr>
            <a:spLocks noGrp="1"/>
          </p:cNvSpPr>
          <p:nvPr>
            <p:ph idx="1"/>
          </p:nvPr>
        </p:nvSpPr>
        <p:spPr>
          <a:solidFill>
            <a:schemeClr val="bg1">
              <a:lumMod val="85000"/>
            </a:schemeClr>
          </a:solidFill>
          <a:ln>
            <a:solidFill>
              <a:srgbClr val="FF0000"/>
            </a:solidFill>
          </a:ln>
        </p:spPr>
        <p:txBody>
          <a:bodyPr>
            <a:normAutofit/>
          </a:bodyPr>
          <a:lstStyle/>
          <a:p>
            <a:r>
              <a:rPr lang="en-US" sz="2400" b="1" dirty="0">
                <a:solidFill>
                  <a:srgbClr val="002060"/>
                </a:solidFill>
                <a:latin typeface="Times New Roman" panose="02020603050405020304" pitchFamily="18" charset="0"/>
                <a:cs typeface="Times New Roman" panose="02020603050405020304" pitchFamily="18" charset="0"/>
              </a:rPr>
              <a:t>Deviating Election: </a:t>
            </a:r>
            <a:r>
              <a:rPr lang="en-US" sz="2400" dirty="0">
                <a:latin typeface="Times New Roman" panose="02020603050405020304" pitchFamily="18" charset="0"/>
                <a:cs typeface="Times New Roman" panose="02020603050405020304" pitchFamily="18" charset="0"/>
              </a:rPr>
              <a:t>a temporary shift within the electorate due to a popular candidate, but basic party loyalty remains the same </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13314" name="Picture 2" descr="US election 2016: Trump victory in maps - BBC News">
            <a:extLst>
              <a:ext uri="{FF2B5EF4-FFF2-40B4-BE49-F238E27FC236}">
                <a16:creationId xmlns:a16="http://schemas.microsoft.com/office/drawing/2014/main" id="{4DD056B7-D63E-4B9A-8E47-263BE10A6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895" y="2728560"/>
            <a:ext cx="4838114" cy="389732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3316" name="Picture 4" descr="President Trump speaks to crowd of 23,000+ at Gastonia, N.C. rally">
            <a:extLst>
              <a:ext uri="{FF2B5EF4-FFF2-40B4-BE49-F238E27FC236}">
                <a16:creationId xmlns:a16="http://schemas.microsoft.com/office/drawing/2014/main" id="{692D17AC-2001-46A6-97BC-A9B135763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229" y="3233851"/>
            <a:ext cx="3028950" cy="23396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5BDBC07-E3A7-4A55-84CA-10179A773BBD}"/>
              </a:ext>
            </a:extLst>
          </p:cNvPr>
          <p:cNvSpPr/>
          <p:nvPr/>
        </p:nvSpPr>
        <p:spPr>
          <a:xfrm>
            <a:off x="2532185" y="5271747"/>
            <a:ext cx="2920106" cy="603477"/>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2016 Election</a:t>
            </a:r>
          </a:p>
        </p:txBody>
      </p:sp>
    </p:spTree>
    <p:extLst>
      <p:ext uri="{BB962C8B-B14F-4D97-AF65-F5344CB8AC3E}">
        <p14:creationId xmlns:p14="http://schemas.microsoft.com/office/powerpoint/2010/main" val="1041095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605D-FEF7-4833-BF0D-1EB7782CEBC9}"/>
              </a:ext>
            </a:extLst>
          </p:cNvPr>
          <p:cNvSpPr>
            <a:spLocks noGrp="1"/>
          </p:cNvSpPr>
          <p:nvPr>
            <p:ph type="title"/>
          </p:nvPr>
        </p:nvSpPr>
        <p:spPr>
          <a:xfrm>
            <a:off x="838200" y="365125"/>
            <a:ext cx="10515600" cy="732155"/>
          </a:xfrm>
          <a:solidFill>
            <a:schemeClr val="bg1">
              <a:lumMod val="85000"/>
            </a:schemeClr>
          </a:solidFill>
          <a:ln>
            <a:solidFill>
              <a:srgbClr val="FF0000"/>
            </a:solidFill>
          </a:ln>
        </p:spPr>
        <p:txBody>
          <a:bodyPr/>
          <a:lstStyle/>
          <a:p>
            <a:r>
              <a:rPr lang="en-US" b="1" dirty="0">
                <a:solidFill>
                  <a:srgbClr val="002060"/>
                </a:solidFill>
                <a:latin typeface="Castellar" panose="020A0402060406010301" pitchFamily="18" charset="0"/>
              </a:rPr>
              <a:t>Back to Status quo</a:t>
            </a:r>
          </a:p>
        </p:txBody>
      </p:sp>
      <p:sp>
        <p:nvSpPr>
          <p:cNvPr id="3" name="Content Placeholder 2">
            <a:extLst>
              <a:ext uri="{FF2B5EF4-FFF2-40B4-BE49-F238E27FC236}">
                <a16:creationId xmlns:a16="http://schemas.microsoft.com/office/drawing/2014/main" id="{1952408C-72F0-4F3F-9F18-D7CA344A6AC6}"/>
              </a:ext>
            </a:extLst>
          </p:cNvPr>
          <p:cNvSpPr>
            <a:spLocks noGrp="1"/>
          </p:cNvSpPr>
          <p:nvPr>
            <p:ph idx="1"/>
          </p:nvPr>
        </p:nvSpPr>
        <p:spPr>
          <a:solidFill>
            <a:schemeClr val="bg1">
              <a:lumMod val="85000"/>
            </a:schemeClr>
          </a:solidFill>
          <a:ln>
            <a:solidFill>
              <a:srgbClr val="FF0000"/>
            </a:solidFill>
          </a:ln>
        </p:spPr>
        <p:txBody>
          <a:bodyPr/>
          <a:lstStyle/>
          <a:p>
            <a:r>
              <a:rPr lang="en-US" b="1" dirty="0">
                <a:solidFill>
                  <a:srgbClr val="002060"/>
                </a:solidFill>
                <a:latin typeface="Times New Roman" panose="02020603050405020304" pitchFamily="18" charset="0"/>
                <a:cs typeface="Times New Roman" panose="02020603050405020304" pitchFamily="18" charset="0"/>
              </a:rPr>
              <a:t>Reinstating Election:</a:t>
            </a:r>
            <a:r>
              <a:rPr lang="en-US" dirty="0">
                <a:latin typeface="Times New Roman" panose="02020603050405020304" pitchFamily="18" charset="0"/>
                <a:cs typeface="Times New Roman" panose="02020603050405020304" pitchFamily="18" charset="0"/>
              </a:rPr>
              <a:t> return to normal voting patterns</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4" name="Picture 6" descr="US Election 2020: Results and exit poll in maps and charts - BBC News">
            <a:extLst>
              <a:ext uri="{FF2B5EF4-FFF2-40B4-BE49-F238E27FC236}">
                <a16:creationId xmlns:a16="http://schemas.microsoft.com/office/drawing/2014/main" id="{91D27417-64F0-4064-B6A4-C6185343C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184" y="2532186"/>
            <a:ext cx="3946997" cy="396069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4338" name="Picture 2" descr="In Changing U.S. Electorate, Race and Education Remain Stark Dividing Lines  | Pew Research Center">
            <a:extLst>
              <a:ext uri="{FF2B5EF4-FFF2-40B4-BE49-F238E27FC236}">
                <a16:creationId xmlns:a16="http://schemas.microsoft.com/office/drawing/2014/main" id="{D9099BA5-703A-41AA-AC53-8BDF66A29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749" y="2307102"/>
            <a:ext cx="4773562" cy="455089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955C065-0FF5-42A5-9572-B0DB6AFCD0BB}"/>
              </a:ext>
            </a:extLst>
          </p:cNvPr>
          <p:cNvSpPr/>
          <p:nvPr/>
        </p:nvSpPr>
        <p:spPr>
          <a:xfrm>
            <a:off x="478302" y="6176963"/>
            <a:ext cx="4431323" cy="547394"/>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2020 Election</a:t>
            </a:r>
          </a:p>
        </p:txBody>
      </p:sp>
    </p:spTree>
    <p:extLst>
      <p:ext uri="{BB962C8B-B14F-4D97-AF65-F5344CB8AC3E}">
        <p14:creationId xmlns:p14="http://schemas.microsoft.com/office/powerpoint/2010/main" val="178110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F967-14D7-4464-94D8-91611D53E0F4}"/>
              </a:ext>
            </a:extLst>
          </p:cNvPr>
          <p:cNvSpPr>
            <a:spLocks noGrp="1"/>
          </p:cNvSpPr>
          <p:nvPr>
            <p:ph type="title"/>
          </p:nvPr>
        </p:nvSpPr>
        <p:spPr>
          <a:xfrm>
            <a:off x="281354" y="274638"/>
            <a:ext cx="11422965" cy="7159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Realigning or Critical  Elections</a:t>
            </a:r>
          </a:p>
        </p:txBody>
      </p:sp>
      <p:sp>
        <p:nvSpPr>
          <p:cNvPr id="3" name="Content Placeholder 2">
            <a:extLst>
              <a:ext uri="{FF2B5EF4-FFF2-40B4-BE49-F238E27FC236}">
                <a16:creationId xmlns:a16="http://schemas.microsoft.com/office/drawing/2014/main" id="{B62EC47D-2774-49E4-86EC-342BBAB6FC95}"/>
              </a:ext>
            </a:extLst>
          </p:cNvPr>
          <p:cNvSpPr>
            <a:spLocks noGrp="1"/>
          </p:cNvSpPr>
          <p:nvPr>
            <p:ph idx="1"/>
          </p:nvPr>
        </p:nvSpPr>
        <p:spPr>
          <a:xfrm>
            <a:off x="464235" y="1261404"/>
            <a:ext cx="11029070" cy="4906963"/>
          </a:xfrm>
          <a:solidFill>
            <a:schemeClr val="bg1">
              <a:lumMod val="95000"/>
            </a:schemeClr>
          </a:solidFill>
          <a:ln>
            <a:solidFill>
              <a:srgbClr val="FF0000"/>
            </a:solidFill>
          </a:ln>
        </p:spPr>
        <p:txBody>
          <a:bodyPr/>
          <a:lstStyle/>
          <a:p>
            <a:pPr>
              <a:defRPr/>
            </a:pPr>
            <a:r>
              <a:rPr lang="en-US" sz="2400" b="1" dirty="0">
                <a:solidFill>
                  <a:srgbClr val="002060"/>
                </a:solidFill>
                <a:latin typeface="Times New Roman" panose="02020603050405020304" pitchFamily="18" charset="0"/>
                <a:cs typeface="Times New Roman" panose="02020603050405020304" pitchFamily="18" charset="0"/>
              </a:rPr>
              <a:t>Critical Elections: </a:t>
            </a:r>
            <a:r>
              <a:rPr lang="en-US" sz="2400" dirty="0">
                <a:latin typeface="Times New Roman" panose="02020603050405020304" pitchFamily="18" charset="0"/>
                <a:cs typeface="Times New Roman" panose="02020603050405020304" pitchFamily="18" charset="0"/>
              </a:rPr>
              <a:t>the breaking down of political parties or political coalitions and the formation of a new ones.</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9940" name="Rectangle 3">
            <a:extLst>
              <a:ext uri="{FF2B5EF4-FFF2-40B4-BE49-F238E27FC236}">
                <a16:creationId xmlns:a16="http://schemas.microsoft.com/office/drawing/2014/main" id="{B7B3A117-9B42-4F72-9D74-B68FCCE2DC53}"/>
              </a:ext>
            </a:extLst>
          </p:cNvPr>
          <p:cNvSpPr>
            <a:spLocks noChangeArrowheads="1"/>
          </p:cNvSpPr>
          <p:nvPr/>
        </p:nvSpPr>
        <p:spPr bwMode="auto">
          <a:xfrm>
            <a:off x="10412413" y="2300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5" name="Rectangle 4">
            <a:extLst>
              <a:ext uri="{FF2B5EF4-FFF2-40B4-BE49-F238E27FC236}">
                <a16:creationId xmlns:a16="http://schemas.microsoft.com/office/drawing/2014/main" id="{C82AA197-0091-4417-87FC-5A9ADBCA3C36}"/>
              </a:ext>
            </a:extLst>
          </p:cNvPr>
          <p:cNvSpPr/>
          <p:nvPr/>
        </p:nvSpPr>
        <p:spPr bwMode="auto">
          <a:xfrm>
            <a:off x="1101968" y="2053883"/>
            <a:ext cx="4994031" cy="4388168"/>
          </a:xfrm>
          <a:prstGeom prst="rect">
            <a:avLst/>
          </a:prstGeom>
          <a:solidFill>
            <a:srgbClr val="002060"/>
          </a:solidFill>
          <a:ln w="9525" cap="flat" cmpd="sng" algn="ctr">
            <a:solidFill>
              <a:srgbClr val="FF0000"/>
            </a:solidFill>
            <a:prstDash val="solid"/>
            <a:round/>
            <a:headEnd type="none" w="med" len="med"/>
            <a:tailEnd type="none" w="med" len="med"/>
          </a:ln>
          <a:effectLst/>
        </p:spPr>
        <p:txBody>
          <a:bodyPr/>
          <a:lstStyle/>
          <a:p>
            <a:pPr>
              <a:defRPr/>
            </a:pPr>
            <a:r>
              <a:rPr lang="en-US" sz="2400" b="1" dirty="0">
                <a:solidFill>
                  <a:schemeClr val="bg1"/>
                </a:solidFill>
                <a:latin typeface="Times New Roman" panose="02020603050405020304" pitchFamily="18" charset="0"/>
                <a:cs typeface="Times New Roman" panose="02020603050405020304" pitchFamily="18" charset="0"/>
              </a:rPr>
              <a:t>Factors:</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Usually centers around a crisis</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Either a political party dies and is replaced or new political coalition is formed</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Higher voter turnout (can be connected to suffrage expansion)</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Leads to a long maintaining of political party</a:t>
            </a:r>
          </a:p>
        </p:txBody>
      </p:sp>
      <p:pic>
        <p:nvPicPr>
          <p:cNvPr id="39942" name="Picture 5">
            <a:extLst>
              <a:ext uri="{FF2B5EF4-FFF2-40B4-BE49-F238E27FC236}">
                <a16:creationId xmlns:a16="http://schemas.microsoft.com/office/drawing/2014/main" id="{578ADA70-40B0-4D8D-A641-0361AAAE0E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744394"/>
            <a:ext cx="4384432" cy="470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22346-447C-4AC9-BEC7-3639A39DBC22}"/>
              </a:ext>
            </a:extLst>
          </p:cNvPr>
          <p:cNvSpPr>
            <a:spLocks noGrp="1"/>
          </p:cNvSpPr>
          <p:nvPr>
            <p:ph idx="1"/>
          </p:nvPr>
        </p:nvSpPr>
        <p:spPr>
          <a:xfrm>
            <a:off x="812800" y="381000"/>
            <a:ext cx="10450286" cy="6096000"/>
          </a:xfrm>
          <a:solidFill>
            <a:schemeClr val="bg2">
              <a:lumMod val="90000"/>
            </a:schemeClr>
          </a:solidFill>
          <a:ln>
            <a:solidFill>
              <a:srgbClr val="002060"/>
            </a:solidFill>
          </a:ln>
        </p:spPr>
        <p:txBody>
          <a:bodyPr/>
          <a:lstStyle/>
          <a:p>
            <a:pPr marL="0" indent="0">
              <a:buNone/>
              <a:defRPr/>
            </a:pPr>
            <a:r>
              <a:rPr lang="en-US" sz="1600" i="1" dirty="0">
                <a:latin typeface="Times New Roman" panose="02020603050405020304" pitchFamily="18" charset="0"/>
                <a:cs typeface="Times New Roman" panose="02020603050405020304" pitchFamily="18" charset="0"/>
              </a:rPr>
              <a:t>PMI-5: Political parties, interest groups, and social movements provide opportunities for participation and influence how people relate to government and policymakers</a:t>
            </a:r>
          </a:p>
          <a:p>
            <a:pPr>
              <a:defRPr/>
            </a:pPr>
            <a:r>
              <a:rPr lang="en-US" sz="1600" i="1" dirty="0">
                <a:latin typeface="Times New Roman" panose="02020603050405020304" pitchFamily="18" charset="0"/>
                <a:cs typeface="Times New Roman" panose="02020603050405020304" pitchFamily="18" charset="0"/>
              </a:rPr>
              <a:t>PMI 5.A: Describe linkage institutions</a:t>
            </a:r>
          </a:p>
          <a:p>
            <a:pPr>
              <a:defRPr/>
            </a:pPr>
            <a:r>
              <a:rPr lang="en-US" sz="1600" i="1" dirty="0">
                <a:latin typeface="Times New Roman" panose="02020603050405020304" pitchFamily="18" charset="0"/>
                <a:cs typeface="Times New Roman" panose="02020603050405020304" pitchFamily="18" charset="0"/>
              </a:rPr>
              <a:t>PMI 5.B: Explain the functions and impact of political parties on the electorate and government </a:t>
            </a:r>
          </a:p>
          <a:p>
            <a:pPr marL="0" indent="0">
              <a:buNone/>
              <a:defRPr/>
            </a:pPr>
            <a:r>
              <a:rPr lang="en-US" sz="2000" b="1" i="1" dirty="0">
                <a:solidFill>
                  <a:srgbClr val="002060"/>
                </a:solidFill>
                <a:latin typeface="Times New Roman" panose="02020603050405020304" pitchFamily="18" charset="0"/>
                <a:cs typeface="Times New Roman" panose="02020603050405020304" pitchFamily="18" charset="0"/>
              </a:rPr>
              <a:t>Essential Questions:</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does various unelected groups influence the political process, the political landscape and the United States governing institutions? </a:t>
            </a:r>
          </a:p>
          <a:p>
            <a:pPr>
              <a:defRPr/>
            </a:pPr>
            <a:r>
              <a:rPr lang="en-US" sz="2000" b="1" i="1" dirty="0">
                <a:solidFill>
                  <a:srgbClr val="002060"/>
                </a:solidFill>
                <a:latin typeface="Times New Roman" panose="02020603050405020304" pitchFamily="18" charset="0"/>
                <a:cs typeface="Times New Roman" panose="02020603050405020304" pitchFamily="18" charset="0"/>
              </a:rPr>
              <a:t>Students Can:</a:t>
            </a:r>
            <a:endParaRPr lang="en-US" sz="2000" b="1" dirty="0">
              <a:solidFill>
                <a:srgbClr val="002060"/>
              </a:solidFill>
              <a:latin typeface="Times New Roman" panose="02020603050405020304" pitchFamily="18" charset="0"/>
              <a:cs typeface="Times New Roman" panose="02020603050405020304" pitchFamily="18" charset="0"/>
            </a:endParaRPr>
          </a:p>
          <a:p>
            <a:pPr lvl="1">
              <a:defRPr/>
            </a:pPr>
            <a:r>
              <a:rPr lang="en-US" sz="1800" dirty="0">
                <a:latin typeface="Times New Roman" panose="02020603050405020304" pitchFamily="18" charset="0"/>
                <a:cs typeface="Times New Roman" panose="02020603050405020304" pitchFamily="18" charset="0"/>
              </a:rPr>
              <a:t>Evaluate the functions and impacts political parties have on the democratic process of our government </a:t>
            </a:r>
          </a:p>
          <a:p>
            <a:pPr marL="0" indent="0">
              <a:buNone/>
              <a:defRPr/>
            </a:pPr>
            <a:r>
              <a:rPr lang="en-US" sz="2400" dirty="0">
                <a:solidFill>
                  <a:srgbClr val="002060"/>
                </a:solidFill>
                <a:latin typeface="Times New Roman" panose="02020603050405020304" pitchFamily="18" charset="0"/>
                <a:cs typeface="Times New Roman" panose="02020603050405020304" pitchFamily="18" charset="0"/>
              </a:rPr>
              <a:t>AGENDA</a:t>
            </a:r>
          </a:p>
          <a:p>
            <a:pPr lvl="1">
              <a:defRPr/>
            </a:pPr>
            <a:r>
              <a:rPr lang="en-US" dirty="0">
                <a:latin typeface="Times New Roman" panose="02020603050405020304" pitchFamily="18" charset="0"/>
                <a:cs typeface="Times New Roman" panose="02020603050405020304" pitchFamily="18" charset="0"/>
              </a:rPr>
              <a:t>Factionalism in America</a:t>
            </a:r>
          </a:p>
          <a:p>
            <a:pPr lvl="1">
              <a:defRPr/>
            </a:pPr>
            <a:r>
              <a:rPr lang="en-US" dirty="0">
                <a:latin typeface="Times New Roman" panose="02020603050405020304" pitchFamily="18" charset="0"/>
                <a:cs typeface="Times New Roman" panose="02020603050405020304" pitchFamily="18" charset="0"/>
              </a:rPr>
              <a:t>The Role of the Party </a:t>
            </a:r>
          </a:p>
          <a:p>
            <a:pPr lvl="1">
              <a:defRPr/>
            </a:pPr>
            <a:r>
              <a:rPr lang="en-US" dirty="0">
                <a:latin typeface="Times New Roman" panose="02020603050405020304" pitchFamily="18" charset="0"/>
                <a:cs typeface="Times New Roman" panose="02020603050405020304" pitchFamily="18" charset="0"/>
              </a:rPr>
              <a:t>Political Party Effect</a:t>
            </a:r>
          </a:p>
          <a:p>
            <a:pPr marL="0" lvl="1" indent="0">
              <a:buNone/>
              <a:defRPr/>
            </a:pPr>
            <a:r>
              <a:rPr lang="en-US" dirty="0">
                <a:solidFill>
                  <a:srgbClr val="002060"/>
                </a:solidFill>
                <a:latin typeface="Times New Roman" panose="02020603050405020304" pitchFamily="18" charset="0"/>
                <a:cs typeface="Times New Roman" panose="02020603050405020304" pitchFamily="18" charset="0"/>
              </a:rPr>
              <a:t>HOMEWORK</a:t>
            </a:r>
          </a:p>
          <a:p>
            <a:pPr marL="342900" lvl="1" indent="-342900">
              <a:defRPr/>
            </a:pPr>
            <a:r>
              <a:rPr lang="en-US" b="1" dirty="0">
                <a:solidFill>
                  <a:srgbClr val="002060"/>
                </a:solidFill>
                <a:latin typeface="Times New Roman" panose="02020603050405020304" pitchFamily="18" charset="0"/>
                <a:cs typeface="Times New Roman" panose="02020603050405020304" pitchFamily="18" charset="0"/>
              </a:rPr>
              <a:t>This Election has Gone Critical </a:t>
            </a:r>
          </a:p>
        </p:txBody>
      </p:sp>
      <p:pic>
        <p:nvPicPr>
          <p:cNvPr id="7170" name="Picture 2" descr="Why Complaining About the “Two Party System” Is a Waste of Time | The  Takaho Post">
            <a:extLst>
              <a:ext uri="{FF2B5EF4-FFF2-40B4-BE49-F238E27FC236}">
                <a16:creationId xmlns:a16="http://schemas.microsoft.com/office/drawing/2014/main" id="{605CAE74-7AD9-46C7-A8D8-58D448C76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3247877"/>
            <a:ext cx="4142377" cy="2572351"/>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7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F7C5-784D-4817-B260-493620A876B8}"/>
              </a:ext>
            </a:extLst>
          </p:cNvPr>
          <p:cNvSpPr>
            <a:spLocks noGrp="1"/>
          </p:cNvSpPr>
          <p:nvPr>
            <p:ph type="title"/>
          </p:nvPr>
        </p:nvSpPr>
        <p:spPr>
          <a:xfrm>
            <a:off x="838200" y="365126"/>
            <a:ext cx="10515600" cy="872832"/>
          </a:xfrm>
          <a:solidFill>
            <a:schemeClr val="bg1">
              <a:lumMod val="85000"/>
            </a:schemeClr>
          </a:solidFill>
          <a:ln>
            <a:solidFill>
              <a:srgbClr val="FF0000"/>
            </a:solidFill>
          </a:ln>
        </p:spPr>
        <p:txBody>
          <a:bodyPr/>
          <a:lstStyle/>
          <a:p>
            <a:r>
              <a:rPr lang="en-US" b="1" dirty="0">
                <a:solidFill>
                  <a:srgbClr val="002060"/>
                </a:solidFill>
                <a:latin typeface="Castellar" panose="020A0402060406010301" pitchFamily="18" charset="0"/>
              </a:rPr>
              <a:t>Election Diagnostic</a:t>
            </a:r>
          </a:p>
        </p:txBody>
      </p:sp>
      <p:sp>
        <p:nvSpPr>
          <p:cNvPr id="3" name="Content Placeholder 2">
            <a:extLst>
              <a:ext uri="{FF2B5EF4-FFF2-40B4-BE49-F238E27FC236}">
                <a16:creationId xmlns:a16="http://schemas.microsoft.com/office/drawing/2014/main" id="{77011425-D5D5-4064-8ABF-7D18CD1F4960}"/>
              </a:ext>
            </a:extLst>
          </p:cNvPr>
          <p:cNvSpPr>
            <a:spLocks noGrp="1"/>
          </p:cNvSpPr>
          <p:nvPr>
            <p:ph idx="1"/>
          </p:nvPr>
        </p:nvSpPr>
        <p:spPr>
          <a:solidFill>
            <a:schemeClr val="bg1">
              <a:lumMod val="85000"/>
            </a:schemeClr>
          </a:solidFill>
          <a:ln>
            <a:solidFill>
              <a:srgbClr val="FF0000"/>
            </a:solidFill>
          </a:ln>
        </p:spPr>
        <p:txBody>
          <a:bodyPr>
            <a:normAutofit/>
          </a:bodyPr>
          <a:lstStyle/>
          <a:p>
            <a:r>
              <a:rPr lang="en-US" sz="2400" dirty="0">
                <a:latin typeface="Times New Roman" panose="02020603050405020304" pitchFamily="18" charset="0"/>
                <a:cs typeface="Times New Roman" panose="02020603050405020304" pitchFamily="18" charset="0"/>
              </a:rPr>
              <a:t>Evaluate the following elections to determine what type of election they represent</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9797A05-5C66-4B1D-A0E7-B40783131F29}"/>
              </a:ext>
            </a:extLst>
          </p:cNvPr>
          <p:cNvSpPr/>
          <p:nvPr/>
        </p:nvSpPr>
        <p:spPr>
          <a:xfrm>
            <a:off x="1322363" y="2371030"/>
            <a:ext cx="2926080" cy="47830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Realigning</a:t>
            </a:r>
          </a:p>
        </p:txBody>
      </p:sp>
      <p:sp>
        <p:nvSpPr>
          <p:cNvPr id="5" name="Rectangle 4">
            <a:extLst>
              <a:ext uri="{FF2B5EF4-FFF2-40B4-BE49-F238E27FC236}">
                <a16:creationId xmlns:a16="http://schemas.microsoft.com/office/drawing/2014/main" id="{38521A85-3E32-4D28-B0B0-4F8922DA3D20}"/>
              </a:ext>
            </a:extLst>
          </p:cNvPr>
          <p:cNvSpPr/>
          <p:nvPr/>
        </p:nvSpPr>
        <p:spPr>
          <a:xfrm>
            <a:off x="4632960" y="2371030"/>
            <a:ext cx="2926080" cy="47830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Maintaining</a:t>
            </a:r>
          </a:p>
        </p:txBody>
      </p:sp>
      <p:sp>
        <p:nvSpPr>
          <p:cNvPr id="6" name="Rectangle 5">
            <a:extLst>
              <a:ext uri="{FF2B5EF4-FFF2-40B4-BE49-F238E27FC236}">
                <a16:creationId xmlns:a16="http://schemas.microsoft.com/office/drawing/2014/main" id="{E160E506-C6D7-484B-A5BA-46E3A327FC9A}"/>
              </a:ext>
            </a:extLst>
          </p:cNvPr>
          <p:cNvSpPr/>
          <p:nvPr/>
        </p:nvSpPr>
        <p:spPr>
          <a:xfrm>
            <a:off x="1322363" y="3028694"/>
            <a:ext cx="2926080" cy="47830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Deviating</a:t>
            </a:r>
          </a:p>
        </p:txBody>
      </p:sp>
      <p:sp>
        <p:nvSpPr>
          <p:cNvPr id="7" name="Rectangle 6">
            <a:extLst>
              <a:ext uri="{FF2B5EF4-FFF2-40B4-BE49-F238E27FC236}">
                <a16:creationId xmlns:a16="http://schemas.microsoft.com/office/drawing/2014/main" id="{BBAB1426-3959-4E46-B352-B6A7B68F5E67}"/>
              </a:ext>
            </a:extLst>
          </p:cNvPr>
          <p:cNvSpPr/>
          <p:nvPr/>
        </p:nvSpPr>
        <p:spPr>
          <a:xfrm>
            <a:off x="4632960" y="3020355"/>
            <a:ext cx="2926080" cy="47830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Re-instating</a:t>
            </a:r>
          </a:p>
        </p:txBody>
      </p:sp>
      <p:sp>
        <p:nvSpPr>
          <p:cNvPr id="8" name="Rectangle 7">
            <a:extLst>
              <a:ext uri="{FF2B5EF4-FFF2-40B4-BE49-F238E27FC236}">
                <a16:creationId xmlns:a16="http://schemas.microsoft.com/office/drawing/2014/main" id="{DA924773-9177-4E80-B793-BBD7F0B96F3A}"/>
              </a:ext>
            </a:extLst>
          </p:cNvPr>
          <p:cNvSpPr/>
          <p:nvPr/>
        </p:nvSpPr>
        <p:spPr>
          <a:xfrm>
            <a:off x="1322363" y="4008670"/>
            <a:ext cx="9692640" cy="173094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dirty="0">
                <a:solidFill>
                  <a:schemeClr val="bg1"/>
                </a:solidFill>
                <a:latin typeface="Times New Roman" panose="02020603050405020304" pitchFamily="18" charset="0"/>
                <a:cs typeface="Times New Roman" panose="02020603050405020304" pitchFamily="18" charset="0"/>
              </a:rPr>
              <a:t>1932 Election 		- 2000 Election		- 2008 Election</a:t>
            </a:r>
          </a:p>
          <a:p>
            <a:pPr marL="342900" indent="-342900">
              <a:buFontTx/>
              <a:buChar char="-"/>
            </a:pPr>
            <a:r>
              <a:rPr lang="en-US" sz="2400" dirty="0">
                <a:solidFill>
                  <a:schemeClr val="bg1"/>
                </a:solidFill>
                <a:latin typeface="Times New Roman" panose="02020603050405020304" pitchFamily="18" charset="0"/>
                <a:cs typeface="Times New Roman" panose="02020603050405020304" pitchFamily="18" charset="0"/>
              </a:rPr>
              <a:t>1968 Election		- 1976 Election		- 1980 Election</a:t>
            </a:r>
          </a:p>
          <a:p>
            <a:pPr marL="342900" indent="-342900">
              <a:buFontTx/>
              <a:buChar char="-"/>
            </a:pPr>
            <a:r>
              <a:rPr lang="en-US" sz="2400" dirty="0">
                <a:solidFill>
                  <a:schemeClr val="bg1"/>
                </a:solidFill>
                <a:latin typeface="Times New Roman" panose="02020603050405020304" pitchFamily="18" charset="0"/>
                <a:cs typeface="Times New Roman" panose="02020603050405020304" pitchFamily="18" charset="0"/>
              </a:rPr>
              <a:t>1984 Election		- 1992 Election		- 1952 Election</a:t>
            </a:r>
          </a:p>
        </p:txBody>
      </p:sp>
    </p:spTree>
    <p:extLst>
      <p:ext uri="{BB962C8B-B14F-4D97-AF65-F5344CB8AC3E}">
        <p14:creationId xmlns:p14="http://schemas.microsoft.com/office/powerpoint/2010/main" val="3460789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C555-ED73-4DCE-BAD1-45C812EF7EBE}"/>
              </a:ext>
            </a:extLst>
          </p:cNvPr>
          <p:cNvSpPr>
            <a:spLocks noGrp="1"/>
          </p:cNvSpPr>
          <p:nvPr>
            <p:ph type="title"/>
          </p:nvPr>
        </p:nvSpPr>
        <p:spPr>
          <a:xfrm>
            <a:off x="1981200" y="274638"/>
            <a:ext cx="8229600" cy="7921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1800 Elections</a:t>
            </a:r>
          </a:p>
        </p:txBody>
      </p:sp>
      <p:sp>
        <p:nvSpPr>
          <p:cNvPr id="3" name="Content Placeholder 2">
            <a:extLst>
              <a:ext uri="{FF2B5EF4-FFF2-40B4-BE49-F238E27FC236}">
                <a16:creationId xmlns:a16="http://schemas.microsoft.com/office/drawing/2014/main" id="{B7D645E1-C0A0-4731-98EC-910E619DDAC6}"/>
              </a:ext>
            </a:extLst>
          </p:cNvPr>
          <p:cNvSpPr>
            <a:spLocks noGrp="1"/>
          </p:cNvSpPr>
          <p:nvPr>
            <p:ph idx="1"/>
          </p:nvPr>
        </p:nvSpPr>
        <p:spPr>
          <a:xfrm>
            <a:off x="829993" y="1295401"/>
            <a:ext cx="9903655" cy="4830763"/>
          </a:xfrm>
          <a:solidFill>
            <a:schemeClr val="bg1">
              <a:lumMod val="95000"/>
            </a:schemeClr>
          </a:solidFill>
          <a:ln>
            <a:solidFill>
              <a:srgbClr val="FF0000"/>
            </a:solidFill>
          </a:ln>
        </p:spPr>
        <p:txBody>
          <a:bodyPr/>
          <a:lstStyle/>
          <a:p>
            <a:pPr>
              <a:defRPr/>
            </a:pPr>
            <a:r>
              <a:rPr lang="en-US" sz="2400" b="1" dirty="0">
                <a:solidFill>
                  <a:srgbClr val="002060"/>
                </a:solidFill>
                <a:latin typeface="Times New Roman" panose="02020603050405020304" pitchFamily="18" charset="0"/>
                <a:cs typeface="Times New Roman" panose="02020603050405020304" pitchFamily="18" charset="0"/>
              </a:rPr>
              <a:t>Crisis</a:t>
            </a:r>
            <a:r>
              <a:rPr lang="en-US" sz="2400" dirty="0">
                <a:latin typeface="Times New Roman" panose="02020603050405020304" pitchFamily="18" charset="0"/>
                <a:cs typeface="Times New Roman" panose="02020603050405020304" pitchFamily="18" charset="0"/>
              </a:rPr>
              <a:t>: Quasi War with France and Alien &amp; Sedition Act</a:t>
            </a:r>
          </a:p>
          <a:p>
            <a:pPr>
              <a:defRPr/>
            </a:pPr>
            <a:r>
              <a:rPr lang="en-US" sz="2400" b="1" dirty="0">
                <a:latin typeface="Times New Roman" panose="02020603050405020304" pitchFamily="18" charset="0"/>
                <a:cs typeface="Times New Roman" panose="02020603050405020304" pitchFamily="18" charset="0"/>
              </a:rPr>
              <a:t>Rise of the </a:t>
            </a:r>
            <a:r>
              <a:rPr lang="en-US" sz="2400" b="1" u="sng" dirty="0">
                <a:solidFill>
                  <a:srgbClr val="002060"/>
                </a:solidFill>
                <a:latin typeface="Times New Roman" panose="02020603050405020304" pitchFamily="18" charset="0"/>
                <a:cs typeface="Times New Roman" panose="02020603050405020304" pitchFamily="18" charset="0"/>
              </a:rPr>
              <a:t>Democrat/Republicans</a:t>
            </a:r>
            <a:r>
              <a:rPr lang="en-US" sz="2400" b="1"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the fall of the Federalist Party (First peaceful transitions of power) </a:t>
            </a:r>
          </a:p>
          <a:p>
            <a:pPr>
              <a:defRPr/>
            </a:pPr>
            <a:endParaRPr lang="en-US" dirty="0"/>
          </a:p>
        </p:txBody>
      </p:sp>
      <p:pic>
        <p:nvPicPr>
          <p:cNvPr id="40964" name="Picture 4">
            <a:extLst>
              <a:ext uri="{FF2B5EF4-FFF2-40B4-BE49-F238E27FC236}">
                <a16:creationId xmlns:a16="http://schemas.microsoft.com/office/drawing/2014/main" id="{AE41062A-D226-464A-A331-A3C1EA091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7748" y="2667002"/>
            <a:ext cx="5134708" cy="36877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293F81-A96E-40CC-8DA1-E499DE1CE6A0}"/>
              </a:ext>
            </a:extLst>
          </p:cNvPr>
          <p:cNvSpPr/>
          <p:nvPr/>
        </p:nvSpPr>
        <p:spPr>
          <a:xfrm>
            <a:off x="407963" y="2630658"/>
            <a:ext cx="5795889" cy="219456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Ideological Transition: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Federalist – Stronger national government and supported national infrastructure</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Democrat-Republicans – state rights &amp; limited government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9DBA-8AB5-4033-954D-2E21ED041C11}"/>
              </a:ext>
            </a:extLst>
          </p:cNvPr>
          <p:cNvSpPr>
            <a:spLocks noGrp="1"/>
          </p:cNvSpPr>
          <p:nvPr>
            <p:ph type="title"/>
          </p:nvPr>
        </p:nvSpPr>
        <p:spPr>
          <a:xfrm>
            <a:off x="872197" y="274638"/>
            <a:ext cx="9338603" cy="7159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Election 1824</a:t>
            </a:r>
          </a:p>
        </p:txBody>
      </p:sp>
      <p:sp>
        <p:nvSpPr>
          <p:cNvPr id="3" name="Content Placeholder 2">
            <a:extLst>
              <a:ext uri="{FF2B5EF4-FFF2-40B4-BE49-F238E27FC236}">
                <a16:creationId xmlns:a16="http://schemas.microsoft.com/office/drawing/2014/main" id="{A75B2A0C-736B-4FC2-830E-0FA8ECBD388B}"/>
              </a:ext>
            </a:extLst>
          </p:cNvPr>
          <p:cNvSpPr>
            <a:spLocks noGrp="1"/>
          </p:cNvSpPr>
          <p:nvPr>
            <p:ph sz="half" idx="1"/>
          </p:nvPr>
        </p:nvSpPr>
        <p:spPr>
          <a:xfrm>
            <a:off x="618978" y="1219203"/>
            <a:ext cx="6794696" cy="2452466"/>
          </a:xfrm>
          <a:solidFill>
            <a:schemeClr val="bg1">
              <a:lumMod val="95000"/>
            </a:schemeClr>
          </a:solidFill>
          <a:ln>
            <a:solidFill>
              <a:srgbClr val="FF0000"/>
            </a:solidFill>
          </a:ln>
        </p:spPr>
        <p:txBody>
          <a:bodyPr>
            <a:normAutofit/>
          </a:bodyPr>
          <a:lstStyle/>
          <a:p>
            <a:pPr>
              <a:defRPr/>
            </a:pPr>
            <a:r>
              <a:rPr lang="en-US" sz="2400" b="1" dirty="0">
                <a:solidFill>
                  <a:srgbClr val="002060"/>
                </a:solidFill>
                <a:latin typeface="Times New Roman" panose="02020603050405020304" pitchFamily="18" charset="0"/>
                <a:cs typeface="Times New Roman" panose="02020603050405020304" pitchFamily="18" charset="0"/>
              </a:rPr>
              <a:t>Crisis</a:t>
            </a:r>
            <a:r>
              <a:rPr lang="en-US" sz="2400" dirty="0">
                <a:latin typeface="Times New Roman" panose="02020603050405020304" pitchFamily="18" charset="0"/>
                <a:cs typeface="Times New Roman" panose="02020603050405020304" pitchFamily="18" charset="0"/>
              </a:rPr>
              <a:t>: the corrupt bargain of 1824 which caused Andrew Jackson to lose the Presidency in a runoff election in the House of Representatives</a:t>
            </a:r>
          </a:p>
          <a:p>
            <a:pPr>
              <a:defRPr/>
            </a:pPr>
            <a:r>
              <a:rPr lang="en-US" sz="2400" dirty="0">
                <a:latin typeface="Times New Roman" panose="02020603050405020304" pitchFamily="18" charset="0"/>
                <a:cs typeface="Times New Roman" panose="02020603050405020304" pitchFamily="18" charset="0"/>
              </a:rPr>
              <a:t>Democrat-Republicans 	   </a:t>
            </a:r>
            <a:r>
              <a:rPr lang="en-US" sz="2400" b="1" u="sng" dirty="0">
                <a:solidFill>
                  <a:srgbClr val="002060"/>
                </a:solidFill>
                <a:latin typeface="Times New Roman" panose="02020603050405020304" pitchFamily="18" charset="0"/>
                <a:cs typeface="Times New Roman" panose="02020603050405020304" pitchFamily="18" charset="0"/>
              </a:rPr>
              <a:t>Democrats</a:t>
            </a:r>
          </a:p>
          <a:p>
            <a:pPr>
              <a:defRPr/>
            </a:pPr>
            <a:r>
              <a:rPr lang="en-US" sz="2400" b="1" dirty="0">
                <a:solidFill>
                  <a:srgbClr val="FF0000"/>
                </a:solidFill>
                <a:latin typeface="Times New Roman" panose="02020603050405020304" pitchFamily="18" charset="0"/>
                <a:cs typeface="Times New Roman" panose="02020603050405020304" pitchFamily="18" charset="0"/>
              </a:rPr>
              <a:t>Expansion of Suffrage: Removed the property requirement for voting</a:t>
            </a:r>
          </a:p>
        </p:txBody>
      </p:sp>
      <p:pic>
        <p:nvPicPr>
          <p:cNvPr id="41988" name="Content Placeholder 4">
            <a:extLst>
              <a:ext uri="{FF2B5EF4-FFF2-40B4-BE49-F238E27FC236}">
                <a16:creationId xmlns:a16="http://schemas.microsoft.com/office/drawing/2014/main" id="{BCA6A0B0-D6C3-4158-9B3B-C5CAEA7F08D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116277" y="633204"/>
            <a:ext cx="2946400" cy="4754563"/>
          </a:xfrm>
          <a:ln>
            <a:solidFill>
              <a:srgbClr val="FF0000"/>
            </a:solidFill>
          </a:ln>
        </p:spPr>
      </p:pic>
      <p:sp>
        <p:nvSpPr>
          <p:cNvPr id="4" name="Arrow: Right 3">
            <a:extLst>
              <a:ext uri="{FF2B5EF4-FFF2-40B4-BE49-F238E27FC236}">
                <a16:creationId xmlns:a16="http://schemas.microsoft.com/office/drawing/2014/main" id="{150AC3A8-71D2-45D5-8DAF-1AB7ED528DE3}"/>
              </a:ext>
            </a:extLst>
          </p:cNvPr>
          <p:cNvSpPr/>
          <p:nvPr/>
        </p:nvSpPr>
        <p:spPr>
          <a:xfrm>
            <a:off x="4016326" y="2419643"/>
            <a:ext cx="365760" cy="253219"/>
          </a:xfrm>
          <a:prstGeom prst="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4960EBC-0EEB-403D-B6CE-953BB28511AB}"/>
              </a:ext>
            </a:extLst>
          </p:cNvPr>
          <p:cNvSpPr/>
          <p:nvPr/>
        </p:nvSpPr>
        <p:spPr>
          <a:xfrm>
            <a:off x="773723" y="4403188"/>
            <a:ext cx="5824025" cy="14911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Innovations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 &amp; Local party organizations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Four year campaign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National convention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6554-1B91-4FA2-A141-0A40D3A97766}"/>
              </a:ext>
            </a:extLst>
          </p:cNvPr>
          <p:cNvSpPr>
            <a:spLocks noGrp="1"/>
          </p:cNvSpPr>
          <p:nvPr>
            <p:ph type="title"/>
          </p:nvPr>
        </p:nvSpPr>
        <p:spPr>
          <a:xfrm>
            <a:off x="838200" y="246856"/>
            <a:ext cx="9893105" cy="8683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1860 Election (Critical)</a:t>
            </a:r>
          </a:p>
        </p:txBody>
      </p:sp>
      <p:sp>
        <p:nvSpPr>
          <p:cNvPr id="3" name="Content Placeholder 2">
            <a:extLst>
              <a:ext uri="{FF2B5EF4-FFF2-40B4-BE49-F238E27FC236}">
                <a16:creationId xmlns:a16="http://schemas.microsoft.com/office/drawing/2014/main" id="{6C493CD6-1D0B-4155-9F77-3EF353E52056}"/>
              </a:ext>
            </a:extLst>
          </p:cNvPr>
          <p:cNvSpPr>
            <a:spLocks noGrp="1"/>
          </p:cNvSpPr>
          <p:nvPr>
            <p:ph idx="1"/>
          </p:nvPr>
        </p:nvSpPr>
        <p:spPr>
          <a:xfrm>
            <a:off x="838200" y="1364566"/>
            <a:ext cx="10515600" cy="4812397"/>
          </a:xfrm>
          <a:solidFill>
            <a:schemeClr val="bg1">
              <a:lumMod val="85000"/>
            </a:schemeClr>
          </a:solidFill>
          <a:ln>
            <a:solidFill>
              <a:srgbClr val="FF0000"/>
            </a:solidFill>
          </a:ln>
        </p:spPr>
        <p:txBody>
          <a:bodyPr/>
          <a:lstStyle/>
          <a:p>
            <a:pPr>
              <a:defRPr/>
            </a:pPr>
            <a:r>
              <a:rPr lang="en-US" sz="2400" b="1" dirty="0">
                <a:solidFill>
                  <a:srgbClr val="002060"/>
                </a:solidFill>
                <a:latin typeface="Times New Roman" panose="02020603050405020304" pitchFamily="18" charset="0"/>
                <a:cs typeface="Times New Roman" panose="02020603050405020304" pitchFamily="18" charset="0"/>
              </a:rPr>
              <a:t>Crisis</a:t>
            </a:r>
            <a:r>
              <a:rPr lang="en-US" sz="2400" dirty="0">
                <a:latin typeface="Times New Roman" panose="02020603050405020304" pitchFamily="18" charset="0"/>
                <a:cs typeface="Times New Roman" panose="02020603050405020304" pitchFamily="18" charset="0"/>
              </a:rPr>
              <a:t>: sectionalism and the country on the verge of war</a:t>
            </a:r>
          </a:p>
          <a:p>
            <a:pPr>
              <a:defRPr/>
            </a:pPr>
            <a:r>
              <a:rPr lang="en-US" sz="2400" b="1" u="sng" dirty="0">
                <a:solidFill>
                  <a:srgbClr val="002060"/>
                </a:solidFill>
                <a:latin typeface="Times New Roman" panose="02020603050405020304" pitchFamily="18" charset="0"/>
                <a:cs typeface="Times New Roman" panose="02020603050405020304" pitchFamily="18" charset="0"/>
              </a:rPr>
              <a:t>Republican party</a:t>
            </a:r>
            <a:r>
              <a:rPr lang="en-US" sz="2400" dirty="0">
                <a:latin typeface="Times New Roman" panose="02020603050405020304" pitchFamily="18" charset="0"/>
                <a:cs typeface="Times New Roman" panose="02020603050405020304" pitchFamily="18" charset="0"/>
              </a:rPr>
              <a:t> replace the Whig party</a:t>
            </a:r>
          </a:p>
          <a:p>
            <a:pPr>
              <a:defRPr/>
            </a:pPr>
            <a:r>
              <a:rPr lang="en-US" sz="2400" dirty="0">
                <a:latin typeface="Times New Roman" panose="02020603050405020304" pitchFamily="18" charset="0"/>
                <a:cs typeface="Times New Roman" panose="02020603050405020304" pitchFamily="18" charset="0"/>
              </a:rPr>
              <a:t>Will expand suffrage through the </a:t>
            </a:r>
            <a:r>
              <a:rPr lang="en-US" sz="2400" b="1" dirty="0">
                <a:solidFill>
                  <a:srgbClr val="FF0000"/>
                </a:solidFill>
                <a:latin typeface="Times New Roman" panose="02020603050405020304" pitchFamily="18" charset="0"/>
                <a:cs typeface="Times New Roman" panose="02020603050405020304" pitchFamily="18" charset="0"/>
              </a:rPr>
              <a:t>15</a:t>
            </a:r>
            <a:r>
              <a:rPr lang="en-US" sz="2400" b="1" baseline="30000" dirty="0">
                <a:solidFill>
                  <a:srgbClr val="FF0000"/>
                </a:solidFill>
                <a:latin typeface="Times New Roman" panose="02020603050405020304" pitchFamily="18" charset="0"/>
                <a:cs typeface="Times New Roman" panose="02020603050405020304" pitchFamily="18" charset="0"/>
              </a:rPr>
              <a:t>th</a:t>
            </a:r>
            <a:r>
              <a:rPr lang="en-US" sz="2400" b="1" dirty="0">
                <a:solidFill>
                  <a:srgbClr val="FF0000"/>
                </a:solidFill>
                <a:latin typeface="Times New Roman" panose="02020603050405020304" pitchFamily="18" charset="0"/>
                <a:cs typeface="Times New Roman" panose="02020603050405020304" pitchFamily="18" charset="0"/>
              </a:rPr>
              <a:t> Amendment</a:t>
            </a:r>
            <a:r>
              <a:rPr lang="en-US" sz="2400" dirty="0">
                <a:latin typeface="Times New Roman" panose="02020603050405020304" pitchFamily="18" charset="0"/>
                <a:cs typeface="Times New Roman" panose="02020603050405020304" pitchFamily="18" charset="0"/>
              </a:rPr>
              <a:t> in 1866</a:t>
            </a:r>
          </a:p>
          <a:p>
            <a:pPr>
              <a:defRPr/>
            </a:pPr>
            <a:endParaRPr lang="en-US" dirty="0"/>
          </a:p>
        </p:txBody>
      </p:sp>
      <p:pic>
        <p:nvPicPr>
          <p:cNvPr id="43012" name="Picture 4">
            <a:extLst>
              <a:ext uri="{FF2B5EF4-FFF2-40B4-BE49-F238E27FC236}">
                <a16:creationId xmlns:a16="http://schemas.microsoft.com/office/drawing/2014/main" id="{7254FD59-E407-45E0-B3A5-36008DEBC3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4719" y="3271838"/>
            <a:ext cx="6736081" cy="331152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7156-7C3C-4BEB-ABDD-A74820D09740}"/>
              </a:ext>
            </a:extLst>
          </p:cNvPr>
          <p:cNvSpPr>
            <a:spLocks noGrp="1"/>
          </p:cNvSpPr>
          <p:nvPr>
            <p:ph type="title"/>
          </p:nvPr>
        </p:nvSpPr>
        <p:spPr>
          <a:xfrm>
            <a:off x="1981200" y="274638"/>
            <a:ext cx="8229600" cy="8683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1896 Election</a:t>
            </a:r>
          </a:p>
        </p:txBody>
      </p:sp>
      <p:sp>
        <p:nvSpPr>
          <p:cNvPr id="3" name="Content Placeholder 2">
            <a:extLst>
              <a:ext uri="{FF2B5EF4-FFF2-40B4-BE49-F238E27FC236}">
                <a16:creationId xmlns:a16="http://schemas.microsoft.com/office/drawing/2014/main" id="{C6A7E1E6-4EF2-49B0-A91E-0C96D60AB623}"/>
              </a:ext>
            </a:extLst>
          </p:cNvPr>
          <p:cNvSpPr>
            <a:spLocks noGrp="1"/>
          </p:cNvSpPr>
          <p:nvPr>
            <p:ph sz="half" idx="1"/>
          </p:nvPr>
        </p:nvSpPr>
        <p:spPr>
          <a:xfrm>
            <a:off x="689317" y="1371601"/>
            <a:ext cx="7061981" cy="2834639"/>
          </a:xfrm>
          <a:solidFill>
            <a:schemeClr val="bg1">
              <a:lumMod val="85000"/>
            </a:schemeClr>
          </a:solidFill>
          <a:ln>
            <a:solidFill>
              <a:srgbClr val="FF0000"/>
            </a:solidFill>
          </a:ln>
        </p:spPr>
        <p:txBody>
          <a:bodyPr>
            <a:normAutofit/>
          </a:bodyPr>
          <a:lstStyle/>
          <a:p>
            <a:pPr>
              <a:defRPr/>
            </a:pPr>
            <a:r>
              <a:rPr lang="en-US" sz="2400" b="1" dirty="0">
                <a:latin typeface="Times New Roman" panose="02020603050405020304" pitchFamily="18" charset="0"/>
                <a:cs typeface="Times New Roman" panose="02020603050405020304" pitchFamily="18" charset="0"/>
              </a:rPr>
              <a:t>Crisis: </a:t>
            </a:r>
            <a:r>
              <a:rPr lang="en-US" sz="2400" dirty="0">
                <a:latin typeface="Times New Roman" panose="02020603050405020304" pitchFamily="18" charset="0"/>
                <a:cs typeface="Times New Roman" panose="02020603050405020304" pitchFamily="18" charset="0"/>
              </a:rPr>
              <a:t>Industrial Revolution vs. Agrarian and Gold bugs v. </a:t>
            </a:r>
            <a:r>
              <a:rPr lang="en-US" sz="2400" dirty="0" err="1">
                <a:latin typeface="Times New Roman" panose="02020603050405020304" pitchFamily="18" charset="0"/>
                <a:cs typeface="Times New Roman" panose="02020603050405020304" pitchFamily="18" charset="0"/>
              </a:rPr>
              <a:t>Silverites</a:t>
            </a:r>
            <a:r>
              <a:rPr lang="en-US" sz="2400" dirty="0">
                <a:latin typeface="Times New Roman" panose="02020603050405020304" pitchFamily="18" charset="0"/>
                <a:cs typeface="Times New Roman" panose="02020603050405020304" pitchFamily="18" charset="0"/>
              </a:rPr>
              <a:t> </a:t>
            </a:r>
          </a:p>
          <a:p>
            <a:pPr>
              <a:defRPr/>
            </a:pPr>
            <a:r>
              <a:rPr lang="en-US" sz="2400" b="1" dirty="0">
                <a:latin typeface="Times New Roman" panose="02020603050405020304" pitchFamily="18" charset="0"/>
                <a:cs typeface="Times New Roman" panose="02020603050405020304" pitchFamily="18" charset="0"/>
              </a:rPr>
              <a:t>Reinforces Republican majority</a:t>
            </a:r>
            <a:r>
              <a:rPr lang="en-US" sz="2400" dirty="0">
                <a:latin typeface="Times New Roman" panose="02020603050405020304" pitchFamily="18" charset="0"/>
                <a:cs typeface="Times New Roman" panose="02020603050405020304" pitchFamily="18" charset="0"/>
              </a:rPr>
              <a:t> as they align themselves with industrialist and the Gold Standard</a:t>
            </a:r>
          </a:p>
          <a:p>
            <a:pPr>
              <a:defRPr/>
            </a:pPr>
            <a:r>
              <a:rPr lang="en-US" sz="2400" b="1" dirty="0">
                <a:latin typeface="Times New Roman" panose="02020603050405020304" pitchFamily="18" charset="0"/>
                <a:cs typeface="Times New Roman" panose="02020603050405020304" pitchFamily="18" charset="0"/>
              </a:rPr>
              <a:t>Party Dies: </a:t>
            </a:r>
            <a:r>
              <a:rPr lang="en-US" sz="2400" dirty="0">
                <a:latin typeface="Times New Roman" panose="02020603050405020304" pitchFamily="18" charset="0"/>
                <a:cs typeface="Times New Roman" panose="02020603050405020304" pitchFamily="18" charset="0"/>
              </a:rPr>
              <a:t>Populists</a:t>
            </a:r>
          </a:p>
          <a:p>
            <a:pPr>
              <a:defRPr/>
            </a:pPr>
            <a:r>
              <a:rPr lang="en-US" sz="2400" b="1" dirty="0">
                <a:latin typeface="Times New Roman" panose="02020603050405020304" pitchFamily="18" charset="0"/>
                <a:cs typeface="Times New Roman" panose="02020603050405020304" pitchFamily="18" charset="0"/>
              </a:rPr>
              <a:t>Policy Shift: </a:t>
            </a:r>
            <a:r>
              <a:rPr lang="en-US" sz="2400" b="1" u="sng" dirty="0">
                <a:solidFill>
                  <a:srgbClr val="002060"/>
                </a:solidFill>
                <a:latin typeface="Times New Roman" panose="02020603050405020304" pitchFamily="18" charset="0"/>
                <a:cs typeface="Times New Roman" panose="02020603050405020304" pitchFamily="18" charset="0"/>
              </a:rPr>
              <a:t>Progressive Reforms </a:t>
            </a:r>
            <a:r>
              <a:rPr lang="en-US" sz="2400" i="1" dirty="0">
                <a:solidFill>
                  <a:srgbClr val="002060"/>
                </a:solidFill>
                <a:latin typeface="Times New Roman" panose="02020603050405020304" pitchFamily="18" charset="0"/>
                <a:cs typeface="Times New Roman" panose="02020603050405020304" pitchFamily="18" charset="0"/>
              </a:rPr>
              <a:t>(regulation, great voice of the common man)</a:t>
            </a:r>
          </a:p>
        </p:txBody>
      </p:sp>
      <p:pic>
        <p:nvPicPr>
          <p:cNvPr id="44036" name="Content Placeholder 4">
            <a:extLst>
              <a:ext uri="{FF2B5EF4-FFF2-40B4-BE49-F238E27FC236}">
                <a16:creationId xmlns:a16="http://schemas.microsoft.com/office/drawing/2014/main" id="{B7970D21-A2D1-4C64-A511-851401E6A33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648700" y="1605756"/>
            <a:ext cx="3124200" cy="3646487"/>
          </a:xfrm>
          <a:ln>
            <a:solidFill>
              <a:srgbClr val="FF0000"/>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7156-7C3C-4BEB-ABDD-A74820D09740}"/>
              </a:ext>
            </a:extLst>
          </p:cNvPr>
          <p:cNvSpPr>
            <a:spLocks noGrp="1"/>
          </p:cNvSpPr>
          <p:nvPr>
            <p:ph type="title"/>
          </p:nvPr>
        </p:nvSpPr>
        <p:spPr>
          <a:xfrm>
            <a:off x="1981200" y="274638"/>
            <a:ext cx="8229600" cy="8683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1932 Election</a:t>
            </a:r>
          </a:p>
        </p:txBody>
      </p:sp>
      <p:sp>
        <p:nvSpPr>
          <p:cNvPr id="3" name="Content Placeholder 2">
            <a:extLst>
              <a:ext uri="{FF2B5EF4-FFF2-40B4-BE49-F238E27FC236}">
                <a16:creationId xmlns:a16="http://schemas.microsoft.com/office/drawing/2014/main" id="{C6A7E1E6-4EF2-49B0-A91E-0C96D60AB623}"/>
              </a:ext>
            </a:extLst>
          </p:cNvPr>
          <p:cNvSpPr>
            <a:spLocks noGrp="1"/>
          </p:cNvSpPr>
          <p:nvPr>
            <p:ph sz="half" idx="1"/>
          </p:nvPr>
        </p:nvSpPr>
        <p:spPr>
          <a:xfrm>
            <a:off x="689317" y="1371601"/>
            <a:ext cx="10846191" cy="4754563"/>
          </a:xfrm>
          <a:solidFill>
            <a:schemeClr val="bg1">
              <a:lumMod val="85000"/>
            </a:schemeClr>
          </a:solidFill>
          <a:ln>
            <a:solidFill>
              <a:srgbClr val="FF0000"/>
            </a:solidFill>
          </a:ln>
        </p:spPr>
        <p:txBody>
          <a:bodyPr>
            <a:normAutofit/>
          </a:bodyPr>
          <a:lstStyle/>
          <a:p>
            <a:pPr>
              <a:defRPr/>
            </a:pPr>
            <a:r>
              <a:rPr lang="en-US" sz="2400" b="1" dirty="0">
                <a:latin typeface="Times New Roman" panose="02020603050405020304" pitchFamily="18" charset="0"/>
                <a:cs typeface="Times New Roman" panose="02020603050405020304" pitchFamily="18" charset="0"/>
              </a:rPr>
              <a:t>Crisis: </a:t>
            </a:r>
            <a:r>
              <a:rPr lang="en-US" sz="2400" i="1" dirty="0">
                <a:solidFill>
                  <a:srgbClr val="002060"/>
                </a:solidFill>
                <a:latin typeface="Times New Roman" panose="02020603050405020304" pitchFamily="18" charset="0"/>
                <a:cs typeface="Times New Roman" panose="02020603050405020304" pitchFamily="18" charset="0"/>
              </a:rPr>
              <a:t>Great Depression</a:t>
            </a:r>
          </a:p>
          <a:p>
            <a:pPr>
              <a:defRPr/>
            </a:pPr>
            <a:r>
              <a:rPr lang="en-US" sz="2400" b="1" dirty="0">
                <a:latin typeface="Times New Roman" panose="02020603050405020304" pitchFamily="18" charset="0"/>
                <a:cs typeface="Times New Roman" panose="02020603050405020304" pitchFamily="18" charset="0"/>
              </a:rPr>
              <a:t>Coalition Shift: </a:t>
            </a:r>
            <a:r>
              <a:rPr lang="en-US" sz="2400" i="1" dirty="0">
                <a:solidFill>
                  <a:srgbClr val="002060"/>
                </a:solidFill>
                <a:latin typeface="Times New Roman" panose="02020603050405020304" pitchFamily="18" charset="0"/>
                <a:cs typeface="Times New Roman" panose="02020603050405020304" pitchFamily="18" charset="0"/>
              </a:rPr>
              <a:t>African Americans and unions vote Democrat</a:t>
            </a:r>
          </a:p>
          <a:p>
            <a:pPr>
              <a:defRPr/>
            </a:pPr>
            <a:r>
              <a:rPr lang="en-US" sz="2400" b="1" dirty="0">
                <a:latin typeface="Times New Roman" panose="02020603050405020304" pitchFamily="18" charset="0"/>
                <a:cs typeface="Times New Roman" panose="02020603050405020304" pitchFamily="18" charset="0"/>
              </a:rPr>
              <a:t>Expansion of Suffrage</a:t>
            </a:r>
            <a:r>
              <a:rPr lang="en-US" sz="2400" dirty="0">
                <a:latin typeface="Times New Roman" panose="02020603050405020304" pitchFamily="18" charset="0"/>
                <a:cs typeface="Times New Roman" panose="02020603050405020304" pitchFamily="18" charset="0"/>
              </a:rPr>
              <a:t>: </a:t>
            </a:r>
            <a:r>
              <a:rPr lang="en-US" sz="2400" i="1" dirty="0">
                <a:solidFill>
                  <a:srgbClr val="002060"/>
                </a:solidFill>
                <a:latin typeface="Times New Roman" panose="02020603050405020304" pitchFamily="18" charset="0"/>
                <a:cs typeface="Times New Roman" panose="02020603050405020304" pitchFamily="18" charset="0"/>
              </a:rPr>
              <a:t>19</a:t>
            </a:r>
            <a:r>
              <a:rPr lang="en-US" sz="2400" i="1" baseline="30000" dirty="0">
                <a:solidFill>
                  <a:srgbClr val="002060"/>
                </a:solidFill>
                <a:latin typeface="Times New Roman" panose="02020603050405020304" pitchFamily="18" charset="0"/>
                <a:cs typeface="Times New Roman" panose="02020603050405020304" pitchFamily="18" charset="0"/>
              </a:rPr>
              <a:t>th</a:t>
            </a:r>
            <a:r>
              <a:rPr lang="en-US" sz="2400" i="1" dirty="0">
                <a:solidFill>
                  <a:srgbClr val="002060"/>
                </a:solidFill>
                <a:latin typeface="Times New Roman" panose="02020603050405020304" pitchFamily="18" charset="0"/>
                <a:cs typeface="Times New Roman" panose="02020603050405020304" pitchFamily="18" charset="0"/>
              </a:rPr>
              <a:t> Amendment (1920)</a:t>
            </a:r>
          </a:p>
          <a:p>
            <a:pPr>
              <a:defRPr/>
            </a:pPr>
            <a:r>
              <a:rPr lang="en-US" sz="2400" b="1" dirty="0">
                <a:latin typeface="Times New Roman" panose="02020603050405020304" pitchFamily="18" charset="0"/>
                <a:cs typeface="Times New Roman" panose="02020603050405020304" pitchFamily="18" charset="0"/>
              </a:rPr>
              <a:t>Policy Change: </a:t>
            </a:r>
          </a:p>
          <a:p>
            <a:pPr lvl="1">
              <a:defRPr/>
            </a:pPr>
            <a:r>
              <a:rPr lang="en-US" i="1" dirty="0">
                <a:solidFill>
                  <a:srgbClr val="002060"/>
                </a:solidFill>
                <a:latin typeface="Times New Roman" panose="02020603050405020304" pitchFamily="18" charset="0"/>
                <a:cs typeface="Times New Roman" panose="02020603050405020304" pitchFamily="18" charset="0"/>
              </a:rPr>
              <a:t>Shift from laissez faire economics to </a:t>
            </a:r>
          </a:p>
          <a:p>
            <a:pPr marL="457200" lvl="1" indent="0">
              <a:buNone/>
              <a:defRPr/>
            </a:pPr>
            <a:r>
              <a:rPr lang="en-US" i="1" dirty="0">
                <a:solidFill>
                  <a:srgbClr val="002060"/>
                </a:solidFill>
                <a:latin typeface="Times New Roman" panose="02020603050405020304" pitchFamily="18" charset="0"/>
                <a:cs typeface="Times New Roman" panose="02020603050405020304" pitchFamily="18" charset="0"/>
              </a:rPr>
              <a:t>Keynesian economic theory</a:t>
            </a:r>
          </a:p>
          <a:p>
            <a:pPr lvl="1">
              <a:defRPr/>
            </a:pPr>
            <a:r>
              <a:rPr lang="en-US" i="1" dirty="0">
                <a:solidFill>
                  <a:srgbClr val="002060"/>
                </a:solidFill>
                <a:latin typeface="Times New Roman" panose="02020603050405020304" pitchFamily="18" charset="0"/>
                <a:cs typeface="Times New Roman" panose="02020603050405020304" pitchFamily="18" charset="0"/>
              </a:rPr>
              <a:t>Beginning of the Social Welfare State</a:t>
            </a:r>
          </a:p>
        </p:txBody>
      </p:sp>
      <p:pic>
        <p:nvPicPr>
          <p:cNvPr id="8194" name="Picture 2" descr="1932 United States presidential election - Wikipedia">
            <a:extLst>
              <a:ext uri="{FF2B5EF4-FFF2-40B4-BE49-F238E27FC236}">
                <a16:creationId xmlns:a16="http://schemas.microsoft.com/office/drawing/2014/main" id="{9BF4B4DC-BE7E-4E85-91DE-DBC32CD20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906" y="3160026"/>
            <a:ext cx="5102162" cy="276898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8196" name="Picture 4" descr="United States presidential election of 1932 | United States government |  Britannica">
            <a:extLst>
              <a:ext uri="{FF2B5EF4-FFF2-40B4-BE49-F238E27FC236}">
                <a16:creationId xmlns:a16="http://schemas.microsoft.com/office/drawing/2014/main" id="{DB0A061E-DE70-43C9-9E8C-50A74BF1C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3987" y="708819"/>
            <a:ext cx="2333625" cy="19621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8198" name="Picture 6" descr="FDR Election Support in 1932 = Washington State">
            <a:extLst>
              <a:ext uri="{FF2B5EF4-FFF2-40B4-BE49-F238E27FC236}">
                <a16:creationId xmlns:a16="http://schemas.microsoft.com/office/drawing/2014/main" id="{8ADCDAE6-914B-418B-93DA-AD4DD51A1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368" y="4478703"/>
            <a:ext cx="4449860" cy="189547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21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0FE7-B05A-4974-A545-6FD03FD162C4}"/>
              </a:ext>
            </a:extLst>
          </p:cNvPr>
          <p:cNvSpPr>
            <a:spLocks noGrp="1"/>
          </p:cNvSpPr>
          <p:nvPr>
            <p:ph type="title"/>
          </p:nvPr>
        </p:nvSpPr>
        <p:spPr>
          <a:xfrm>
            <a:off x="618978" y="274638"/>
            <a:ext cx="9591822" cy="7159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To Realign or Not</a:t>
            </a:r>
          </a:p>
        </p:txBody>
      </p:sp>
      <p:sp>
        <p:nvSpPr>
          <p:cNvPr id="3" name="Content Placeholder 2">
            <a:extLst>
              <a:ext uri="{FF2B5EF4-FFF2-40B4-BE49-F238E27FC236}">
                <a16:creationId xmlns:a16="http://schemas.microsoft.com/office/drawing/2014/main" id="{4FFF67E4-0766-4D61-AA3A-1DF9F624821B}"/>
              </a:ext>
            </a:extLst>
          </p:cNvPr>
          <p:cNvSpPr>
            <a:spLocks noGrp="1"/>
          </p:cNvSpPr>
          <p:nvPr>
            <p:ph sz="half" idx="1"/>
          </p:nvPr>
        </p:nvSpPr>
        <p:spPr>
          <a:xfrm>
            <a:off x="618978" y="1364567"/>
            <a:ext cx="9591822" cy="4761598"/>
          </a:xfrm>
          <a:solidFill>
            <a:schemeClr val="bg1">
              <a:lumMod val="95000"/>
            </a:schemeClr>
          </a:solidFill>
          <a:ln>
            <a:solidFill>
              <a:srgbClr val="FF0000"/>
            </a:solidFill>
          </a:ln>
        </p:spPr>
        <p:txBody>
          <a:bodyPr>
            <a:normAutofit/>
          </a:bodyPr>
          <a:lstStyle/>
          <a:p>
            <a:pPr marL="0" indent="0">
              <a:buNone/>
              <a:defRPr/>
            </a:pPr>
            <a:r>
              <a:rPr lang="en-US" sz="2400" dirty="0">
                <a:latin typeface="Times New Roman" panose="02020603050405020304" pitchFamily="18" charset="0"/>
                <a:cs typeface="Times New Roman" panose="02020603050405020304" pitchFamily="18" charset="0"/>
              </a:rPr>
              <a:t>1968 and 1972 failed realignment </a:t>
            </a:r>
          </a:p>
          <a:p>
            <a:pPr lvl="1">
              <a:defRPr/>
            </a:pPr>
            <a:r>
              <a:rPr lang="en-US" dirty="0">
                <a:latin typeface="Times New Roman" panose="02020603050405020304" pitchFamily="18" charset="0"/>
                <a:cs typeface="Times New Roman" panose="02020603050405020304" pitchFamily="18" charset="0"/>
              </a:rPr>
              <a:t>Southerners switch to the Republicans party (regional shift)</a:t>
            </a:r>
          </a:p>
        </p:txBody>
      </p:sp>
      <p:pic>
        <p:nvPicPr>
          <p:cNvPr id="46084" name="Content Placeholder 4">
            <a:extLst>
              <a:ext uri="{FF2B5EF4-FFF2-40B4-BE49-F238E27FC236}">
                <a16:creationId xmlns:a16="http://schemas.microsoft.com/office/drawing/2014/main" id="{376EBEF0-5627-480F-87C7-A858E8A5254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7000" y="2335237"/>
            <a:ext cx="8305800" cy="4294163"/>
          </a:xfrm>
          <a:ln>
            <a:solidFill>
              <a:srgbClr val="FF0000"/>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4B99-4E7A-4FF5-A2DD-A5F0362412CA}"/>
              </a:ext>
            </a:extLst>
          </p:cNvPr>
          <p:cNvSpPr>
            <a:spLocks noGrp="1"/>
          </p:cNvSpPr>
          <p:nvPr>
            <p:ph type="title"/>
          </p:nvPr>
        </p:nvSpPr>
        <p:spPr>
          <a:xfrm>
            <a:off x="838200" y="365126"/>
            <a:ext cx="10515600" cy="788426"/>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A Critical Election in 2000?</a:t>
            </a:r>
          </a:p>
        </p:txBody>
      </p:sp>
      <p:sp>
        <p:nvSpPr>
          <p:cNvPr id="4" name="Content Placeholder 3">
            <a:extLst>
              <a:ext uri="{FF2B5EF4-FFF2-40B4-BE49-F238E27FC236}">
                <a16:creationId xmlns:a16="http://schemas.microsoft.com/office/drawing/2014/main" id="{EF78AA7F-9BC3-45A6-85A5-5108BB95B4CE}"/>
              </a:ext>
            </a:extLst>
          </p:cNvPr>
          <p:cNvSpPr>
            <a:spLocks noGrp="1"/>
          </p:cNvSpPr>
          <p:nvPr>
            <p:ph idx="1"/>
          </p:nvPr>
        </p:nvSpPr>
        <p:spPr>
          <a:xfrm>
            <a:off x="838200" y="1505243"/>
            <a:ext cx="10515600" cy="4671720"/>
          </a:xfrm>
          <a:solidFill>
            <a:schemeClr val="bg2"/>
          </a:solidFill>
          <a:ln>
            <a:solidFill>
              <a:srgbClr val="C00000"/>
            </a:solidFill>
          </a:ln>
        </p:spPr>
        <p:txBody>
          <a:bodyPr>
            <a:normAutofit/>
          </a:bodyPr>
          <a:lstStyle/>
          <a:p>
            <a:pPr>
              <a:defRPr/>
            </a:pPr>
            <a:r>
              <a:rPr lang="en-US" sz="2400" dirty="0">
                <a:latin typeface="Times New Roman" panose="02020603050405020304" pitchFamily="18" charset="0"/>
                <a:cs typeface="Times New Roman" panose="02020603050405020304" pitchFamily="18" charset="0"/>
              </a:rPr>
              <a:t>Evaluate were the election of 2000 was a realigning election</a:t>
            </a:r>
          </a:p>
        </p:txBody>
      </p:sp>
      <p:pic>
        <p:nvPicPr>
          <p:cNvPr id="48132" name="Picture 5">
            <a:extLst>
              <a:ext uri="{FF2B5EF4-FFF2-40B4-BE49-F238E27FC236}">
                <a16:creationId xmlns:a16="http://schemas.microsoft.com/office/drawing/2014/main" id="{81CFEB06-9ECE-489C-9855-74225B792F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63751"/>
            <a:ext cx="3962400" cy="4062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6">
            <a:extLst>
              <a:ext uri="{FF2B5EF4-FFF2-40B4-BE49-F238E27FC236}">
                <a16:creationId xmlns:a16="http://schemas.microsoft.com/office/drawing/2014/main" id="{152C5DA4-D76F-4F2C-9706-98493A2058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9776" y="2063751"/>
            <a:ext cx="4619625" cy="4062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22346-447C-4AC9-BEC7-3639A39DBC22}"/>
              </a:ext>
            </a:extLst>
          </p:cNvPr>
          <p:cNvSpPr>
            <a:spLocks noGrp="1"/>
          </p:cNvSpPr>
          <p:nvPr>
            <p:ph idx="1"/>
          </p:nvPr>
        </p:nvSpPr>
        <p:spPr>
          <a:xfrm>
            <a:off x="812800" y="381000"/>
            <a:ext cx="10450286" cy="6096000"/>
          </a:xfrm>
          <a:solidFill>
            <a:schemeClr val="bg2">
              <a:lumMod val="90000"/>
            </a:schemeClr>
          </a:solidFill>
          <a:ln>
            <a:solidFill>
              <a:srgbClr val="002060"/>
            </a:solidFill>
          </a:ln>
        </p:spPr>
        <p:txBody>
          <a:bodyPr/>
          <a:lstStyle/>
          <a:p>
            <a:pPr marL="0" indent="0">
              <a:buNone/>
              <a:defRPr/>
            </a:pPr>
            <a:r>
              <a:rPr lang="en-US" sz="1600" i="1" dirty="0">
                <a:latin typeface="Times New Roman" panose="02020603050405020304" pitchFamily="18" charset="0"/>
                <a:cs typeface="Times New Roman" panose="02020603050405020304" pitchFamily="18" charset="0"/>
              </a:rPr>
              <a:t>PMI-5: Political parties, interest groups, and social movements provide opportunities for participation and influence how people relate to government and policymakers</a:t>
            </a:r>
          </a:p>
          <a:p>
            <a:pPr>
              <a:defRPr/>
            </a:pPr>
            <a:r>
              <a:rPr lang="en-US" sz="1600" i="1" dirty="0">
                <a:latin typeface="Times New Roman" panose="02020603050405020304" pitchFamily="18" charset="0"/>
                <a:cs typeface="Times New Roman" panose="02020603050405020304" pitchFamily="18" charset="0"/>
              </a:rPr>
              <a:t>PMI 5.A: Describe linkage institutions</a:t>
            </a:r>
          </a:p>
          <a:p>
            <a:pPr>
              <a:defRPr/>
            </a:pPr>
            <a:r>
              <a:rPr lang="en-US" sz="1600" i="1" dirty="0">
                <a:latin typeface="Times New Roman" panose="02020603050405020304" pitchFamily="18" charset="0"/>
                <a:cs typeface="Times New Roman" panose="02020603050405020304" pitchFamily="18" charset="0"/>
              </a:rPr>
              <a:t>PMI 5.B: Explain the functions and impact of political parties on the electorate and government </a:t>
            </a:r>
          </a:p>
          <a:p>
            <a:pPr marL="0" indent="0">
              <a:buNone/>
              <a:defRPr/>
            </a:pPr>
            <a:r>
              <a:rPr lang="en-US" sz="2000" b="1" i="1" dirty="0">
                <a:solidFill>
                  <a:srgbClr val="002060"/>
                </a:solidFill>
                <a:latin typeface="Times New Roman" panose="02020603050405020304" pitchFamily="18" charset="0"/>
                <a:cs typeface="Times New Roman" panose="02020603050405020304" pitchFamily="18" charset="0"/>
              </a:rPr>
              <a:t>Essential Questions:</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does various unelected groups influence the political process, the political landscape and the United States governing institutions? </a:t>
            </a:r>
          </a:p>
          <a:p>
            <a:pPr>
              <a:defRPr/>
            </a:pPr>
            <a:r>
              <a:rPr lang="en-US" sz="2000" b="1" i="1" dirty="0">
                <a:solidFill>
                  <a:srgbClr val="002060"/>
                </a:solidFill>
                <a:latin typeface="Times New Roman" panose="02020603050405020304" pitchFamily="18" charset="0"/>
                <a:cs typeface="Times New Roman" panose="02020603050405020304" pitchFamily="18" charset="0"/>
              </a:rPr>
              <a:t>Students Can:</a:t>
            </a:r>
            <a:endParaRPr lang="en-US" sz="2000" b="1" dirty="0">
              <a:solidFill>
                <a:srgbClr val="002060"/>
              </a:solidFill>
              <a:latin typeface="Times New Roman" panose="02020603050405020304" pitchFamily="18" charset="0"/>
              <a:cs typeface="Times New Roman" panose="02020603050405020304" pitchFamily="18" charset="0"/>
            </a:endParaRPr>
          </a:p>
          <a:p>
            <a:pPr lvl="1">
              <a:defRPr/>
            </a:pPr>
            <a:r>
              <a:rPr lang="en-US" sz="1800" dirty="0">
                <a:latin typeface="Times New Roman" panose="02020603050405020304" pitchFamily="18" charset="0"/>
                <a:cs typeface="Times New Roman" panose="02020603050405020304" pitchFamily="18" charset="0"/>
              </a:rPr>
              <a:t>Evaluate the functions and impacts political parties have on the democratic process of our government </a:t>
            </a:r>
          </a:p>
          <a:p>
            <a:pPr lvl="1">
              <a:defRPr/>
            </a:pPr>
            <a:r>
              <a:rPr lang="en-US" sz="1800" dirty="0">
                <a:latin typeface="Times New Roman" panose="02020603050405020304" pitchFamily="18" charset="0"/>
                <a:cs typeface="Times New Roman" panose="02020603050405020304" pitchFamily="18" charset="0"/>
              </a:rPr>
              <a:t>Explain why and how political parties change and adapt</a:t>
            </a:r>
          </a:p>
          <a:p>
            <a:pPr marL="0" indent="0">
              <a:buNone/>
              <a:defRPr/>
            </a:pPr>
            <a:r>
              <a:rPr lang="en-US" sz="2400" dirty="0">
                <a:solidFill>
                  <a:srgbClr val="002060"/>
                </a:solidFill>
                <a:latin typeface="Times New Roman" panose="02020603050405020304" pitchFamily="18" charset="0"/>
                <a:cs typeface="Times New Roman" panose="02020603050405020304" pitchFamily="18" charset="0"/>
              </a:rPr>
              <a:t>AGENDA</a:t>
            </a:r>
          </a:p>
          <a:p>
            <a:pPr lvl="1">
              <a:defRPr/>
            </a:pPr>
            <a:r>
              <a:rPr lang="en-US" dirty="0">
                <a:latin typeface="Times New Roman" panose="02020603050405020304" pitchFamily="18" charset="0"/>
                <a:cs typeface="Times New Roman" panose="02020603050405020304" pitchFamily="18" charset="0"/>
              </a:rPr>
              <a:t>Debating the Two Party System</a:t>
            </a:r>
          </a:p>
          <a:p>
            <a:pPr lvl="1">
              <a:defRPr/>
            </a:pPr>
            <a:r>
              <a:rPr lang="en-US" dirty="0">
                <a:latin typeface="Times New Roman" panose="02020603050405020304" pitchFamily="18" charset="0"/>
                <a:cs typeface="Times New Roman" panose="02020603050405020304" pitchFamily="18" charset="0"/>
              </a:rPr>
              <a:t>Factors of the Third Wheel</a:t>
            </a:r>
          </a:p>
          <a:p>
            <a:pPr lvl="1">
              <a:defRPr/>
            </a:pPr>
            <a:r>
              <a:rPr lang="en-US" dirty="0">
                <a:latin typeface="Times New Roman" panose="02020603050405020304" pitchFamily="18" charset="0"/>
                <a:cs typeface="Times New Roman" panose="02020603050405020304" pitchFamily="18" charset="0"/>
              </a:rPr>
              <a:t>The Value of the Third Party</a:t>
            </a:r>
          </a:p>
          <a:p>
            <a:pPr marL="0" lvl="1" indent="0">
              <a:buNone/>
              <a:defRPr/>
            </a:pPr>
            <a:r>
              <a:rPr lang="en-US" dirty="0">
                <a:solidFill>
                  <a:srgbClr val="002060"/>
                </a:solidFill>
                <a:latin typeface="Times New Roman" panose="02020603050405020304" pitchFamily="18" charset="0"/>
                <a:cs typeface="Times New Roman" panose="02020603050405020304" pitchFamily="18" charset="0"/>
              </a:rPr>
              <a:t>HOMEWORK</a:t>
            </a:r>
          </a:p>
          <a:p>
            <a:pPr marL="342900" lvl="1" indent="-342900">
              <a:defRPr/>
            </a:pPr>
            <a:r>
              <a:rPr lang="en-US" b="1" dirty="0">
                <a:solidFill>
                  <a:srgbClr val="002060"/>
                </a:solidFill>
                <a:latin typeface="Times New Roman" panose="02020603050405020304" pitchFamily="18" charset="0"/>
                <a:cs typeface="Times New Roman" panose="02020603050405020304" pitchFamily="18" charset="0"/>
              </a:rPr>
              <a:t>Review for AP Exam </a:t>
            </a:r>
          </a:p>
        </p:txBody>
      </p:sp>
      <p:pic>
        <p:nvPicPr>
          <p:cNvPr id="9218" name="Picture 2" descr="Why Complaining About the “Two Party System” Is a Waste of Time | The  Takaho Post">
            <a:extLst>
              <a:ext uri="{FF2B5EF4-FFF2-40B4-BE49-F238E27FC236}">
                <a16:creationId xmlns:a16="http://schemas.microsoft.com/office/drawing/2014/main" id="{5638CE5B-7870-48B3-98C6-DB57FBE2C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287610" cy="240909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61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CF53-104F-4259-9DBA-AA9613A40E2E}"/>
              </a:ext>
            </a:extLst>
          </p:cNvPr>
          <p:cNvSpPr>
            <a:spLocks noGrp="1"/>
          </p:cNvSpPr>
          <p:nvPr>
            <p:ph type="title"/>
          </p:nvPr>
        </p:nvSpPr>
        <p:spPr>
          <a:xfrm>
            <a:off x="689317" y="274638"/>
            <a:ext cx="9521483" cy="7921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To be or Not to be a 2-Party</a:t>
            </a:r>
          </a:p>
        </p:txBody>
      </p:sp>
      <p:pic>
        <p:nvPicPr>
          <p:cNvPr id="29699" name="Content Placeholder 3">
            <a:extLst>
              <a:ext uri="{FF2B5EF4-FFF2-40B4-BE49-F238E27FC236}">
                <a16:creationId xmlns:a16="http://schemas.microsoft.com/office/drawing/2014/main" id="{ECF11520-4607-4BCE-A038-232F80DBA16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9994" y="1371600"/>
            <a:ext cx="10592972" cy="3048000"/>
          </a:xfrm>
          <a:ln>
            <a:solidFill>
              <a:srgbClr val="FF0000"/>
            </a:solidFill>
          </a:ln>
        </p:spPr>
      </p:pic>
      <p:sp>
        <p:nvSpPr>
          <p:cNvPr id="3" name="Rectangle 2">
            <a:extLst>
              <a:ext uri="{FF2B5EF4-FFF2-40B4-BE49-F238E27FC236}">
                <a16:creationId xmlns:a16="http://schemas.microsoft.com/office/drawing/2014/main" id="{1B5A4DA3-F2E8-4CFF-8FC3-366E0252E4A2}"/>
              </a:ext>
            </a:extLst>
          </p:cNvPr>
          <p:cNvSpPr/>
          <p:nvPr/>
        </p:nvSpPr>
        <p:spPr bwMode="auto">
          <a:xfrm>
            <a:off x="928468" y="4648200"/>
            <a:ext cx="10311618" cy="1935162"/>
          </a:xfrm>
          <a:prstGeom prst="rect">
            <a:avLst/>
          </a:prstGeom>
          <a:solidFill>
            <a:schemeClr val="bg2"/>
          </a:solidFill>
          <a:ln w="9525" cap="flat" cmpd="sng" algn="ctr">
            <a:solidFill>
              <a:srgbClr val="FF0000"/>
            </a:solidFill>
            <a:prstDash val="solid"/>
            <a:round/>
            <a:headEnd type="none" w="med" len="med"/>
            <a:tailEnd type="none" w="med" len="med"/>
          </a:ln>
          <a:effectLst/>
        </p:spPr>
        <p:txBody>
          <a:bodyPr/>
          <a:lstStyle/>
          <a:p>
            <a:pPr marL="171450" lvl="1">
              <a:defRPr/>
            </a:pPr>
            <a:r>
              <a:rPr lang="en-US" sz="2400" b="1" dirty="0">
                <a:solidFill>
                  <a:srgbClr val="002060"/>
                </a:solidFill>
                <a:latin typeface="Times New Roman" panose="02020603050405020304" pitchFamily="18" charset="0"/>
                <a:cs typeface="Times New Roman" panose="02020603050405020304" pitchFamily="18" charset="0"/>
              </a:rPr>
              <a:t>Keeping the two party system </a:t>
            </a:r>
          </a:p>
          <a:p>
            <a:pPr lvl="1" indent="-28575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Analyze the public opinion poll about the need of the for a third party </a:t>
            </a:r>
          </a:p>
          <a:p>
            <a:pPr lvl="1" indent="-28575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What factors support the argument that a legitimate third party should be added to American politics?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9D22-0B09-4CE0-9789-6CE46D5BE260}"/>
              </a:ext>
            </a:extLst>
          </p:cNvPr>
          <p:cNvSpPr>
            <a:spLocks noGrp="1"/>
          </p:cNvSpPr>
          <p:nvPr>
            <p:ph type="title"/>
          </p:nvPr>
        </p:nvSpPr>
        <p:spPr>
          <a:xfrm>
            <a:off x="783771" y="274638"/>
            <a:ext cx="10377715" cy="7159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Debating the Two Party System</a:t>
            </a:r>
          </a:p>
        </p:txBody>
      </p:sp>
      <p:sp>
        <p:nvSpPr>
          <p:cNvPr id="3" name="Content Placeholder 2">
            <a:extLst>
              <a:ext uri="{FF2B5EF4-FFF2-40B4-BE49-F238E27FC236}">
                <a16:creationId xmlns:a16="http://schemas.microsoft.com/office/drawing/2014/main" id="{11DBD277-4720-4DA7-A87C-C96F6BA5BE36}"/>
              </a:ext>
            </a:extLst>
          </p:cNvPr>
          <p:cNvSpPr>
            <a:spLocks noGrp="1"/>
          </p:cNvSpPr>
          <p:nvPr>
            <p:ph idx="1"/>
          </p:nvPr>
        </p:nvSpPr>
        <p:spPr>
          <a:xfrm>
            <a:off x="1074057" y="1600200"/>
            <a:ext cx="9782629" cy="1970314"/>
          </a:xfrm>
          <a:solidFill>
            <a:schemeClr val="bg2"/>
          </a:solidFill>
          <a:ln>
            <a:solidFill>
              <a:srgbClr val="FF0000"/>
            </a:solidFill>
          </a:ln>
        </p:spPr>
        <p:txBody>
          <a:bodyPr/>
          <a:lstStyle/>
          <a:p>
            <a:pPr marL="0" indent="0">
              <a:buNone/>
              <a:defRPr/>
            </a:pPr>
            <a:r>
              <a:rPr lang="en-US" sz="2400" dirty="0">
                <a:latin typeface="Times New Roman" panose="02020603050405020304" pitchFamily="18" charset="0"/>
                <a:cs typeface="Times New Roman" panose="02020603050405020304" pitchFamily="18" charset="0"/>
              </a:rPr>
              <a:t>Soon after the establishment of the U.S. Constitution the founders adapted their idea of representative democracy to include political parties.  For most of the history of the United States our democracy has been governed by two political parties. But does the two party system effectively support out democracy. </a:t>
            </a:r>
          </a:p>
        </p:txBody>
      </p:sp>
      <p:sp>
        <p:nvSpPr>
          <p:cNvPr id="8196" name="Rectangle 3">
            <a:extLst>
              <a:ext uri="{FF2B5EF4-FFF2-40B4-BE49-F238E27FC236}">
                <a16:creationId xmlns:a16="http://schemas.microsoft.com/office/drawing/2014/main" id="{71111669-2673-40E5-B0D8-D94989AC886C}"/>
              </a:ext>
            </a:extLst>
          </p:cNvPr>
          <p:cNvSpPr>
            <a:spLocks noChangeArrowheads="1"/>
          </p:cNvSpPr>
          <p:nvPr/>
        </p:nvSpPr>
        <p:spPr bwMode="auto">
          <a:xfrm>
            <a:off x="1683657" y="3987800"/>
            <a:ext cx="3832906" cy="838200"/>
          </a:xfrm>
          <a:prstGeom prst="rect">
            <a:avLst/>
          </a:prstGeom>
          <a:solidFill>
            <a:schemeClr val="bg2"/>
          </a:solidFill>
          <a:ln w="9525" algn="ctr">
            <a:solidFill>
              <a:srgbClr val="FF0000"/>
            </a:solidFill>
            <a:round/>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r>
              <a:rPr lang="en-US" altLang="en-US" sz="2400" dirty="0"/>
              <a:t>Two Party System – Let’s ditch this party, it’s LAME!</a:t>
            </a:r>
          </a:p>
        </p:txBody>
      </p:sp>
      <p:sp>
        <p:nvSpPr>
          <p:cNvPr id="8197" name="Rectangle 4">
            <a:extLst>
              <a:ext uri="{FF2B5EF4-FFF2-40B4-BE49-F238E27FC236}">
                <a16:creationId xmlns:a16="http://schemas.microsoft.com/office/drawing/2014/main" id="{D04646BB-118B-4821-A5E8-16237E8B1300}"/>
              </a:ext>
            </a:extLst>
          </p:cNvPr>
          <p:cNvSpPr>
            <a:spLocks noChangeArrowheads="1"/>
          </p:cNvSpPr>
          <p:nvPr/>
        </p:nvSpPr>
        <p:spPr bwMode="auto">
          <a:xfrm>
            <a:off x="6781800" y="4000500"/>
            <a:ext cx="3429000" cy="838200"/>
          </a:xfrm>
          <a:prstGeom prst="rect">
            <a:avLst/>
          </a:prstGeom>
          <a:solidFill>
            <a:schemeClr val="bg2"/>
          </a:solidFill>
          <a:ln w="9525" algn="ctr">
            <a:solidFill>
              <a:srgbClr val="FF0000"/>
            </a:solidFill>
            <a:round/>
            <a:headEnd/>
            <a:tailEnd/>
          </a:ln>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r>
              <a:rPr lang="en-US" altLang="en-US" sz="2400"/>
              <a:t>Two Party System – It’s a RAGER!</a:t>
            </a:r>
          </a:p>
        </p:txBody>
      </p:sp>
      <p:pic>
        <p:nvPicPr>
          <p:cNvPr id="8198" name="Picture 2" descr="Pin by Students of History on History memes | History jokes, Historical  memes, Historical humor">
            <a:extLst>
              <a:ext uri="{FF2B5EF4-FFF2-40B4-BE49-F238E27FC236}">
                <a16:creationId xmlns:a16="http://schemas.microsoft.com/office/drawing/2014/main" id="{25C1151F-D803-4964-9DA6-64EA3827D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849" y="4913313"/>
            <a:ext cx="2209800" cy="173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9" name="Picture 4" descr="Column: American two-party system is fundamentally broken - The Daily  Gamecock at University of South Carolina">
            <a:extLst>
              <a:ext uri="{FF2B5EF4-FFF2-40B4-BE49-F238E27FC236}">
                <a16:creationId xmlns:a16="http://schemas.microsoft.com/office/drawing/2014/main" id="{52D9CAB8-1D46-4F45-A23A-6A84B8179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314" y="4983163"/>
            <a:ext cx="2847975" cy="1600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1402-8397-49E1-BE13-30D81431D33A}"/>
              </a:ext>
            </a:extLst>
          </p:cNvPr>
          <p:cNvSpPr>
            <a:spLocks noGrp="1"/>
          </p:cNvSpPr>
          <p:nvPr>
            <p:ph type="title"/>
          </p:nvPr>
        </p:nvSpPr>
        <p:spPr>
          <a:xfrm>
            <a:off x="838200" y="365126"/>
            <a:ext cx="10515600" cy="957238"/>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Party Systems</a:t>
            </a:r>
          </a:p>
        </p:txBody>
      </p:sp>
      <p:sp>
        <p:nvSpPr>
          <p:cNvPr id="3" name="Content Placeholder 2">
            <a:extLst>
              <a:ext uri="{FF2B5EF4-FFF2-40B4-BE49-F238E27FC236}">
                <a16:creationId xmlns:a16="http://schemas.microsoft.com/office/drawing/2014/main" id="{DB6A71DE-84A5-4828-9ADA-AF2B239C7990}"/>
              </a:ext>
            </a:extLst>
          </p:cNvPr>
          <p:cNvSpPr>
            <a:spLocks noGrp="1"/>
          </p:cNvSpPr>
          <p:nvPr>
            <p:ph idx="1"/>
          </p:nvPr>
        </p:nvSpPr>
        <p:spPr>
          <a:solidFill>
            <a:schemeClr val="bg1">
              <a:lumMod val="95000"/>
            </a:schemeClr>
          </a:solidFill>
          <a:ln>
            <a:solidFill>
              <a:srgbClr val="C00000"/>
            </a:solidFill>
          </a:ln>
        </p:spPr>
        <p:txBody>
          <a:bodyPr/>
          <a:lstStyle/>
          <a:p>
            <a:endParaRPr lang="en-US" dirty="0"/>
          </a:p>
        </p:txBody>
      </p:sp>
      <p:sp>
        <p:nvSpPr>
          <p:cNvPr id="4" name="Rectangle 3">
            <a:extLst>
              <a:ext uri="{FF2B5EF4-FFF2-40B4-BE49-F238E27FC236}">
                <a16:creationId xmlns:a16="http://schemas.microsoft.com/office/drawing/2014/main" id="{4F166D10-B47A-4C85-BD1E-129243A2CEEB}"/>
              </a:ext>
            </a:extLst>
          </p:cNvPr>
          <p:cNvSpPr/>
          <p:nvPr/>
        </p:nvSpPr>
        <p:spPr>
          <a:xfrm>
            <a:off x="661182" y="2025748"/>
            <a:ext cx="3770141" cy="66118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Multiparty System</a:t>
            </a:r>
          </a:p>
        </p:txBody>
      </p:sp>
      <p:sp>
        <p:nvSpPr>
          <p:cNvPr id="5" name="Rectangle 4">
            <a:extLst>
              <a:ext uri="{FF2B5EF4-FFF2-40B4-BE49-F238E27FC236}">
                <a16:creationId xmlns:a16="http://schemas.microsoft.com/office/drawing/2014/main" id="{D77FD64A-FC8B-408E-A209-E6032A89CAB9}"/>
              </a:ext>
            </a:extLst>
          </p:cNvPr>
          <p:cNvSpPr/>
          <p:nvPr/>
        </p:nvSpPr>
        <p:spPr>
          <a:xfrm>
            <a:off x="7861496" y="2025747"/>
            <a:ext cx="3770141" cy="66118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Two Party System</a:t>
            </a:r>
          </a:p>
        </p:txBody>
      </p:sp>
      <p:sp>
        <p:nvSpPr>
          <p:cNvPr id="6" name="Rectangle 5">
            <a:extLst>
              <a:ext uri="{FF2B5EF4-FFF2-40B4-BE49-F238E27FC236}">
                <a16:creationId xmlns:a16="http://schemas.microsoft.com/office/drawing/2014/main" id="{1CE75A98-94EC-4540-9280-67FB248164AC}"/>
              </a:ext>
            </a:extLst>
          </p:cNvPr>
          <p:cNvSpPr/>
          <p:nvPr/>
        </p:nvSpPr>
        <p:spPr>
          <a:xfrm>
            <a:off x="560363" y="2887052"/>
            <a:ext cx="4504006" cy="3605822"/>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Lots of political choices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Proportional representation (plurality)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Highly unstable (coalition break down)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Party membership required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393B002-EDBF-4A96-AB2F-53779180F51B}"/>
              </a:ext>
            </a:extLst>
          </p:cNvPr>
          <p:cNvSpPr/>
          <p:nvPr/>
        </p:nvSpPr>
        <p:spPr>
          <a:xfrm>
            <a:off x="7226105" y="2887052"/>
            <a:ext cx="4504005" cy="360582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Two choices (minority not heard in government)</a:t>
            </a:r>
          </a:p>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Winner-take-all system (majority)</a:t>
            </a:r>
          </a:p>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Highly stable (peaceful transition of power)</a:t>
            </a:r>
          </a:p>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Political party membership not required</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99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C251F3-A720-4C8F-9168-20494583EA4D}"/>
              </a:ext>
            </a:extLst>
          </p:cNvPr>
          <p:cNvSpPr>
            <a:spLocks noGrp="1"/>
          </p:cNvSpPr>
          <p:nvPr>
            <p:ph type="title"/>
          </p:nvPr>
        </p:nvSpPr>
        <p:spPr>
          <a:xfrm>
            <a:off x="1981200" y="274638"/>
            <a:ext cx="8229600" cy="792162"/>
          </a:xfrm>
          <a:solidFill>
            <a:schemeClr val="bg2"/>
          </a:solidFill>
          <a:ln>
            <a:solidFill>
              <a:srgbClr val="FF0000"/>
            </a:solidFill>
          </a:ln>
        </p:spPr>
        <p:txBody>
          <a:bodyPr/>
          <a:lstStyle/>
          <a:p>
            <a:pPr>
              <a:defRPr/>
            </a:pPr>
            <a:r>
              <a:rPr lang="en-US" b="1" dirty="0" err="1">
                <a:solidFill>
                  <a:srgbClr val="002060"/>
                </a:solidFill>
                <a:latin typeface="Castellar" panose="020A0402060406010301" pitchFamily="18" charset="0"/>
              </a:rPr>
              <a:t>Duverger’s</a:t>
            </a:r>
            <a:r>
              <a:rPr lang="en-US" b="1" dirty="0">
                <a:solidFill>
                  <a:srgbClr val="002060"/>
                </a:solidFill>
                <a:latin typeface="Castellar" panose="020A0402060406010301" pitchFamily="18" charset="0"/>
              </a:rPr>
              <a:t> Law</a:t>
            </a:r>
          </a:p>
        </p:txBody>
      </p:sp>
      <p:sp>
        <p:nvSpPr>
          <p:cNvPr id="6" name="Content Placeholder 5">
            <a:extLst>
              <a:ext uri="{FF2B5EF4-FFF2-40B4-BE49-F238E27FC236}">
                <a16:creationId xmlns:a16="http://schemas.microsoft.com/office/drawing/2014/main" id="{948A7B8A-E8C8-4F71-A2A2-602A23ACABAA}"/>
              </a:ext>
            </a:extLst>
          </p:cNvPr>
          <p:cNvSpPr>
            <a:spLocks noGrp="1"/>
          </p:cNvSpPr>
          <p:nvPr>
            <p:ph idx="1"/>
          </p:nvPr>
        </p:nvSpPr>
        <p:spPr>
          <a:xfrm>
            <a:off x="801857" y="1219201"/>
            <a:ext cx="10213145" cy="4906963"/>
          </a:xfrm>
          <a:solidFill>
            <a:schemeClr val="bg2"/>
          </a:solidFill>
          <a:ln>
            <a:solidFill>
              <a:srgbClr val="C00000"/>
            </a:solidFill>
          </a:ln>
        </p:spPr>
        <p:txBody>
          <a:bodyPr>
            <a:normAutofit/>
          </a:bodyPr>
          <a:lstStyle/>
          <a:p>
            <a:pPr>
              <a:defRPr/>
            </a:pPr>
            <a:r>
              <a:rPr lang="en-US" sz="2400" b="1" u="sng" dirty="0">
                <a:latin typeface="Times New Roman" panose="02020603050405020304" pitchFamily="18" charset="0"/>
                <a:cs typeface="Times New Roman" panose="02020603050405020304" pitchFamily="18" charset="0"/>
              </a:rPr>
              <a:t>Duverger’s Law</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 principle which states that if a country uses a </a:t>
            </a:r>
            <a:r>
              <a:rPr lang="en-US" sz="2400" b="1" dirty="0">
                <a:solidFill>
                  <a:srgbClr val="002060"/>
                </a:solidFill>
                <a:latin typeface="Times New Roman" panose="02020603050405020304" pitchFamily="18" charset="0"/>
                <a:cs typeface="Times New Roman" panose="02020603050405020304" pitchFamily="18" charset="0"/>
              </a:rPr>
              <a:t>winner-take-all system</a:t>
            </a:r>
            <a:r>
              <a:rPr lang="en-US" sz="2400" dirty="0">
                <a:latin typeface="Times New Roman" panose="02020603050405020304" pitchFamily="18" charset="0"/>
                <a:cs typeface="Times New Roman" panose="02020603050405020304" pitchFamily="18" charset="0"/>
              </a:rPr>
              <a:t>, the candidate that has the most votes wins, it will use a </a:t>
            </a:r>
            <a:r>
              <a:rPr lang="en-US" sz="2400" b="1" u="sng" dirty="0">
                <a:latin typeface="Times New Roman" panose="02020603050405020304" pitchFamily="18" charset="0"/>
                <a:cs typeface="Times New Roman" panose="02020603050405020304" pitchFamily="18" charset="0"/>
              </a:rPr>
              <a:t>two party system</a:t>
            </a:r>
            <a:r>
              <a:rPr lang="en-US" sz="2400" dirty="0">
                <a:latin typeface="Times New Roman" panose="02020603050405020304" pitchFamily="18" charset="0"/>
                <a:cs typeface="Times New Roman" panose="02020603050405020304" pitchFamily="18" charset="0"/>
              </a:rPr>
              <a:t>. But if a country uses </a:t>
            </a:r>
            <a:r>
              <a:rPr lang="en-US" sz="2400" b="1" dirty="0">
                <a:solidFill>
                  <a:srgbClr val="002060"/>
                </a:solidFill>
                <a:latin typeface="Times New Roman" panose="02020603050405020304" pitchFamily="18" charset="0"/>
                <a:cs typeface="Times New Roman" panose="02020603050405020304" pitchFamily="18" charset="0"/>
              </a:rPr>
              <a:t>proportional representation</a:t>
            </a:r>
            <a:r>
              <a:rPr lang="en-US" sz="2400" dirty="0">
                <a:latin typeface="Times New Roman" panose="02020603050405020304" pitchFamily="18" charset="0"/>
                <a:cs typeface="Times New Roman" panose="02020603050405020304" pitchFamily="18" charset="0"/>
              </a:rPr>
              <a:t>, assigning seats to parties based on the number of votes received, it will use a </a:t>
            </a:r>
            <a:r>
              <a:rPr lang="en-US" sz="2400" b="1" u="sng" dirty="0">
                <a:latin typeface="Times New Roman" panose="02020603050405020304" pitchFamily="18" charset="0"/>
                <a:cs typeface="Times New Roman" panose="02020603050405020304" pitchFamily="18" charset="0"/>
              </a:rPr>
              <a:t>multi-party system</a:t>
            </a:r>
            <a:r>
              <a:rPr lang="en-US" sz="2400" dirty="0">
                <a:latin typeface="Times New Roman" panose="02020603050405020304" pitchFamily="18" charset="0"/>
                <a:cs typeface="Times New Roman" panose="02020603050405020304" pitchFamily="18" charset="0"/>
              </a:rPr>
              <a:t>. </a:t>
            </a:r>
          </a:p>
          <a:p>
            <a:pPr marL="0" indent="0">
              <a:buNone/>
              <a:defRPr/>
            </a:pPr>
            <a:r>
              <a:rPr lang="en-US" sz="2400" dirty="0">
                <a:solidFill>
                  <a:srgbClr val="002060"/>
                </a:solidFill>
                <a:latin typeface="Times New Roman" panose="02020603050405020304" pitchFamily="18" charset="0"/>
                <a:cs typeface="Times New Roman" panose="02020603050405020304" pitchFamily="18" charset="0"/>
              </a:rPr>
              <a:t>How does this principle negatively effect the United States political process?</a:t>
            </a:r>
          </a:p>
        </p:txBody>
      </p:sp>
      <p:pic>
        <p:nvPicPr>
          <p:cNvPr id="30724" name="Picture 1">
            <a:extLst>
              <a:ext uri="{FF2B5EF4-FFF2-40B4-BE49-F238E27FC236}">
                <a16:creationId xmlns:a16="http://schemas.microsoft.com/office/drawing/2014/main" id="{63D7C440-363D-4E53-B87A-EA1137CFC6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429000"/>
            <a:ext cx="3962400" cy="3200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0725" name="Picture 2">
            <a:extLst>
              <a:ext uri="{FF2B5EF4-FFF2-40B4-BE49-F238E27FC236}">
                <a16:creationId xmlns:a16="http://schemas.microsoft.com/office/drawing/2014/main" id="{1BADB217-CA43-4F60-8C7C-6F3C185B3F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3429000"/>
            <a:ext cx="4457700" cy="24304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40632D5-A92B-460D-A4BA-1CCA524B81CC}"/>
              </a:ext>
            </a:extLst>
          </p:cNvPr>
          <p:cNvSpPr/>
          <p:nvPr/>
        </p:nvSpPr>
        <p:spPr>
          <a:xfrm>
            <a:off x="337624" y="6011864"/>
            <a:ext cx="7371471" cy="731836"/>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US Two-Party System</a:t>
            </a:r>
            <a:r>
              <a:rPr lang="en-US" sz="2400" b="1"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single member district</a:t>
            </a:r>
            <a:r>
              <a:rPr lang="en-US" sz="2400" b="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whoever wins the majority or plurality of votes wins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C62E-027F-4F4D-86E5-C2435CFF3723}"/>
              </a:ext>
            </a:extLst>
          </p:cNvPr>
          <p:cNvSpPr>
            <a:spLocks noGrp="1"/>
          </p:cNvSpPr>
          <p:nvPr>
            <p:ph type="title"/>
          </p:nvPr>
        </p:nvSpPr>
        <p:spPr>
          <a:xfrm>
            <a:off x="838200" y="365125"/>
            <a:ext cx="10515600" cy="718087"/>
          </a:xfrm>
          <a:solidFill>
            <a:schemeClr val="bg2"/>
          </a:solidFill>
          <a:ln>
            <a:solidFill>
              <a:srgbClr val="FF0000"/>
            </a:solidFill>
          </a:ln>
        </p:spPr>
        <p:txBody>
          <a:bodyPr/>
          <a:lstStyle/>
          <a:p>
            <a:r>
              <a:rPr lang="en-US" b="1" dirty="0">
                <a:solidFill>
                  <a:srgbClr val="002060"/>
                </a:solidFill>
                <a:latin typeface="Castellar" panose="020A0402060406010301" pitchFamily="18" charset="0"/>
              </a:rPr>
              <a:t>The Power of Third Parties </a:t>
            </a:r>
          </a:p>
        </p:txBody>
      </p:sp>
      <p:sp>
        <p:nvSpPr>
          <p:cNvPr id="3" name="Content Placeholder 2">
            <a:extLst>
              <a:ext uri="{FF2B5EF4-FFF2-40B4-BE49-F238E27FC236}">
                <a16:creationId xmlns:a16="http://schemas.microsoft.com/office/drawing/2014/main" id="{1E2814D3-E6AD-4794-AA06-E0A335BF0503}"/>
              </a:ext>
            </a:extLst>
          </p:cNvPr>
          <p:cNvSpPr>
            <a:spLocks noGrp="1"/>
          </p:cNvSpPr>
          <p:nvPr>
            <p:ph idx="1"/>
          </p:nvPr>
        </p:nvSpPr>
        <p:spPr>
          <a:xfrm>
            <a:off x="838200" y="1736749"/>
            <a:ext cx="10515600" cy="4756126"/>
          </a:xfrm>
          <a:solidFill>
            <a:schemeClr val="bg2"/>
          </a:solidFill>
          <a:ln>
            <a:solidFill>
              <a:srgbClr val="FF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Evaluate whether third parties play a legitimate role in American democracy in the United States.</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4257F70-DE07-49DC-B727-A8FAFB9EE34E}"/>
              </a:ext>
            </a:extLst>
          </p:cNvPr>
          <p:cNvSpPr/>
          <p:nvPr/>
        </p:nvSpPr>
        <p:spPr>
          <a:xfrm>
            <a:off x="1026942" y="2532185"/>
            <a:ext cx="3404381" cy="61897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Legitimate Factor</a:t>
            </a:r>
          </a:p>
        </p:txBody>
      </p:sp>
      <p:sp>
        <p:nvSpPr>
          <p:cNvPr id="5" name="Rectangle 4">
            <a:extLst>
              <a:ext uri="{FF2B5EF4-FFF2-40B4-BE49-F238E27FC236}">
                <a16:creationId xmlns:a16="http://schemas.microsoft.com/office/drawing/2014/main" id="{AE4FF339-9499-41A5-9CA0-F888CDB86816}"/>
              </a:ext>
            </a:extLst>
          </p:cNvPr>
          <p:cNvSpPr/>
          <p:nvPr/>
        </p:nvSpPr>
        <p:spPr>
          <a:xfrm>
            <a:off x="7256586" y="2532185"/>
            <a:ext cx="3404381" cy="618978"/>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Illegitimate Factor</a:t>
            </a:r>
          </a:p>
        </p:txBody>
      </p:sp>
      <p:cxnSp>
        <p:nvCxnSpPr>
          <p:cNvPr id="7" name="Straight Connector 6">
            <a:extLst>
              <a:ext uri="{FF2B5EF4-FFF2-40B4-BE49-F238E27FC236}">
                <a16:creationId xmlns:a16="http://schemas.microsoft.com/office/drawing/2014/main" id="{BD1DE477-68B1-4E6B-AAD5-753EABB2BDF0}"/>
              </a:ext>
            </a:extLst>
          </p:cNvPr>
          <p:cNvCxnSpPr/>
          <p:nvPr/>
        </p:nvCxnSpPr>
        <p:spPr>
          <a:xfrm>
            <a:off x="6166339" y="2532185"/>
            <a:ext cx="0" cy="3713870"/>
          </a:xfrm>
          <a:prstGeom prst="line">
            <a:avLst/>
          </a:prstGeom>
          <a:ln w="38100"/>
        </p:spPr>
        <p:style>
          <a:lnRef idx="1">
            <a:schemeClr val="dk1"/>
          </a:lnRef>
          <a:fillRef idx="0">
            <a:schemeClr val="dk1"/>
          </a:fillRef>
          <a:effectRef idx="0">
            <a:schemeClr val="dk1"/>
          </a:effectRef>
          <a:fontRef idx="minor">
            <a:schemeClr val="tx1"/>
          </a:fontRef>
        </p:style>
      </p:cxnSp>
      <p:pic>
        <p:nvPicPr>
          <p:cNvPr id="1026" name="Picture 2" descr="It's Time to Build a Third Party - Progressive.org">
            <a:extLst>
              <a:ext uri="{FF2B5EF4-FFF2-40B4-BE49-F238E27FC236}">
                <a16:creationId xmlns:a16="http://schemas.microsoft.com/office/drawing/2014/main" id="{EE0540AD-0225-449D-96F0-4B61CEC85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126" y="3522344"/>
            <a:ext cx="2638425" cy="231574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9D6404C0-EB8B-4790-8F34-76650B748DE5}"/>
              </a:ext>
            </a:extLst>
          </p:cNvPr>
          <p:cNvCxnSpPr/>
          <p:nvPr/>
        </p:nvCxnSpPr>
        <p:spPr>
          <a:xfrm>
            <a:off x="1589649" y="3429000"/>
            <a:ext cx="8482819"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7828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C62E-027F-4F4D-86E5-C2435CFF3723}"/>
              </a:ext>
            </a:extLst>
          </p:cNvPr>
          <p:cNvSpPr>
            <a:spLocks noGrp="1"/>
          </p:cNvSpPr>
          <p:nvPr>
            <p:ph type="title"/>
          </p:nvPr>
        </p:nvSpPr>
        <p:spPr>
          <a:xfrm>
            <a:off x="838200" y="365125"/>
            <a:ext cx="10515600" cy="718087"/>
          </a:xfrm>
          <a:solidFill>
            <a:schemeClr val="bg2"/>
          </a:solidFill>
          <a:ln>
            <a:solidFill>
              <a:srgbClr val="FF0000"/>
            </a:solidFill>
          </a:ln>
        </p:spPr>
        <p:txBody>
          <a:bodyPr/>
          <a:lstStyle/>
          <a:p>
            <a:r>
              <a:rPr lang="en-US" b="1" dirty="0">
                <a:solidFill>
                  <a:srgbClr val="002060"/>
                </a:solidFill>
                <a:latin typeface="Castellar" panose="020A0402060406010301" pitchFamily="18" charset="0"/>
              </a:rPr>
              <a:t>The Power of Third Parties </a:t>
            </a:r>
          </a:p>
        </p:txBody>
      </p:sp>
      <p:sp>
        <p:nvSpPr>
          <p:cNvPr id="3" name="Content Placeholder 2">
            <a:extLst>
              <a:ext uri="{FF2B5EF4-FFF2-40B4-BE49-F238E27FC236}">
                <a16:creationId xmlns:a16="http://schemas.microsoft.com/office/drawing/2014/main" id="{1E2814D3-E6AD-4794-AA06-E0A335BF0503}"/>
              </a:ext>
            </a:extLst>
          </p:cNvPr>
          <p:cNvSpPr>
            <a:spLocks noGrp="1"/>
          </p:cNvSpPr>
          <p:nvPr>
            <p:ph idx="1"/>
          </p:nvPr>
        </p:nvSpPr>
        <p:spPr>
          <a:xfrm>
            <a:off x="838200" y="1736749"/>
            <a:ext cx="10515600" cy="4756126"/>
          </a:xfrm>
          <a:solidFill>
            <a:schemeClr val="bg1"/>
          </a:solidFill>
          <a:ln>
            <a:solidFill>
              <a:srgbClr val="FF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Since the founding of the United States our government institution has promoted a two-party system in order to carry the voice of the people. </a:t>
            </a:r>
          </a:p>
          <a:p>
            <a:r>
              <a:rPr lang="en-US" sz="2400" dirty="0">
                <a:latin typeface="Times New Roman" panose="02020603050405020304" pitchFamily="18" charset="0"/>
                <a:cs typeface="Times New Roman" panose="02020603050405020304" pitchFamily="18" charset="0"/>
              </a:rPr>
              <a:t>Develop an argument analyzing whether the United States needs to legitimatize third parties as option to expand the voice of the people. </a:t>
            </a:r>
          </a:p>
          <a:p>
            <a:pPr lvl="0" fontAlgn="base"/>
            <a:r>
              <a:rPr lang="en-US" sz="2400" dirty="0">
                <a:latin typeface="Times New Roman" panose="02020603050405020304" pitchFamily="18" charset="0"/>
                <a:cs typeface="Times New Roman" panose="02020603050405020304" pitchFamily="18" charset="0"/>
              </a:rPr>
              <a:t>Articulate a defensible claim or thesis that responds to the prompt and establishes a line of reasoning.</a:t>
            </a:r>
          </a:p>
          <a:p>
            <a:pPr lvl="0" fontAlgn="base"/>
            <a:r>
              <a:rPr lang="en-US" sz="2400" dirty="0">
                <a:latin typeface="Times New Roman" panose="02020603050405020304" pitchFamily="18" charset="0"/>
                <a:cs typeface="Times New Roman" panose="02020603050405020304" pitchFamily="18" charset="0"/>
              </a:rPr>
              <a:t>Support your claim with at least TWO pieces of accurate and relevant information.</a:t>
            </a:r>
          </a:p>
          <a:p>
            <a:pPr lvl="1" fontAlgn="base"/>
            <a:r>
              <a:rPr lang="en-US" dirty="0">
                <a:latin typeface="Times New Roman" panose="02020603050405020304" pitchFamily="18" charset="0"/>
                <a:cs typeface="Times New Roman" panose="02020603050405020304" pitchFamily="18" charset="0"/>
              </a:rPr>
              <a:t>At least ONE piece of evidence must be from the list below</a:t>
            </a:r>
          </a:p>
          <a:p>
            <a:pPr lvl="2" fontAlgn="base"/>
            <a:r>
              <a:rPr lang="en-US" sz="2400" i="1" dirty="0">
                <a:latin typeface="Times New Roman" panose="02020603050405020304" pitchFamily="18" charset="0"/>
                <a:cs typeface="Times New Roman" panose="02020603050405020304" pitchFamily="18" charset="0"/>
              </a:rPr>
              <a:t>Federalist 10</a:t>
            </a:r>
            <a:endParaRPr lang="en-US" sz="2400" dirty="0">
              <a:latin typeface="Times New Roman" panose="02020603050405020304" pitchFamily="18" charset="0"/>
              <a:cs typeface="Times New Roman" panose="02020603050405020304" pitchFamily="18" charset="0"/>
            </a:endParaRPr>
          </a:p>
          <a:p>
            <a:pPr lvl="2" fontAlgn="base"/>
            <a:r>
              <a:rPr lang="en-US" sz="2400" i="1" dirty="0">
                <a:latin typeface="Times New Roman" panose="02020603050405020304" pitchFamily="18" charset="0"/>
                <a:cs typeface="Times New Roman" panose="02020603050405020304" pitchFamily="18" charset="0"/>
              </a:rPr>
              <a:t>Constitution- Bill of Rights</a:t>
            </a:r>
            <a:endParaRPr lang="en-US" sz="2400" dirty="0">
              <a:latin typeface="Times New Roman" panose="02020603050405020304" pitchFamily="18" charset="0"/>
              <a:cs typeface="Times New Roman" panose="02020603050405020304" pitchFamily="18" charset="0"/>
            </a:endParaRPr>
          </a:p>
          <a:p>
            <a:pPr lvl="2" fontAlgn="base"/>
            <a:r>
              <a:rPr lang="en-US" sz="2400" i="1" dirty="0">
                <a:latin typeface="Times New Roman" panose="02020603050405020304" pitchFamily="18" charset="0"/>
                <a:cs typeface="Times New Roman" panose="02020603050405020304" pitchFamily="18" charset="0"/>
              </a:rPr>
              <a:t>Federalist 51</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446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a:extLst>
              <a:ext uri="{FF2B5EF4-FFF2-40B4-BE49-F238E27FC236}">
                <a16:creationId xmlns:a16="http://schemas.microsoft.com/office/drawing/2014/main" id="{E62AFE7A-6E37-44EF-8F74-44E67EA00C00}"/>
              </a:ext>
            </a:extLst>
          </p:cNvPr>
          <p:cNvSpPr>
            <a:spLocks noGrp="1" noRot="1" noChangeArrowheads="1"/>
          </p:cNvSpPr>
          <p:nvPr>
            <p:ph type="title"/>
          </p:nvPr>
        </p:nvSpPr>
        <p:spPr>
          <a:xfrm>
            <a:off x="867117" y="274638"/>
            <a:ext cx="9343683" cy="868362"/>
          </a:xfrm>
          <a:solidFill>
            <a:schemeClr val="bg2"/>
          </a:solidFill>
          <a:ln>
            <a:solidFill>
              <a:srgbClr val="FF0000"/>
            </a:solidFill>
          </a:ln>
        </p:spPr>
        <p:txBody>
          <a:bodyPr/>
          <a:lstStyle/>
          <a:p>
            <a:r>
              <a:rPr lang="en-US" altLang="en-US" b="1" dirty="0">
                <a:solidFill>
                  <a:srgbClr val="002060"/>
                </a:solidFill>
                <a:effectLst/>
                <a:latin typeface="Castellar" panose="020A0402060406010301" pitchFamily="18" charset="0"/>
              </a:rPr>
              <a:t>Types of third parties</a:t>
            </a:r>
          </a:p>
        </p:txBody>
      </p:sp>
      <p:sp>
        <p:nvSpPr>
          <p:cNvPr id="61443" name="Rectangle 6">
            <a:extLst>
              <a:ext uri="{FF2B5EF4-FFF2-40B4-BE49-F238E27FC236}">
                <a16:creationId xmlns:a16="http://schemas.microsoft.com/office/drawing/2014/main" id="{EFDEA3DD-3BF2-4B2D-8A2A-4C1861D743E5}"/>
              </a:ext>
            </a:extLst>
          </p:cNvPr>
          <p:cNvSpPr>
            <a:spLocks noGrp="1" noChangeArrowheads="1"/>
          </p:cNvSpPr>
          <p:nvPr>
            <p:ph type="body" sz="half" idx="2"/>
          </p:nvPr>
        </p:nvSpPr>
        <p:spPr>
          <a:xfrm>
            <a:off x="4526380" y="1640645"/>
            <a:ext cx="7005710" cy="3576710"/>
          </a:xfrm>
          <a:solidFill>
            <a:schemeClr val="bg1">
              <a:lumMod val="85000"/>
            </a:schemeClr>
          </a:solidFill>
          <a:ln>
            <a:solidFill>
              <a:srgbClr val="C00000"/>
            </a:solidFill>
          </a:ln>
        </p:spPr>
        <p:txBody>
          <a:bodyPr/>
          <a:lstStyle/>
          <a:p>
            <a:pPr>
              <a:lnSpc>
                <a:spcPct val="80000"/>
              </a:lnSpc>
            </a:pPr>
            <a:r>
              <a:rPr lang="en-US" altLang="en-US" sz="2400" b="1" dirty="0">
                <a:solidFill>
                  <a:srgbClr val="002060"/>
                </a:solidFill>
                <a:latin typeface="Times New Roman" panose="02020603050405020304" pitchFamily="18" charset="0"/>
                <a:cs typeface="Times New Roman" panose="02020603050405020304" pitchFamily="18" charset="0"/>
              </a:rPr>
              <a:t>Single issues:  </a:t>
            </a:r>
            <a:r>
              <a:rPr lang="en-US" altLang="en-US" sz="2400" dirty="0">
                <a:latin typeface="Times New Roman" panose="02020603050405020304" pitchFamily="18" charset="0"/>
                <a:cs typeface="Times New Roman" panose="02020603050405020304" pitchFamily="18" charset="0"/>
              </a:rPr>
              <a:t>parties that focus on one issue (</a:t>
            </a:r>
            <a:r>
              <a:rPr lang="en-US" altLang="en-US" sz="2400" i="1" dirty="0">
                <a:solidFill>
                  <a:srgbClr val="002060"/>
                </a:solidFill>
                <a:latin typeface="Times New Roman" panose="02020603050405020304" pitchFamily="18" charset="0"/>
                <a:cs typeface="Times New Roman" panose="02020603050405020304" pitchFamily="18" charset="0"/>
              </a:rPr>
              <a:t>prohibitionist</a:t>
            </a:r>
            <a:r>
              <a:rPr lang="en-US" altLang="en-US" sz="2400" dirty="0">
                <a:latin typeface="Times New Roman" panose="02020603050405020304" pitchFamily="18" charset="0"/>
                <a:cs typeface="Times New Roman" panose="02020603050405020304" pitchFamily="18" charset="0"/>
              </a:rPr>
              <a:t>)</a:t>
            </a:r>
          </a:p>
          <a:p>
            <a:pPr>
              <a:lnSpc>
                <a:spcPct val="80000"/>
              </a:lnSpc>
            </a:pPr>
            <a:r>
              <a:rPr lang="en-US" altLang="en-US" sz="2400" b="1" dirty="0">
                <a:solidFill>
                  <a:srgbClr val="C00000"/>
                </a:solidFill>
                <a:latin typeface="Times New Roman" panose="02020603050405020304" pitchFamily="18" charset="0"/>
                <a:cs typeface="Times New Roman" panose="02020603050405020304" pitchFamily="18" charset="0"/>
              </a:rPr>
              <a:t>Ideological party: </a:t>
            </a:r>
            <a:r>
              <a:rPr lang="en-US" altLang="en-US" sz="2400" dirty="0">
                <a:latin typeface="Times New Roman" panose="02020603050405020304" pitchFamily="18" charset="0"/>
                <a:cs typeface="Times New Roman" panose="02020603050405020304" pitchFamily="18" charset="0"/>
              </a:rPr>
              <a:t>push extreme views (</a:t>
            </a:r>
            <a:r>
              <a:rPr lang="en-US" altLang="en-US" sz="2400" i="1" dirty="0">
                <a:solidFill>
                  <a:srgbClr val="002060"/>
                </a:solidFill>
                <a:latin typeface="Times New Roman" panose="02020603050405020304" pitchFamily="18" charset="0"/>
                <a:cs typeface="Times New Roman" panose="02020603050405020304" pitchFamily="18" charset="0"/>
              </a:rPr>
              <a:t>socialist or libertarian</a:t>
            </a:r>
            <a:r>
              <a:rPr lang="en-US" altLang="en-US" sz="2400" dirty="0">
                <a:latin typeface="Times New Roman" panose="02020603050405020304" pitchFamily="18" charset="0"/>
                <a:cs typeface="Times New Roman" panose="02020603050405020304" pitchFamily="18" charset="0"/>
              </a:rPr>
              <a:t>)</a:t>
            </a:r>
          </a:p>
          <a:p>
            <a:pPr>
              <a:lnSpc>
                <a:spcPct val="80000"/>
              </a:lnSpc>
            </a:pPr>
            <a:r>
              <a:rPr lang="en-US" altLang="en-US" sz="2400" b="1" dirty="0">
                <a:solidFill>
                  <a:srgbClr val="002060"/>
                </a:solidFill>
                <a:latin typeface="Times New Roman" panose="02020603050405020304" pitchFamily="18" charset="0"/>
                <a:cs typeface="Times New Roman" panose="02020603050405020304" pitchFamily="18" charset="0"/>
              </a:rPr>
              <a:t>Splinter or Spoiler party: </a:t>
            </a:r>
            <a:r>
              <a:rPr lang="en-US" altLang="en-US" sz="2400" dirty="0">
                <a:latin typeface="Times New Roman" panose="02020603050405020304" pitchFamily="18" charset="0"/>
                <a:cs typeface="Times New Roman" panose="02020603050405020304" pitchFamily="18" charset="0"/>
              </a:rPr>
              <a:t>pulls votes away from one of the two major parties (</a:t>
            </a:r>
            <a:r>
              <a:rPr lang="en-US" altLang="en-US" sz="2400" i="1" dirty="0">
                <a:solidFill>
                  <a:srgbClr val="002060"/>
                </a:solidFill>
                <a:latin typeface="Times New Roman" panose="02020603050405020304" pitchFamily="18" charset="0"/>
                <a:cs typeface="Times New Roman" panose="02020603050405020304" pitchFamily="18" charset="0"/>
              </a:rPr>
              <a:t>Bull-moose party or Dixiecrats</a:t>
            </a:r>
            <a:r>
              <a:rPr lang="en-US" altLang="en-US" sz="2400" dirty="0">
                <a:latin typeface="Times New Roman" panose="02020603050405020304" pitchFamily="18" charset="0"/>
                <a:cs typeface="Times New Roman" panose="02020603050405020304" pitchFamily="18" charset="0"/>
              </a:rPr>
              <a:t>)</a:t>
            </a:r>
          </a:p>
          <a:p>
            <a:pPr>
              <a:lnSpc>
                <a:spcPct val="80000"/>
              </a:lnSpc>
            </a:pPr>
            <a:r>
              <a:rPr lang="en-US" altLang="en-US" sz="2400" b="1" dirty="0">
                <a:solidFill>
                  <a:srgbClr val="C00000"/>
                </a:solidFill>
                <a:latin typeface="Times New Roman" panose="02020603050405020304" pitchFamily="18" charset="0"/>
                <a:cs typeface="Times New Roman" panose="02020603050405020304" pitchFamily="18" charset="0"/>
              </a:rPr>
              <a:t>Single candidates: </a:t>
            </a:r>
            <a:r>
              <a:rPr lang="en-US" altLang="en-US" sz="2400" dirty="0">
                <a:latin typeface="Times New Roman" panose="02020603050405020304" pitchFamily="18" charset="0"/>
                <a:cs typeface="Times New Roman" panose="02020603050405020304" pitchFamily="18" charset="0"/>
              </a:rPr>
              <a:t>party surrounds a particular candidate (</a:t>
            </a:r>
            <a:r>
              <a:rPr lang="en-US" altLang="en-US" sz="2400" i="1" dirty="0">
                <a:solidFill>
                  <a:srgbClr val="002060"/>
                </a:solidFill>
                <a:latin typeface="Times New Roman" panose="02020603050405020304" pitchFamily="18" charset="0"/>
                <a:cs typeface="Times New Roman" panose="02020603050405020304" pitchFamily="18" charset="0"/>
              </a:rPr>
              <a:t>Ross Perot – fiscal financial responsibility</a:t>
            </a:r>
            <a:r>
              <a:rPr lang="en-US" altLang="en-US" sz="2400" dirty="0">
                <a:latin typeface="Times New Roman" panose="02020603050405020304" pitchFamily="18" charset="0"/>
                <a:cs typeface="Times New Roman" panose="02020603050405020304" pitchFamily="18" charset="0"/>
              </a:rPr>
              <a:t>)</a:t>
            </a:r>
          </a:p>
        </p:txBody>
      </p:sp>
      <p:pic>
        <p:nvPicPr>
          <p:cNvPr id="61444" name="Picture 9" descr="Bull moose">
            <a:extLst>
              <a:ext uri="{FF2B5EF4-FFF2-40B4-BE49-F238E27FC236}">
                <a16:creationId xmlns:a16="http://schemas.microsoft.com/office/drawing/2014/main" id="{DE75F1F7-B20D-4296-82D4-70286455389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67117" y="1433732"/>
            <a:ext cx="3295650" cy="4267200"/>
          </a:xfrm>
          <a:ln>
            <a:solidFill>
              <a:srgbClr val="FF0000"/>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9AE8-BAE0-4227-8B96-34393357DC2A}"/>
              </a:ext>
            </a:extLst>
          </p:cNvPr>
          <p:cNvSpPr>
            <a:spLocks noGrp="1"/>
          </p:cNvSpPr>
          <p:nvPr>
            <p:ph type="title"/>
          </p:nvPr>
        </p:nvSpPr>
        <p:spPr>
          <a:xfrm>
            <a:off x="838200" y="365125"/>
            <a:ext cx="10515600" cy="816561"/>
          </a:xfrm>
          <a:solidFill>
            <a:schemeClr val="bg2">
              <a:lumMod val="90000"/>
            </a:schemeClr>
          </a:solidFill>
          <a:ln>
            <a:solidFill>
              <a:srgbClr val="FF0000"/>
            </a:solidFill>
          </a:ln>
        </p:spPr>
        <p:txBody>
          <a:bodyPr/>
          <a:lstStyle/>
          <a:p>
            <a:r>
              <a:rPr lang="en-US" b="1" dirty="0">
                <a:solidFill>
                  <a:srgbClr val="002060"/>
                </a:solidFill>
                <a:latin typeface="Castellar" panose="020A0402060406010301" pitchFamily="18" charset="0"/>
              </a:rPr>
              <a:t>A Third wheel in politics</a:t>
            </a:r>
          </a:p>
        </p:txBody>
      </p:sp>
      <p:sp>
        <p:nvSpPr>
          <p:cNvPr id="3" name="Content Placeholder 2">
            <a:extLst>
              <a:ext uri="{FF2B5EF4-FFF2-40B4-BE49-F238E27FC236}">
                <a16:creationId xmlns:a16="http://schemas.microsoft.com/office/drawing/2014/main" id="{9828B0E2-6E1E-4713-8A07-1E6B23EB37B4}"/>
              </a:ext>
            </a:extLst>
          </p:cNvPr>
          <p:cNvSpPr>
            <a:spLocks noGrp="1"/>
          </p:cNvSpPr>
          <p:nvPr>
            <p:ph idx="1"/>
          </p:nvPr>
        </p:nvSpPr>
        <p:spPr>
          <a:solidFill>
            <a:schemeClr val="bg2"/>
          </a:solidFill>
          <a:ln>
            <a:solidFill>
              <a:srgbClr val="FF0000"/>
            </a:solidFill>
          </a:ln>
        </p:spPr>
        <p:txBody>
          <a:bodyPr>
            <a:normAutofit/>
          </a:bodyPr>
          <a:lstStyle/>
          <a:p>
            <a:r>
              <a:rPr lang="en-US" sz="2400" dirty="0">
                <a:latin typeface="Times New Roman" panose="02020603050405020304" pitchFamily="18" charset="0"/>
                <a:cs typeface="Times New Roman" panose="02020603050405020304" pitchFamily="18" charset="0"/>
              </a:rPr>
              <a:t>The influence of the third party </a:t>
            </a:r>
          </a:p>
          <a:p>
            <a:pPr marL="0" indent="0">
              <a:buNone/>
            </a:pPr>
            <a:endParaRPr lang="en-US" sz="2400"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7D7A124A-308A-4A14-83D4-4503EDD9FBDB}"/>
              </a:ext>
            </a:extLst>
          </p:cNvPr>
          <p:cNvGraphicFramePr>
            <a:graphicFrameLocks noGrp="1"/>
          </p:cNvGraphicFramePr>
          <p:nvPr>
            <p:extLst>
              <p:ext uri="{D42A27DB-BD31-4B8C-83A1-F6EECF244321}">
                <p14:modId xmlns:p14="http://schemas.microsoft.com/office/powerpoint/2010/main" val="3033565047"/>
              </p:ext>
            </p:extLst>
          </p:nvPr>
        </p:nvGraphicFramePr>
        <p:xfrm>
          <a:off x="2496457" y="2365586"/>
          <a:ext cx="9193014" cy="4351338"/>
        </p:xfrm>
        <a:graphic>
          <a:graphicData uri="http://schemas.openxmlformats.org/drawingml/2006/table">
            <a:tbl>
              <a:tblPr firstRow="1" bandRow="1">
                <a:tableStyleId>{5C22544A-7EE6-4342-B048-85BDC9FD1C3A}</a:tableStyleId>
              </a:tblPr>
              <a:tblGrid>
                <a:gridCol w="4596507">
                  <a:extLst>
                    <a:ext uri="{9D8B030D-6E8A-4147-A177-3AD203B41FA5}">
                      <a16:colId xmlns:a16="http://schemas.microsoft.com/office/drawing/2014/main" val="1727963368"/>
                    </a:ext>
                  </a:extLst>
                </a:gridCol>
                <a:gridCol w="4596507">
                  <a:extLst>
                    <a:ext uri="{9D8B030D-6E8A-4147-A177-3AD203B41FA5}">
                      <a16:colId xmlns:a16="http://schemas.microsoft.com/office/drawing/2014/main" val="3974733787"/>
                    </a:ext>
                  </a:extLst>
                </a:gridCol>
              </a:tblGrid>
              <a:tr h="2014508">
                <a:tc>
                  <a:txBody>
                    <a:bodyPr/>
                    <a:lstStyle/>
                    <a:p>
                      <a:r>
                        <a:rPr lang="en-US" sz="2400" dirty="0">
                          <a:solidFill>
                            <a:schemeClr val="tx1"/>
                          </a:solidFill>
                          <a:latin typeface="Times New Roman" panose="02020603050405020304" pitchFamily="18" charset="0"/>
                          <a:cs typeface="Times New Roman" panose="02020603050405020304" pitchFamily="18" charset="0"/>
                        </a:rPr>
                        <a:t>Safety Valve of the Two-Party System </a:t>
                      </a:r>
                    </a:p>
                  </a:txBody>
                  <a:tcPr>
                    <a:solidFill>
                      <a:schemeClr val="accent1">
                        <a:lumMod val="20000"/>
                        <a:lumOff val="80000"/>
                      </a:schemeClr>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Influences on the Two-Party System</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3350262235"/>
                  </a:ext>
                </a:extLst>
              </a:tr>
              <a:tr h="2336830">
                <a:tc>
                  <a:txBody>
                    <a:bodyPr/>
                    <a:lstStyle/>
                    <a:p>
                      <a:r>
                        <a:rPr lang="en-US" sz="2400" b="1" dirty="0">
                          <a:solidFill>
                            <a:schemeClr val="tx1"/>
                          </a:solidFill>
                          <a:latin typeface="Times New Roman" panose="02020603050405020304" pitchFamily="18" charset="0"/>
                          <a:cs typeface="Times New Roman" panose="02020603050405020304" pitchFamily="18" charset="0"/>
                        </a:rPr>
                        <a:t>Legal Barriers Against Third Parties</a:t>
                      </a:r>
                    </a:p>
                  </a:txBody>
                  <a:tcPr/>
                </a:tc>
                <a:tc>
                  <a:txBody>
                    <a:bodyPr/>
                    <a:lstStyle/>
                    <a:p>
                      <a:r>
                        <a:rPr lang="en-US" sz="2400" b="1" dirty="0">
                          <a:solidFill>
                            <a:schemeClr val="tx1"/>
                          </a:solidFill>
                          <a:latin typeface="Times New Roman" panose="02020603050405020304" pitchFamily="18" charset="0"/>
                          <a:cs typeface="Times New Roman" panose="02020603050405020304" pitchFamily="18" charset="0"/>
                        </a:rPr>
                        <a:t>Societal Barriers Against Third Parties</a:t>
                      </a: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tx1"/>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488664236"/>
                  </a:ext>
                </a:extLst>
              </a:tr>
            </a:tbl>
          </a:graphicData>
        </a:graphic>
      </p:graphicFrame>
      <p:pic>
        <p:nvPicPr>
          <p:cNvPr id="1026" name="Picture 2" descr="What Will Be the Effect of 3rd Parties In This Year's Election? | Jack  Lessenberry Politics &amp; Prejudices | Podcasts on Audible | Audible.com">
            <a:extLst>
              <a:ext uri="{FF2B5EF4-FFF2-40B4-BE49-F238E27FC236}">
                <a16:creationId xmlns:a16="http://schemas.microsoft.com/office/drawing/2014/main" id="{CA317ABE-1728-4F12-999D-EA986B921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23" y="2612912"/>
            <a:ext cx="2102848" cy="277676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91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A3F5-D35B-430E-8D08-127EA1D0F61B}"/>
              </a:ext>
            </a:extLst>
          </p:cNvPr>
          <p:cNvSpPr>
            <a:spLocks noGrp="1"/>
          </p:cNvSpPr>
          <p:nvPr>
            <p:ph type="title"/>
          </p:nvPr>
        </p:nvSpPr>
        <p:spPr>
          <a:xfrm>
            <a:off x="647114" y="274638"/>
            <a:ext cx="9563686" cy="792162"/>
          </a:xfrm>
          <a:solidFill>
            <a:schemeClr val="bg2"/>
          </a:solidFill>
          <a:ln>
            <a:solidFill>
              <a:srgbClr val="FF0000"/>
            </a:solidFill>
          </a:ln>
        </p:spPr>
        <p:txBody>
          <a:bodyPr>
            <a:normAutofit/>
          </a:bodyPr>
          <a:lstStyle/>
          <a:p>
            <a:pPr>
              <a:defRPr/>
            </a:pPr>
            <a:r>
              <a:rPr lang="en-US" dirty="0">
                <a:solidFill>
                  <a:srgbClr val="002060"/>
                </a:solidFill>
                <a:latin typeface="Castellar" panose="020A0402060406010301" pitchFamily="18" charset="0"/>
              </a:rPr>
              <a:t>Alternative Choice</a:t>
            </a:r>
          </a:p>
        </p:txBody>
      </p:sp>
      <p:sp>
        <p:nvSpPr>
          <p:cNvPr id="4" name="Content Placeholder 3">
            <a:extLst>
              <a:ext uri="{FF2B5EF4-FFF2-40B4-BE49-F238E27FC236}">
                <a16:creationId xmlns:a16="http://schemas.microsoft.com/office/drawing/2014/main" id="{F52DD9FB-DA77-48AF-9A21-366D66FAB905}"/>
              </a:ext>
            </a:extLst>
          </p:cNvPr>
          <p:cNvSpPr>
            <a:spLocks noGrp="1"/>
          </p:cNvSpPr>
          <p:nvPr>
            <p:ph idx="1"/>
          </p:nvPr>
        </p:nvSpPr>
        <p:spPr>
          <a:xfrm>
            <a:off x="1069145" y="1295401"/>
            <a:ext cx="10213144" cy="4525963"/>
          </a:xfrm>
          <a:solidFill>
            <a:schemeClr val="bg2"/>
          </a:solidFill>
          <a:ln>
            <a:solidFill>
              <a:srgbClr val="C00000"/>
            </a:solidFill>
          </a:ln>
        </p:spPr>
        <p:txBody>
          <a:bodyPr>
            <a:normAutofit/>
          </a:bodyPr>
          <a:lstStyle/>
          <a:p>
            <a:pPr marL="0" indent="0">
              <a:buNone/>
              <a:defRPr/>
            </a:pPr>
            <a:r>
              <a:rPr lang="en-US" b="1" dirty="0">
                <a:solidFill>
                  <a:srgbClr val="002060"/>
                </a:solidFill>
                <a:latin typeface="Times New Roman" panose="02020603050405020304" pitchFamily="18" charset="0"/>
                <a:cs typeface="Times New Roman" panose="02020603050405020304" pitchFamily="18" charset="0"/>
              </a:rPr>
              <a:t>Third Party (Minor Parties) </a:t>
            </a:r>
          </a:p>
          <a:p>
            <a:pPr>
              <a:defRPr/>
            </a:pPr>
            <a:r>
              <a:rPr lang="en-US" dirty="0">
                <a:latin typeface="Times New Roman" panose="02020603050405020304" pitchFamily="18" charset="0"/>
                <a:cs typeface="Times New Roman" panose="02020603050405020304" pitchFamily="18" charset="0"/>
              </a:rPr>
              <a:t>Safety valve for discontents </a:t>
            </a:r>
          </a:p>
          <a:p>
            <a:pPr>
              <a:defRPr/>
            </a:pPr>
            <a:r>
              <a:rPr lang="en-US" dirty="0">
                <a:latin typeface="Times New Roman" panose="02020603050405020304" pitchFamily="18" charset="0"/>
                <a:cs typeface="Times New Roman" panose="02020603050405020304" pitchFamily="18" charset="0"/>
              </a:rPr>
              <a:t>Voice of the fringe element </a:t>
            </a:r>
          </a:p>
          <a:p>
            <a:pPr>
              <a:defRPr/>
            </a:pPr>
            <a:r>
              <a:rPr lang="en-US" dirty="0">
                <a:latin typeface="Times New Roman" panose="02020603050405020304" pitchFamily="18" charset="0"/>
                <a:cs typeface="Times New Roman" panose="02020603050405020304" pitchFamily="18" charset="0"/>
              </a:rPr>
              <a:t>Impact - Ideas adopted by the two major parties (</a:t>
            </a:r>
            <a:r>
              <a:rPr lang="en-US" i="1" dirty="0">
                <a:solidFill>
                  <a:srgbClr val="C00000"/>
                </a:solidFill>
                <a:latin typeface="Times New Roman" panose="02020603050405020304" pitchFamily="18" charset="0"/>
                <a:cs typeface="Times New Roman" panose="02020603050405020304" pitchFamily="18" charset="0"/>
              </a:rPr>
              <a:t>environmentalism, income taxes, 17</a:t>
            </a:r>
            <a:r>
              <a:rPr lang="en-US" i="1" baseline="30000" dirty="0">
                <a:solidFill>
                  <a:srgbClr val="C00000"/>
                </a:solidFill>
                <a:latin typeface="Times New Roman" panose="02020603050405020304" pitchFamily="18" charset="0"/>
                <a:cs typeface="Times New Roman" panose="02020603050405020304" pitchFamily="18" charset="0"/>
              </a:rPr>
              <a:t>th</a:t>
            </a:r>
            <a:r>
              <a:rPr lang="en-US" i="1" dirty="0">
                <a:solidFill>
                  <a:srgbClr val="C00000"/>
                </a:solidFill>
                <a:latin typeface="Times New Roman" panose="02020603050405020304" pitchFamily="18" charset="0"/>
                <a:cs typeface="Times New Roman" panose="02020603050405020304" pitchFamily="18" charset="0"/>
              </a:rPr>
              <a:t> Amendment</a:t>
            </a:r>
            <a:r>
              <a:rPr lang="en-US" dirty="0">
                <a:latin typeface="Times New Roman" panose="02020603050405020304" pitchFamily="18" charset="0"/>
                <a:cs typeface="Times New Roman" panose="02020603050405020304" pitchFamily="18" charset="0"/>
              </a:rPr>
              <a:t>)</a:t>
            </a:r>
          </a:p>
          <a:p>
            <a:pPr>
              <a:defRPr/>
            </a:pPr>
            <a:r>
              <a:rPr lang="en-US" b="1" dirty="0">
                <a:solidFill>
                  <a:srgbClr val="002060"/>
                </a:solidFill>
                <a:latin typeface="Times New Roman" panose="02020603050405020304" pitchFamily="18" charset="0"/>
                <a:cs typeface="Times New Roman" panose="02020603050405020304" pitchFamily="18" charset="0"/>
              </a:rPr>
              <a:t>Spoiler party (Splinter Party)</a:t>
            </a:r>
          </a:p>
        </p:txBody>
      </p:sp>
      <p:pic>
        <p:nvPicPr>
          <p:cNvPr id="1026" name="Picture 2" descr="1912–Puck Cartoon–Emma Jekowsky | Presidential Campaign Rhetoric">
            <a:extLst>
              <a:ext uri="{FF2B5EF4-FFF2-40B4-BE49-F238E27FC236}">
                <a16:creationId xmlns:a16="http://schemas.microsoft.com/office/drawing/2014/main" id="{944BAD44-05A2-4E8F-A62F-EEFB61417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467" y="4281487"/>
            <a:ext cx="8572500" cy="230187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A67278-7D7E-4316-BDB0-6523422A54FB}"/>
              </a:ext>
            </a:extLst>
          </p:cNvPr>
          <p:cNvSpPr/>
          <p:nvPr/>
        </p:nvSpPr>
        <p:spPr>
          <a:xfrm>
            <a:off x="7427740" y="6283257"/>
            <a:ext cx="4164037" cy="533397"/>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1912 Election Outcome</a:t>
            </a:r>
          </a:p>
        </p:txBody>
      </p:sp>
      <p:sp>
        <p:nvSpPr>
          <p:cNvPr id="5" name="Rectangle 4">
            <a:extLst>
              <a:ext uri="{FF2B5EF4-FFF2-40B4-BE49-F238E27FC236}">
                <a16:creationId xmlns:a16="http://schemas.microsoft.com/office/drawing/2014/main" id="{4E67458E-0BF7-46D5-8239-19726C6390BE}"/>
              </a:ext>
            </a:extLst>
          </p:cNvPr>
          <p:cNvSpPr/>
          <p:nvPr/>
        </p:nvSpPr>
        <p:spPr>
          <a:xfrm>
            <a:off x="5627077" y="1983546"/>
            <a:ext cx="4834890" cy="59296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Represents - Minority voice</a:t>
            </a:r>
          </a:p>
        </p:txBody>
      </p:sp>
      <p:sp>
        <p:nvSpPr>
          <p:cNvPr id="6" name="Arrow: Right 5">
            <a:extLst>
              <a:ext uri="{FF2B5EF4-FFF2-40B4-BE49-F238E27FC236}">
                <a16:creationId xmlns:a16="http://schemas.microsoft.com/office/drawing/2014/main" id="{E8B369B1-912D-4F00-BC57-26491391A4BE}"/>
              </a:ext>
            </a:extLst>
          </p:cNvPr>
          <p:cNvSpPr/>
          <p:nvPr/>
        </p:nvSpPr>
        <p:spPr>
          <a:xfrm>
            <a:off x="5387926" y="2011680"/>
            <a:ext cx="436099" cy="182880"/>
          </a:xfrm>
          <a:prstGeom prst="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9A49044-7E02-4E2C-B498-CA2814567E44}"/>
              </a:ext>
            </a:extLst>
          </p:cNvPr>
          <p:cNvSpPr/>
          <p:nvPr/>
        </p:nvSpPr>
        <p:spPr>
          <a:xfrm>
            <a:off x="5409027" y="2416971"/>
            <a:ext cx="436099" cy="182880"/>
          </a:xfrm>
          <a:prstGeom prst="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724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A3F5-D35B-430E-8D08-127EA1D0F61B}"/>
              </a:ext>
            </a:extLst>
          </p:cNvPr>
          <p:cNvSpPr>
            <a:spLocks noGrp="1"/>
          </p:cNvSpPr>
          <p:nvPr>
            <p:ph type="title"/>
          </p:nvPr>
        </p:nvSpPr>
        <p:spPr>
          <a:xfrm>
            <a:off x="647114" y="274638"/>
            <a:ext cx="9563686" cy="792162"/>
          </a:xfrm>
          <a:solidFill>
            <a:schemeClr val="bg2"/>
          </a:solidFill>
          <a:ln>
            <a:solidFill>
              <a:srgbClr val="FF0000"/>
            </a:solidFill>
          </a:ln>
        </p:spPr>
        <p:txBody>
          <a:bodyPr>
            <a:normAutofit/>
          </a:bodyPr>
          <a:lstStyle/>
          <a:p>
            <a:pPr>
              <a:defRPr/>
            </a:pPr>
            <a:r>
              <a:rPr lang="en-US" dirty="0">
                <a:solidFill>
                  <a:srgbClr val="002060"/>
                </a:solidFill>
                <a:latin typeface="Castellar" panose="020A0402060406010301" pitchFamily="18" charset="0"/>
              </a:rPr>
              <a:t>The Third Wheel Losers:</a:t>
            </a:r>
          </a:p>
        </p:txBody>
      </p:sp>
      <p:sp>
        <p:nvSpPr>
          <p:cNvPr id="4" name="Content Placeholder 3">
            <a:extLst>
              <a:ext uri="{FF2B5EF4-FFF2-40B4-BE49-F238E27FC236}">
                <a16:creationId xmlns:a16="http://schemas.microsoft.com/office/drawing/2014/main" id="{F52DD9FB-DA77-48AF-9A21-366D66FAB905}"/>
              </a:ext>
            </a:extLst>
          </p:cNvPr>
          <p:cNvSpPr>
            <a:spLocks noGrp="1"/>
          </p:cNvSpPr>
          <p:nvPr>
            <p:ph idx="1"/>
          </p:nvPr>
        </p:nvSpPr>
        <p:spPr>
          <a:xfrm>
            <a:off x="1069145" y="1295401"/>
            <a:ext cx="10213144" cy="4525963"/>
          </a:xfrm>
          <a:solidFill>
            <a:schemeClr val="bg2"/>
          </a:solidFill>
          <a:ln>
            <a:solidFill>
              <a:srgbClr val="C00000"/>
            </a:solidFill>
          </a:ln>
        </p:spPr>
        <p:txBody>
          <a:bodyPr>
            <a:normAutofit/>
          </a:bodyPr>
          <a:lstStyle/>
          <a:p>
            <a:pPr marL="0" indent="0">
              <a:buNone/>
              <a:defRPr/>
            </a:pPr>
            <a:r>
              <a:rPr lang="en-US" sz="2400" dirty="0">
                <a:latin typeface="Times New Roman" panose="02020603050405020304" pitchFamily="18" charset="0"/>
                <a:cs typeface="Times New Roman" panose="02020603050405020304" pitchFamily="18" charset="0"/>
              </a:rPr>
              <a:t>Factors that LIMIT participation </a:t>
            </a:r>
          </a:p>
          <a:p>
            <a:pPr>
              <a:defRPr/>
            </a:pPr>
            <a:r>
              <a:rPr lang="en-US" sz="2400" dirty="0">
                <a:latin typeface="Times New Roman" panose="02020603050405020304" pitchFamily="18" charset="0"/>
                <a:cs typeface="Times New Roman" panose="02020603050405020304" pitchFamily="18" charset="0"/>
              </a:rPr>
              <a:t>Too </a:t>
            </a:r>
            <a:r>
              <a:rPr lang="en-US" sz="2400" i="1" dirty="0">
                <a:solidFill>
                  <a:srgbClr val="002060"/>
                </a:solidFill>
                <a:latin typeface="Times New Roman" panose="02020603050405020304" pitchFamily="18" charset="0"/>
                <a:cs typeface="Times New Roman" panose="02020603050405020304" pitchFamily="18" charset="0"/>
              </a:rPr>
              <a:t>EXTREME</a:t>
            </a:r>
            <a:r>
              <a:rPr lang="en-US" sz="2400" dirty="0">
                <a:latin typeface="Times New Roman" panose="02020603050405020304" pitchFamily="18" charset="0"/>
                <a:cs typeface="Times New Roman" panose="02020603050405020304" pitchFamily="18" charset="0"/>
              </a:rPr>
              <a:t> for moderate America</a:t>
            </a:r>
          </a:p>
          <a:p>
            <a:pPr>
              <a:defRPr/>
            </a:pPr>
            <a:r>
              <a:rPr lang="en-US" sz="2400" b="1" dirty="0">
                <a:solidFill>
                  <a:srgbClr val="002060"/>
                </a:solidFill>
                <a:latin typeface="Times New Roman" panose="02020603050405020304" pitchFamily="18" charset="0"/>
                <a:cs typeface="Times New Roman" panose="02020603050405020304" pitchFamily="18" charset="0"/>
              </a:rPr>
              <a:t>Electoral Laws</a:t>
            </a:r>
          </a:p>
          <a:p>
            <a:pPr lvl="1">
              <a:defRPr/>
            </a:pPr>
            <a:r>
              <a:rPr lang="en-US" dirty="0">
                <a:latin typeface="Times New Roman" panose="02020603050405020304" pitchFamily="18" charset="0"/>
                <a:cs typeface="Times New Roman" panose="02020603050405020304" pitchFamily="18" charset="0"/>
              </a:rPr>
              <a:t>petition to get on the ballot</a:t>
            </a:r>
          </a:p>
          <a:p>
            <a:pPr lvl="1">
              <a:defRPr/>
            </a:pPr>
            <a:r>
              <a:rPr lang="en-US" dirty="0">
                <a:latin typeface="Times New Roman" panose="02020603050405020304" pitchFamily="18" charset="0"/>
                <a:cs typeface="Times New Roman" panose="02020603050405020304" pitchFamily="18" charset="0"/>
              </a:rPr>
              <a:t>Matching funds – must have 5% of popular vote in a prior election</a:t>
            </a:r>
          </a:p>
          <a:p>
            <a:pPr lvl="1">
              <a:defRPr/>
            </a:pPr>
            <a:r>
              <a:rPr lang="en-US" dirty="0">
                <a:latin typeface="Times New Roman" panose="02020603050405020304" pitchFamily="18" charset="0"/>
                <a:cs typeface="Times New Roman" panose="02020603050405020304" pitchFamily="18" charset="0"/>
              </a:rPr>
              <a:t>Winner-take-all system (pluralism)</a:t>
            </a:r>
          </a:p>
          <a:p>
            <a:pPr lvl="1">
              <a:defRPr/>
            </a:pPr>
            <a:r>
              <a:rPr lang="en-US" dirty="0">
                <a:latin typeface="Times New Roman" panose="02020603050405020304" pitchFamily="18" charset="0"/>
                <a:cs typeface="Times New Roman" panose="02020603050405020304" pitchFamily="18" charset="0"/>
              </a:rPr>
              <a:t>Not newsworthy</a:t>
            </a:r>
          </a:p>
          <a:p>
            <a:pPr lvl="1">
              <a:defRPr/>
            </a:pPr>
            <a:r>
              <a:rPr lang="en-US" dirty="0">
                <a:latin typeface="Times New Roman" panose="02020603050405020304" pitchFamily="18" charset="0"/>
                <a:cs typeface="Times New Roman" panose="02020603050405020304" pitchFamily="18" charset="0"/>
              </a:rPr>
              <a:t>Throw away vote</a:t>
            </a:r>
          </a:p>
        </p:txBody>
      </p:sp>
      <p:pic>
        <p:nvPicPr>
          <p:cNvPr id="60420" name="Picture 3">
            <a:extLst>
              <a:ext uri="{FF2B5EF4-FFF2-40B4-BE49-F238E27FC236}">
                <a16:creationId xmlns:a16="http://schemas.microsoft.com/office/drawing/2014/main" id="{4FFEE3A2-EAC4-473B-8170-3FE8F96C5D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3429001"/>
            <a:ext cx="2809340" cy="3000376"/>
          </a:xfrm>
          <a:prstGeom prst="rect">
            <a:avLst/>
          </a:prstGeom>
          <a:solidFill>
            <a:srgbClr val="002060"/>
          </a:solidFill>
          <a:ln>
            <a:solidFill>
              <a:srgbClr val="C00000"/>
            </a:solidFill>
          </a:ln>
        </p:spPr>
      </p:pic>
      <p:cxnSp>
        <p:nvCxnSpPr>
          <p:cNvPr id="7" name="Straight Connector 6">
            <a:extLst>
              <a:ext uri="{FF2B5EF4-FFF2-40B4-BE49-F238E27FC236}">
                <a16:creationId xmlns:a16="http://schemas.microsoft.com/office/drawing/2014/main" id="{4192228D-C357-4EF0-A083-B5193FA8BA6E}"/>
              </a:ext>
            </a:extLst>
          </p:cNvPr>
          <p:cNvCxnSpPr>
            <a:cxnSpLocks/>
          </p:cNvCxnSpPr>
          <p:nvPr/>
        </p:nvCxnSpPr>
        <p:spPr bwMode="auto">
          <a:xfrm>
            <a:off x="7272997" y="3428999"/>
            <a:ext cx="3376245" cy="3154363"/>
          </a:xfrm>
          <a:prstGeom prst="line">
            <a:avLst/>
          </a:prstGeom>
          <a:ln w="57150">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3CC0B-AC5B-43C6-94C1-15DF52671FCF}"/>
              </a:ext>
            </a:extLst>
          </p:cNvPr>
          <p:cNvSpPr>
            <a:spLocks noGrp="1"/>
          </p:cNvSpPr>
          <p:nvPr>
            <p:ph type="title"/>
          </p:nvPr>
        </p:nvSpPr>
        <p:spPr>
          <a:xfrm>
            <a:off x="450166" y="274638"/>
            <a:ext cx="11183816" cy="868362"/>
          </a:xfrm>
          <a:solidFill>
            <a:schemeClr val="bg2"/>
          </a:solidFill>
          <a:ln>
            <a:solidFill>
              <a:srgbClr val="FF0000"/>
            </a:solidFill>
          </a:ln>
        </p:spPr>
        <p:txBody>
          <a:bodyPr>
            <a:normAutofit fontScale="90000"/>
          </a:bodyPr>
          <a:lstStyle/>
          <a:p>
            <a:pPr>
              <a:defRPr/>
            </a:pPr>
            <a:r>
              <a:rPr lang="en-US" dirty="0">
                <a:solidFill>
                  <a:srgbClr val="002060"/>
                </a:solidFill>
                <a:latin typeface="Castellar" panose="020A0402060406010301" pitchFamily="18" charset="0"/>
              </a:rPr>
              <a:t>Promoting the Two Party System</a:t>
            </a:r>
          </a:p>
        </p:txBody>
      </p:sp>
      <p:pic>
        <p:nvPicPr>
          <p:cNvPr id="62467" name="Content Placeholder 3">
            <a:extLst>
              <a:ext uri="{FF2B5EF4-FFF2-40B4-BE49-F238E27FC236}">
                <a16:creationId xmlns:a16="http://schemas.microsoft.com/office/drawing/2014/main" id="{D70367DC-1273-448C-9B6F-1608AFD400F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11347" y="1447800"/>
            <a:ext cx="11015003" cy="2895600"/>
          </a:xfrm>
          <a:ln>
            <a:solidFill>
              <a:srgbClr val="FF0000"/>
            </a:solidFill>
          </a:ln>
        </p:spPr>
      </p:pic>
      <p:sp>
        <p:nvSpPr>
          <p:cNvPr id="5" name="Rectangle 4">
            <a:extLst>
              <a:ext uri="{FF2B5EF4-FFF2-40B4-BE49-F238E27FC236}">
                <a16:creationId xmlns:a16="http://schemas.microsoft.com/office/drawing/2014/main" id="{4D2B1A28-5531-4C21-A339-AD10029E50BB}"/>
              </a:ext>
            </a:extLst>
          </p:cNvPr>
          <p:cNvSpPr/>
          <p:nvPr/>
        </p:nvSpPr>
        <p:spPr bwMode="auto">
          <a:xfrm>
            <a:off x="815925" y="4648200"/>
            <a:ext cx="11015003" cy="1828800"/>
          </a:xfrm>
          <a:prstGeom prst="rect">
            <a:avLst/>
          </a:prstGeom>
          <a:solidFill>
            <a:schemeClr val="bg1">
              <a:lumMod val="40000"/>
              <a:lumOff val="60000"/>
            </a:schemeClr>
          </a:solidFill>
          <a:ln w="9525" cap="flat" cmpd="sng" algn="ctr">
            <a:solidFill>
              <a:srgbClr val="C00000"/>
            </a:solidFill>
            <a:prstDash val="solid"/>
            <a:round/>
            <a:headEnd type="none" w="med" len="med"/>
            <a:tailEnd type="none" w="med" len="med"/>
          </a:ln>
          <a:effectLst/>
        </p:spPr>
        <p:txBody>
          <a:bodyPr/>
          <a:lstStyle/>
          <a:p>
            <a:pPr>
              <a:defRPr/>
            </a:pPr>
            <a:r>
              <a:rPr lang="en-US" sz="2400" b="1" dirty="0">
                <a:solidFill>
                  <a:srgbClr val="002060"/>
                </a:solidFill>
                <a:latin typeface="Times New Roman" panose="02020603050405020304" pitchFamily="18" charset="0"/>
                <a:cs typeface="Times New Roman" panose="02020603050405020304" pitchFamily="18" charset="0"/>
              </a:rPr>
              <a:t>Many have argued that the United States should become a multi-party system.</a:t>
            </a:r>
          </a:p>
          <a:p>
            <a:pPr marL="457200" indent="-457200">
              <a:buFontTx/>
              <a:buAutoNum type="alphaUcPeriod"/>
              <a:defRPr/>
            </a:pPr>
            <a:r>
              <a:rPr lang="en-US" sz="2400" b="1" dirty="0">
                <a:solidFill>
                  <a:srgbClr val="002060"/>
                </a:solidFill>
                <a:latin typeface="Times New Roman" panose="02020603050405020304" pitchFamily="18" charset="0"/>
                <a:cs typeface="Times New Roman" panose="02020603050405020304" pitchFamily="18" charset="0"/>
              </a:rPr>
              <a:t>Explain two electoral rules that inhibit the United States in becoming a multi-party system.</a:t>
            </a:r>
          </a:p>
          <a:p>
            <a:pPr marL="457200" indent="-457200">
              <a:buFontTx/>
              <a:buAutoNum type="alphaUcPeriod"/>
              <a:defRPr/>
            </a:pPr>
            <a:r>
              <a:rPr lang="en-US" sz="2400" b="1" dirty="0">
                <a:solidFill>
                  <a:srgbClr val="002060"/>
                </a:solidFill>
                <a:latin typeface="Times New Roman" panose="02020603050405020304" pitchFamily="18" charset="0"/>
                <a:cs typeface="Times New Roman" panose="02020603050405020304" pitchFamily="18" charset="0"/>
              </a:rPr>
              <a:t>Explain ONE reasons that Americans don’t support third parties in the United States elections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22346-447C-4AC9-BEC7-3639A39DBC22}"/>
              </a:ext>
            </a:extLst>
          </p:cNvPr>
          <p:cNvSpPr>
            <a:spLocks noGrp="1"/>
          </p:cNvSpPr>
          <p:nvPr>
            <p:ph idx="1"/>
          </p:nvPr>
        </p:nvSpPr>
        <p:spPr>
          <a:xfrm>
            <a:off x="812800" y="381000"/>
            <a:ext cx="10450286" cy="6096000"/>
          </a:xfrm>
          <a:solidFill>
            <a:schemeClr val="bg2">
              <a:lumMod val="90000"/>
            </a:schemeClr>
          </a:solidFill>
          <a:ln>
            <a:solidFill>
              <a:srgbClr val="002060"/>
            </a:solidFill>
          </a:ln>
        </p:spPr>
        <p:txBody>
          <a:bodyPr/>
          <a:lstStyle/>
          <a:p>
            <a:pPr marL="0" indent="0">
              <a:buNone/>
              <a:defRPr/>
            </a:pPr>
            <a:r>
              <a:rPr lang="en-US" sz="1600" i="1" dirty="0">
                <a:latin typeface="Times New Roman" panose="02020603050405020304" pitchFamily="18" charset="0"/>
                <a:cs typeface="Times New Roman" panose="02020603050405020304" pitchFamily="18" charset="0"/>
              </a:rPr>
              <a:t>PMI-5: Political parties, interest groups, and social movements provide opportunities for participation and influence how people relate to government and policymakers</a:t>
            </a:r>
          </a:p>
          <a:p>
            <a:pPr>
              <a:defRPr/>
            </a:pPr>
            <a:r>
              <a:rPr lang="en-US" sz="1600" i="1" dirty="0">
                <a:latin typeface="Times New Roman" panose="02020603050405020304" pitchFamily="18" charset="0"/>
                <a:cs typeface="Times New Roman" panose="02020603050405020304" pitchFamily="18" charset="0"/>
              </a:rPr>
              <a:t>PMI 5.A: Describe linkage institutions</a:t>
            </a:r>
          </a:p>
          <a:p>
            <a:pPr>
              <a:defRPr/>
            </a:pPr>
            <a:r>
              <a:rPr lang="en-US" sz="1600" i="1" dirty="0">
                <a:latin typeface="Times New Roman" panose="02020603050405020304" pitchFamily="18" charset="0"/>
                <a:cs typeface="Times New Roman" panose="02020603050405020304" pitchFamily="18" charset="0"/>
              </a:rPr>
              <a:t>PMI 5.B: Explain the functions and impact of political parties on the electorate and government </a:t>
            </a:r>
          </a:p>
          <a:p>
            <a:pPr marL="0" indent="0">
              <a:buNone/>
              <a:defRPr/>
            </a:pPr>
            <a:r>
              <a:rPr lang="en-US" sz="2000" b="1" i="1" dirty="0">
                <a:solidFill>
                  <a:srgbClr val="002060"/>
                </a:solidFill>
                <a:latin typeface="Times New Roman" panose="02020603050405020304" pitchFamily="18" charset="0"/>
                <a:cs typeface="Times New Roman" panose="02020603050405020304" pitchFamily="18" charset="0"/>
              </a:rPr>
              <a:t>Essential Questions:</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does various unelected groups influence the political process, the political landscape and the United States governing institutions? </a:t>
            </a:r>
          </a:p>
          <a:p>
            <a:pPr>
              <a:defRPr/>
            </a:pPr>
            <a:r>
              <a:rPr lang="en-US" sz="2000" b="1" i="1" dirty="0">
                <a:solidFill>
                  <a:srgbClr val="002060"/>
                </a:solidFill>
                <a:latin typeface="Times New Roman" panose="02020603050405020304" pitchFamily="18" charset="0"/>
                <a:cs typeface="Times New Roman" panose="02020603050405020304" pitchFamily="18" charset="0"/>
              </a:rPr>
              <a:t>Students Can:</a:t>
            </a:r>
            <a:endParaRPr lang="en-US" sz="2000" b="1" dirty="0">
              <a:solidFill>
                <a:srgbClr val="002060"/>
              </a:solidFill>
              <a:latin typeface="Times New Roman" panose="02020603050405020304" pitchFamily="18" charset="0"/>
              <a:cs typeface="Times New Roman" panose="02020603050405020304" pitchFamily="18" charset="0"/>
            </a:endParaRPr>
          </a:p>
          <a:p>
            <a:pPr lvl="1">
              <a:defRPr/>
            </a:pPr>
            <a:r>
              <a:rPr lang="en-US" sz="1800" dirty="0">
                <a:latin typeface="Times New Roman" panose="02020603050405020304" pitchFamily="18" charset="0"/>
                <a:cs typeface="Times New Roman" panose="02020603050405020304" pitchFamily="18" charset="0"/>
              </a:rPr>
              <a:t>Evaluate the functions and impacts political parties have on the democratic process of our government </a:t>
            </a:r>
          </a:p>
          <a:p>
            <a:pPr lvl="1">
              <a:defRPr/>
            </a:pPr>
            <a:r>
              <a:rPr lang="en-US" sz="1800" dirty="0">
                <a:latin typeface="Times New Roman" panose="02020603050405020304" pitchFamily="18" charset="0"/>
                <a:cs typeface="Times New Roman" panose="02020603050405020304" pitchFamily="18" charset="0"/>
              </a:rPr>
              <a:t>Explain why and how political parties change and adapt</a:t>
            </a:r>
          </a:p>
          <a:p>
            <a:pPr marL="0" indent="0">
              <a:buNone/>
              <a:defRPr/>
            </a:pPr>
            <a:r>
              <a:rPr lang="en-US" sz="2400" dirty="0">
                <a:solidFill>
                  <a:srgbClr val="002060"/>
                </a:solidFill>
                <a:latin typeface="Times New Roman" panose="02020603050405020304" pitchFamily="18" charset="0"/>
                <a:cs typeface="Times New Roman" panose="02020603050405020304" pitchFamily="18" charset="0"/>
              </a:rPr>
              <a:t>AGENDA</a:t>
            </a:r>
          </a:p>
          <a:p>
            <a:pPr lvl="1">
              <a:defRPr/>
            </a:pPr>
            <a:r>
              <a:rPr lang="en-US" dirty="0">
                <a:latin typeface="Times New Roman" panose="02020603050405020304" pitchFamily="18" charset="0"/>
                <a:cs typeface="Times New Roman" panose="02020603050405020304" pitchFamily="18" charset="0"/>
              </a:rPr>
              <a:t>Recall Challenge</a:t>
            </a:r>
          </a:p>
          <a:p>
            <a:pPr lvl="1">
              <a:defRPr/>
            </a:pPr>
            <a:r>
              <a:rPr lang="en-US" dirty="0">
                <a:latin typeface="Times New Roman" panose="02020603050405020304" pitchFamily="18" charset="0"/>
                <a:cs typeface="Times New Roman" panose="02020603050405020304" pitchFamily="18" charset="0"/>
              </a:rPr>
              <a:t>The Presidential Marathon</a:t>
            </a:r>
          </a:p>
          <a:p>
            <a:pPr lvl="1">
              <a:defRPr/>
            </a:pPr>
            <a:r>
              <a:rPr lang="en-US" dirty="0">
                <a:latin typeface="Times New Roman" panose="02020603050405020304" pitchFamily="18" charset="0"/>
                <a:cs typeface="Times New Roman" panose="02020603050405020304" pitchFamily="18" charset="0"/>
              </a:rPr>
              <a:t>This system be RIGGED</a:t>
            </a:r>
          </a:p>
          <a:p>
            <a:pPr marL="0" lvl="1" indent="0">
              <a:buNone/>
              <a:defRPr/>
            </a:pPr>
            <a:r>
              <a:rPr lang="en-US" dirty="0">
                <a:solidFill>
                  <a:srgbClr val="002060"/>
                </a:solidFill>
                <a:latin typeface="Times New Roman" panose="02020603050405020304" pitchFamily="18" charset="0"/>
                <a:cs typeface="Times New Roman" panose="02020603050405020304" pitchFamily="18" charset="0"/>
              </a:rPr>
              <a:t>HOMEWORK</a:t>
            </a:r>
          </a:p>
          <a:p>
            <a:pPr marL="342900" lvl="1" indent="-342900">
              <a:defRPr/>
            </a:pPr>
            <a:r>
              <a:rPr lang="en-US" dirty="0">
                <a:solidFill>
                  <a:srgbClr val="002060"/>
                </a:solidFill>
                <a:latin typeface="Times New Roman" panose="02020603050405020304" pitchFamily="18" charset="0"/>
                <a:cs typeface="Times New Roman" panose="02020603050405020304" pitchFamily="18" charset="0"/>
              </a:rPr>
              <a:t>Presidential Marathon</a:t>
            </a:r>
          </a:p>
          <a:p>
            <a:pPr marL="342900" lvl="1" indent="-342900">
              <a:defRPr/>
            </a:pPr>
            <a:r>
              <a:rPr lang="en-US" dirty="0">
                <a:solidFill>
                  <a:srgbClr val="002060"/>
                </a:solidFill>
                <a:latin typeface="Times New Roman" panose="02020603050405020304" pitchFamily="18" charset="0"/>
                <a:cs typeface="Times New Roman" panose="02020603050405020304" pitchFamily="18" charset="0"/>
              </a:rPr>
              <a:t>Friday, 4/23 – Argumentative Response Essay</a:t>
            </a:r>
          </a:p>
        </p:txBody>
      </p:sp>
      <p:pic>
        <p:nvPicPr>
          <p:cNvPr id="9218" name="Picture 2" descr="Why Complaining About the “Two Party System” Is a Waste of Time | The  Takaho Post">
            <a:extLst>
              <a:ext uri="{FF2B5EF4-FFF2-40B4-BE49-F238E27FC236}">
                <a16:creationId xmlns:a16="http://schemas.microsoft.com/office/drawing/2014/main" id="{5638CE5B-7870-48B3-98C6-DB57FBE2C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287610" cy="214180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87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B84A-5838-43E5-AF24-78253A2F6DAC}"/>
              </a:ext>
            </a:extLst>
          </p:cNvPr>
          <p:cNvSpPr>
            <a:spLocks noGrp="1"/>
          </p:cNvSpPr>
          <p:nvPr>
            <p:ph type="title"/>
          </p:nvPr>
        </p:nvSpPr>
        <p:spPr>
          <a:xfrm>
            <a:off x="1981200" y="274638"/>
            <a:ext cx="8229600" cy="7921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Factionalism</a:t>
            </a:r>
            <a:r>
              <a:rPr lang="en-US" dirty="0"/>
              <a:t> </a:t>
            </a:r>
          </a:p>
        </p:txBody>
      </p:sp>
      <p:sp>
        <p:nvSpPr>
          <p:cNvPr id="9219" name="Rectangle 3">
            <a:extLst>
              <a:ext uri="{FF2B5EF4-FFF2-40B4-BE49-F238E27FC236}">
                <a16:creationId xmlns:a16="http://schemas.microsoft.com/office/drawing/2014/main" id="{C4C1ABDE-5BBE-4E08-AA5B-52EB7155CF10}"/>
              </a:ext>
            </a:extLst>
          </p:cNvPr>
          <p:cNvSpPr>
            <a:spLocks noChangeArrowheads="1"/>
          </p:cNvSpPr>
          <p:nvPr/>
        </p:nvSpPr>
        <p:spPr bwMode="auto">
          <a:xfrm>
            <a:off x="309489" y="1371600"/>
            <a:ext cx="10053711" cy="2286000"/>
          </a:xfrm>
          <a:prstGeom prst="rect">
            <a:avLst/>
          </a:prstGeom>
          <a:solidFill>
            <a:srgbClr val="002060"/>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b="1" dirty="0">
                <a:solidFill>
                  <a:schemeClr val="bg2"/>
                </a:solidFill>
              </a:rPr>
              <a:t>“Liberty is to faction, what air is to fire, an ailment without which it instantly expires. But it could not be a less folly to abolish liberty, which is essential to political life, because it nourishes faction, than it would be to wish the annihilation of air, which is essential to animal life, because it imparts to fire its destructive agency.”</a:t>
            </a:r>
          </a:p>
          <a:p>
            <a:pPr>
              <a:spcBef>
                <a:spcPct val="0"/>
              </a:spcBef>
              <a:buClrTx/>
              <a:buSzTx/>
              <a:buFontTx/>
              <a:buNone/>
            </a:pPr>
            <a:r>
              <a:rPr lang="en-US" altLang="en-US" sz="2400" dirty="0"/>
              <a:t>	- </a:t>
            </a:r>
            <a:r>
              <a:rPr lang="en-US" altLang="en-US" sz="2400" b="1" dirty="0">
                <a:solidFill>
                  <a:schemeClr val="bg2"/>
                </a:solidFill>
              </a:rPr>
              <a:t>James Madison, Federalist 10 </a:t>
            </a:r>
          </a:p>
        </p:txBody>
      </p:sp>
      <p:pic>
        <p:nvPicPr>
          <p:cNvPr id="9220" name="Content Placeholder 4">
            <a:extLst>
              <a:ext uri="{FF2B5EF4-FFF2-40B4-BE49-F238E27FC236}">
                <a16:creationId xmlns:a16="http://schemas.microsoft.com/office/drawing/2014/main" id="{1DA7A70C-043C-4F8B-BE74-E54D27997F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24600" y="2925764"/>
            <a:ext cx="3143250" cy="1768475"/>
          </a:xfrm>
          <a:ln>
            <a:solidFill>
              <a:schemeClr val="tx1"/>
            </a:solidFill>
          </a:ln>
        </p:spPr>
      </p:pic>
      <p:sp>
        <p:nvSpPr>
          <p:cNvPr id="9221" name="Rectangle 5">
            <a:extLst>
              <a:ext uri="{FF2B5EF4-FFF2-40B4-BE49-F238E27FC236}">
                <a16:creationId xmlns:a16="http://schemas.microsoft.com/office/drawing/2014/main" id="{08EEAE8E-D2B3-4621-884B-A0AF7D94160D}"/>
              </a:ext>
            </a:extLst>
          </p:cNvPr>
          <p:cNvSpPr>
            <a:spLocks noChangeArrowheads="1"/>
          </p:cNvSpPr>
          <p:nvPr/>
        </p:nvSpPr>
        <p:spPr bwMode="auto">
          <a:xfrm>
            <a:off x="309489" y="4876799"/>
            <a:ext cx="11316454" cy="1768475"/>
          </a:xfrm>
          <a:prstGeom prst="rect">
            <a:avLst/>
          </a:prstGeom>
          <a:solidFill>
            <a:schemeClr val="tx1"/>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514350" indent="-514350">
              <a:spcBef>
                <a:spcPct val="0"/>
              </a:spcBef>
              <a:buClrTx/>
              <a:buSzTx/>
              <a:buFont typeface="+mj-lt"/>
              <a:buAutoNum type="arabicPeriod"/>
            </a:pPr>
            <a:r>
              <a:rPr lang="en-US" altLang="en-US" sz="2800" dirty="0">
                <a:solidFill>
                  <a:schemeClr val="bg2"/>
                </a:solidFill>
                <a:latin typeface="Times New Roman" panose="02020603050405020304" pitchFamily="18" charset="0"/>
                <a:cs typeface="Times New Roman" panose="02020603050405020304" pitchFamily="18" charset="0"/>
              </a:rPr>
              <a:t>Explain how political parties supports Madison’s argument in Federalist 10.</a:t>
            </a:r>
          </a:p>
          <a:p>
            <a:pPr marL="514350" indent="-514350">
              <a:spcBef>
                <a:spcPct val="0"/>
              </a:spcBef>
              <a:buClrTx/>
              <a:buSzTx/>
              <a:buFont typeface="+mj-lt"/>
              <a:buAutoNum type="arabicPeriod"/>
            </a:pPr>
            <a:r>
              <a:rPr lang="en-US" altLang="en-US" sz="2800" dirty="0">
                <a:solidFill>
                  <a:schemeClr val="bg2"/>
                </a:solidFill>
                <a:latin typeface="Times New Roman" panose="02020603050405020304" pitchFamily="18" charset="0"/>
                <a:cs typeface="Times New Roman" panose="02020603050405020304" pitchFamily="18" charset="0"/>
              </a:rPr>
              <a:t>Explain whether political parties support pluralism or hyper-pluralism in American democracy.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CFA8-D4A2-4559-B785-BE91C7F6CEEE}"/>
              </a:ext>
            </a:extLst>
          </p:cNvPr>
          <p:cNvSpPr>
            <a:spLocks noGrp="1"/>
          </p:cNvSpPr>
          <p:nvPr>
            <p:ph type="title"/>
          </p:nvPr>
        </p:nvSpPr>
        <p:spPr>
          <a:xfrm>
            <a:off x="838200" y="365125"/>
            <a:ext cx="10515600" cy="900967"/>
          </a:xfrm>
          <a:solidFill>
            <a:schemeClr val="bg2"/>
          </a:solidFill>
          <a:ln>
            <a:solidFill>
              <a:srgbClr val="C00000"/>
            </a:solidFill>
          </a:ln>
        </p:spPr>
        <p:txBody>
          <a:bodyPr/>
          <a:lstStyle/>
          <a:p>
            <a:r>
              <a:rPr lang="en-US" b="1" dirty="0">
                <a:solidFill>
                  <a:srgbClr val="002060"/>
                </a:solidFill>
                <a:latin typeface="Castellar" panose="020A0402060406010301" pitchFamily="18" charset="0"/>
              </a:rPr>
              <a:t>Recall challenge</a:t>
            </a:r>
          </a:p>
        </p:txBody>
      </p:sp>
      <p:sp>
        <p:nvSpPr>
          <p:cNvPr id="3" name="Content Placeholder 2">
            <a:extLst>
              <a:ext uri="{FF2B5EF4-FFF2-40B4-BE49-F238E27FC236}">
                <a16:creationId xmlns:a16="http://schemas.microsoft.com/office/drawing/2014/main" id="{76765D1A-8F09-47A7-BCE7-DE77D561D03E}"/>
              </a:ext>
            </a:extLst>
          </p:cNvPr>
          <p:cNvSpPr>
            <a:spLocks noGrp="1"/>
          </p:cNvSpPr>
          <p:nvPr>
            <p:ph idx="1"/>
          </p:nvPr>
        </p:nvSpPr>
        <p:spPr>
          <a:solidFill>
            <a:schemeClr val="bg2"/>
          </a:solidFill>
          <a:ln>
            <a:solidFill>
              <a:srgbClr val="C00000"/>
            </a:solidFill>
          </a:ln>
        </p:spPr>
        <p:txBody>
          <a:bodyPr/>
          <a:lstStyle/>
          <a:p>
            <a:pPr marL="0" indent="0">
              <a:buNone/>
            </a:pPr>
            <a:r>
              <a:rPr lang="en-US" b="1" dirty="0">
                <a:latin typeface="Times New Roman" panose="02020603050405020304" pitchFamily="18" charset="0"/>
                <a:cs typeface="Times New Roman" panose="02020603050405020304" pitchFamily="18" charset="0"/>
              </a:rPr>
              <a:t>Conceptual FRQ:</a:t>
            </a:r>
          </a:p>
        </p:txBody>
      </p:sp>
      <p:sp>
        <p:nvSpPr>
          <p:cNvPr id="4" name="Rectangle 3">
            <a:extLst>
              <a:ext uri="{FF2B5EF4-FFF2-40B4-BE49-F238E27FC236}">
                <a16:creationId xmlns:a16="http://schemas.microsoft.com/office/drawing/2014/main" id="{254F6EF0-453C-4F65-9E1C-74CBDC513E68}"/>
              </a:ext>
            </a:extLst>
          </p:cNvPr>
          <p:cNvSpPr/>
          <p:nvPr/>
        </p:nvSpPr>
        <p:spPr>
          <a:xfrm>
            <a:off x="506437" y="2532185"/>
            <a:ext cx="11197883" cy="3193366"/>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1. The framers of the United States Constitution created a legislative system that is bicameral. However, it is not just bicameral; the framers also established two houses of distinctly different character and authority.</a:t>
            </a:r>
          </a:p>
          <a:p>
            <a:pPr marL="457200" indent="-457200">
              <a:buFont typeface="+mj-lt"/>
              <a:buAutoNum type="alphaUcPeriod"/>
            </a:pPr>
            <a:r>
              <a:rPr lang="en-US" sz="2400" dirty="0">
                <a:latin typeface="Times New Roman" panose="02020603050405020304" pitchFamily="18" charset="0"/>
                <a:cs typeface="Times New Roman" panose="02020603050405020304" pitchFamily="18" charset="0"/>
              </a:rPr>
              <a:t>Discuss two reasons why the framers created a bicameral legislature.</a:t>
            </a:r>
          </a:p>
          <a:p>
            <a:pPr marL="457200" indent="-457200">
              <a:buFont typeface="+mj-lt"/>
              <a:buAutoNum type="alphaUcPeriod"/>
            </a:pPr>
            <a:r>
              <a:rPr lang="en-US" sz="2400" dirty="0">
                <a:latin typeface="Times New Roman" panose="02020603050405020304" pitchFamily="18" charset="0"/>
                <a:cs typeface="Times New Roman" panose="02020603050405020304" pitchFamily="18" charset="0"/>
              </a:rPr>
              <a:t>Identify one power unique to the House of Representatives and explain why the framers gave the House that power.</a:t>
            </a:r>
          </a:p>
          <a:p>
            <a:pPr marL="457200" indent="-457200">
              <a:buFont typeface="+mj-lt"/>
              <a:buAutoNum type="alphaUcPeriod"/>
            </a:pPr>
            <a:r>
              <a:rPr lang="en-US" sz="2400" dirty="0">
                <a:latin typeface="Times New Roman" panose="02020603050405020304" pitchFamily="18" charset="0"/>
                <a:cs typeface="Times New Roman" panose="02020603050405020304" pitchFamily="18" charset="0"/>
              </a:rPr>
              <a:t>Identify one power unique to the Senate and explain why the framers gave the Senate that power.</a:t>
            </a:r>
          </a:p>
        </p:txBody>
      </p:sp>
    </p:spTree>
    <p:extLst>
      <p:ext uri="{BB962C8B-B14F-4D97-AF65-F5344CB8AC3E}">
        <p14:creationId xmlns:p14="http://schemas.microsoft.com/office/powerpoint/2010/main" val="60812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2F49F-16F5-4516-B45A-7750DEEE9EBF}"/>
              </a:ext>
            </a:extLst>
          </p:cNvPr>
          <p:cNvSpPr>
            <a:spLocks noGrp="1"/>
          </p:cNvSpPr>
          <p:nvPr>
            <p:ph type="title"/>
          </p:nvPr>
        </p:nvSpPr>
        <p:spPr>
          <a:xfrm>
            <a:off x="604911" y="274638"/>
            <a:ext cx="9605889" cy="7159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The Power of the “Big Mo”</a:t>
            </a:r>
          </a:p>
        </p:txBody>
      </p:sp>
      <p:pic>
        <p:nvPicPr>
          <p:cNvPr id="81923" name="Content Placeholder 6">
            <a:extLst>
              <a:ext uri="{FF2B5EF4-FFF2-40B4-BE49-F238E27FC236}">
                <a16:creationId xmlns:a16="http://schemas.microsoft.com/office/drawing/2014/main" id="{13584156-77A6-4581-883D-32D4CADE1C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4455" y="1257300"/>
            <a:ext cx="4343400" cy="4114800"/>
          </a:xfrm>
          <a:ln>
            <a:solidFill>
              <a:srgbClr val="FF0000"/>
            </a:solidFill>
          </a:ln>
        </p:spPr>
      </p:pic>
      <p:pic>
        <p:nvPicPr>
          <p:cNvPr id="81924" name="Picture 7">
            <a:extLst>
              <a:ext uri="{FF2B5EF4-FFF2-40B4-BE49-F238E27FC236}">
                <a16:creationId xmlns:a16="http://schemas.microsoft.com/office/drawing/2014/main" id="{417A8E0C-8F24-4E27-BA64-5D17647B83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9203" y="1257300"/>
            <a:ext cx="4038600" cy="411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5" name="Rectangle 8">
            <a:extLst>
              <a:ext uri="{FF2B5EF4-FFF2-40B4-BE49-F238E27FC236}">
                <a16:creationId xmlns:a16="http://schemas.microsoft.com/office/drawing/2014/main" id="{3DEB37E9-3E20-4EB4-AB84-69AEDB1C79E1}"/>
              </a:ext>
            </a:extLst>
          </p:cNvPr>
          <p:cNvSpPr>
            <a:spLocks noChangeArrowheads="1"/>
          </p:cNvSpPr>
          <p:nvPr/>
        </p:nvSpPr>
        <p:spPr bwMode="auto">
          <a:xfrm>
            <a:off x="1064455" y="5638800"/>
            <a:ext cx="10794610" cy="914400"/>
          </a:xfrm>
          <a:prstGeom prst="rect">
            <a:avLst/>
          </a:prstGeom>
          <a:solidFill>
            <a:srgbClr val="002060"/>
          </a:solidFill>
          <a:ln w="9525" algn="ctr">
            <a:solidFill>
              <a:srgbClr val="C0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chemeClr val="bg1"/>
                </a:solidFill>
                <a:latin typeface="Times New Roman" panose="02020603050405020304" pitchFamily="18" charset="0"/>
                <a:cs typeface="Times New Roman" panose="02020603050405020304" pitchFamily="18" charset="0"/>
              </a:rPr>
              <a:t>How do early victories in the first two nomination elections shape the selection of the president of the United States?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EC0EC-3BB1-42FD-918A-C32FEC382B03}"/>
              </a:ext>
            </a:extLst>
          </p:cNvPr>
          <p:cNvSpPr>
            <a:spLocks noGrp="1"/>
          </p:cNvSpPr>
          <p:nvPr>
            <p:ph type="title"/>
          </p:nvPr>
        </p:nvSpPr>
        <p:spPr>
          <a:xfrm>
            <a:off x="757311" y="274639"/>
            <a:ext cx="8229600" cy="7921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I want to be POTUS</a:t>
            </a:r>
          </a:p>
        </p:txBody>
      </p:sp>
      <p:sp>
        <p:nvSpPr>
          <p:cNvPr id="3" name="Content Placeholder 2">
            <a:extLst>
              <a:ext uri="{FF2B5EF4-FFF2-40B4-BE49-F238E27FC236}">
                <a16:creationId xmlns:a16="http://schemas.microsoft.com/office/drawing/2014/main" id="{87679ACC-472A-437B-8B29-2551AE1833E1}"/>
              </a:ext>
            </a:extLst>
          </p:cNvPr>
          <p:cNvSpPr>
            <a:spLocks noGrp="1"/>
          </p:cNvSpPr>
          <p:nvPr>
            <p:ph idx="1"/>
          </p:nvPr>
        </p:nvSpPr>
        <p:spPr>
          <a:xfrm>
            <a:off x="886264" y="1295401"/>
            <a:ext cx="10255348" cy="4830763"/>
          </a:xfrm>
          <a:solidFill>
            <a:schemeClr val="bg1">
              <a:lumMod val="95000"/>
            </a:schemeClr>
          </a:solidFill>
          <a:ln>
            <a:solidFill>
              <a:srgbClr val="FF0000"/>
            </a:solidFill>
          </a:ln>
        </p:spPr>
        <p:txBody>
          <a:bodyPr/>
          <a:lstStyle/>
          <a:p>
            <a:pPr>
              <a:defRPr/>
            </a:pPr>
            <a:r>
              <a:rPr lang="en-US" sz="2400" dirty="0">
                <a:latin typeface="Times New Roman" panose="02020603050405020304" pitchFamily="18" charset="0"/>
                <a:cs typeface="Times New Roman" panose="02020603050405020304" pitchFamily="18" charset="0"/>
              </a:rPr>
              <a:t>Step 1: Form an exploratory committee &amp; build public interest </a:t>
            </a:r>
          </a:p>
          <a:p>
            <a:pPr>
              <a:defRPr/>
            </a:pPr>
            <a:r>
              <a:rPr lang="en-US" sz="2400" dirty="0">
                <a:latin typeface="Times New Roman" panose="02020603050405020304" pitchFamily="18" charset="0"/>
                <a:cs typeface="Times New Roman" panose="02020603050405020304" pitchFamily="18" charset="0"/>
              </a:rPr>
              <a:t>Step 2: Formally announce your candidacy</a:t>
            </a:r>
          </a:p>
          <a:p>
            <a:pPr>
              <a:defRPr/>
            </a:pPr>
            <a:r>
              <a:rPr lang="en-US" sz="2400" dirty="0">
                <a:latin typeface="Times New Roman" panose="02020603050405020304" pitchFamily="18" charset="0"/>
                <a:cs typeface="Times New Roman" panose="02020603050405020304" pitchFamily="18" charset="0"/>
              </a:rPr>
              <a:t>Step 3: Nominating elections (all 50 states)</a:t>
            </a:r>
          </a:p>
          <a:p>
            <a:pPr>
              <a:defRPr/>
            </a:pPr>
            <a:r>
              <a:rPr lang="en-US" sz="2400" dirty="0">
                <a:latin typeface="Times New Roman" panose="02020603050405020304" pitchFamily="18" charset="0"/>
                <a:cs typeface="Times New Roman" panose="02020603050405020304" pitchFamily="18" charset="0"/>
              </a:rPr>
              <a:t>Step 4: General Election</a:t>
            </a:r>
          </a:p>
        </p:txBody>
      </p:sp>
      <p:pic>
        <p:nvPicPr>
          <p:cNvPr id="82948" name="Picture 3">
            <a:extLst>
              <a:ext uri="{FF2B5EF4-FFF2-40B4-BE49-F238E27FC236}">
                <a16:creationId xmlns:a16="http://schemas.microsoft.com/office/drawing/2014/main" id="{16E96425-BC11-4841-800F-9B9862EC18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134821"/>
            <a:ext cx="3124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4">
            <a:extLst>
              <a:ext uri="{FF2B5EF4-FFF2-40B4-BE49-F238E27FC236}">
                <a16:creationId xmlns:a16="http://schemas.microsoft.com/office/drawing/2014/main" id="{DE32DBD7-1D3F-4455-A46E-2395BCC024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22639"/>
            <a:ext cx="44196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61C7-2A09-44EC-8E13-6810999C4E7F}"/>
              </a:ext>
            </a:extLst>
          </p:cNvPr>
          <p:cNvSpPr>
            <a:spLocks noGrp="1"/>
          </p:cNvSpPr>
          <p:nvPr>
            <p:ph type="title"/>
          </p:nvPr>
        </p:nvSpPr>
        <p:spPr>
          <a:xfrm>
            <a:off x="520505" y="274638"/>
            <a:ext cx="9690295" cy="639762"/>
          </a:xfrm>
          <a:solidFill>
            <a:schemeClr val="bg2"/>
          </a:solidFill>
          <a:ln>
            <a:solidFill>
              <a:srgbClr val="FF0000"/>
            </a:solidFill>
          </a:ln>
        </p:spPr>
        <p:txBody>
          <a:bodyPr>
            <a:noAutofit/>
          </a:bodyPr>
          <a:lstStyle/>
          <a:p>
            <a:pPr>
              <a:defRPr/>
            </a:pPr>
            <a:r>
              <a:rPr lang="en-US" sz="3600" b="1" dirty="0">
                <a:solidFill>
                  <a:srgbClr val="002060"/>
                </a:solidFill>
                <a:latin typeface="Castellar" panose="020A0402060406010301" pitchFamily="18" charset="0"/>
              </a:rPr>
              <a:t>Winning a Presidential Victory</a:t>
            </a:r>
          </a:p>
        </p:txBody>
      </p:sp>
      <p:sp>
        <p:nvSpPr>
          <p:cNvPr id="3" name="Content Placeholder 2">
            <a:extLst>
              <a:ext uri="{FF2B5EF4-FFF2-40B4-BE49-F238E27FC236}">
                <a16:creationId xmlns:a16="http://schemas.microsoft.com/office/drawing/2014/main" id="{22C1E060-982F-4EEC-8A9F-90E7731B19AB}"/>
              </a:ext>
            </a:extLst>
          </p:cNvPr>
          <p:cNvSpPr>
            <a:spLocks noGrp="1"/>
          </p:cNvSpPr>
          <p:nvPr>
            <p:ph idx="1"/>
          </p:nvPr>
        </p:nvSpPr>
        <p:spPr>
          <a:xfrm>
            <a:off x="886265" y="1143001"/>
            <a:ext cx="10367889" cy="4983163"/>
          </a:xfrm>
          <a:solidFill>
            <a:schemeClr val="bg1">
              <a:lumMod val="95000"/>
            </a:schemeClr>
          </a:solidFill>
          <a:ln>
            <a:solidFill>
              <a:srgbClr val="FF0000"/>
            </a:solidFill>
          </a:ln>
        </p:spPr>
        <p:txBody>
          <a:bodyPr/>
          <a:lstStyle/>
          <a:p>
            <a:pPr marL="0" indent="0">
              <a:buNone/>
              <a:defRPr/>
            </a:pPr>
            <a:r>
              <a:rPr lang="en-US" sz="2400" dirty="0">
                <a:latin typeface="Times New Roman" panose="02020603050405020304" pitchFamily="18" charset="0"/>
                <a:cs typeface="Times New Roman" panose="02020603050405020304" pitchFamily="18" charset="0"/>
              </a:rPr>
              <a:t>Promoting Candidate Centered Politics	</a:t>
            </a:r>
            <a:r>
              <a:rPr lang="en-US" sz="2400" b="1" u="sng" dirty="0">
                <a:latin typeface="Times New Roman" panose="02020603050405020304" pitchFamily="18" charset="0"/>
                <a:cs typeface="Times New Roman" panose="02020603050405020304" pitchFamily="18" charset="0"/>
              </a:rPr>
              <a:t>INCREASED CAMPAIGN COST </a:t>
            </a:r>
          </a:p>
        </p:txBody>
      </p:sp>
      <p:sp>
        <p:nvSpPr>
          <p:cNvPr id="92164" name="Right Arrow 3">
            <a:extLst>
              <a:ext uri="{FF2B5EF4-FFF2-40B4-BE49-F238E27FC236}">
                <a16:creationId xmlns:a16="http://schemas.microsoft.com/office/drawing/2014/main" id="{799CA2F5-1BC7-4442-A136-6891FE3684C9}"/>
              </a:ext>
            </a:extLst>
          </p:cNvPr>
          <p:cNvSpPr>
            <a:spLocks noChangeArrowheads="1"/>
          </p:cNvSpPr>
          <p:nvPr/>
        </p:nvSpPr>
        <p:spPr bwMode="auto">
          <a:xfrm>
            <a:off x="5803509" y="1242648"/>
            <a:ext cx="533400" cy="304800"/>
          </a:xfrm>
          <a:prstGeom prst="rightArrow">
            <a:avLst>
              <a:gd name="adj1" fmla="val 50000"/>
              <a:gd name="adj2" fmla="val 49997"/>
            </a:avLst>
          </a:prstGeom>
          <a:solidFill>
            <a:srgbClr val="002060"/>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FFC000"/>
              </a:solidFill>
            </a:endParaRPr>
          </a:p>
        </p:txBody>
      </p:sp>
      <p:pic>
        <p:nvPicPr>
          <p:cNvPr id="92165" name="Picture 4">
            <a:extLst>
              <a:ext uri="{FF2B5EF4-FFF2-40B4-BE49-F238E27FC236}">
                <a16:creationId xmlns:a16="http://schemas.microsoft.com/office/drawing/2014/main" id="{4EFD07B7-1A70-4946-BB7F-E9A78F02C8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14" y="4085128"/>
            <a:ext cx="7143750" cy="26740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4F60296-9931-4C44-9C22-57C547A2A187}"/>
              </a:ext>
            </a:extLst>
          </p:cNvPr>
          <p:cNvSpPr/>
          <p:nvPr/>
        </p:nvSpPr>
        <p:spPr>
          <a:xfrm>
            <a:off x="122214" y="1547448"/>
            <a:ext cx="3756073" cy="232116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u="sng" dirty="0">
              <a:solidFill>
                <a:schemeClr val="bg1"/>
              </a:solidFill>
              <a:latin typeface="Times New Roman" panose="02020603050405020304" pitchFamily="18" charset="0"/>
              <a:cs typeface="Times New Roman" panose="02020603050405020304" pitchFamily="18" charset="0"/>
            </a:endParaRPr>
          </a:p>
          <a:p>
            <a:pPr algn="ctr"/>
            <a:r>
              <a:rPr lang="en-US" sz="2400" b="1" u="sng" dirty="0">
                <a:solidFill>
                  <a:schemeClr val="bg1"/>
                </a:solidFill>
                <a:latin typeface="Times New Roman" panose="02020603050405020304" pitchFamily="18" charset="0"/>
                <a:cs typeface="Times New Roman" panose="02020603050405020304" pitchFamily="18" charset="0"/>
              </a:rPr>
              <a:t>Mass Media</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t>
            </a:r>
            <a:r>
              <a:rPr lang="en-US" sz="2400" i="1" dirty="0">
                <a:solidFill>
                  <a:schemeClr val="bg1"/>
                </a:solidFill>
                <a:latin typeface="Times New Roman" panose="02020603050405020304" pitchFamily="18" charset="0"/>
                <a:cs typeface="Times New Roman" panose="02020603050405020304" pitchFamily="18" charset="0"/>
              </a:rPr>
              <a:t>Need for Media Advisors</a:t>
            </a:r>
            <a:r>
              <a:rPr lang="en-US" sz="2400" dirty="0">
                <a:solidFill>
                  <a:schemeClr val="bg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Photo-ops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Debates</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Horse Race Journalism</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Sound bites</a:t>
            </a:r>
          </a:p>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ECE961B-5E5A-4A05-9A33-4F11B1F55608}"/>
              </a:ext>
            </a:extLst>
          </p:cNvPr>
          <p:cNvSpPr/>
          <p:nvPr/>
        </p:nvSpPr>
        <p:spPr>
          <a:xfrm>
            <a:off x="4036842" y="1547448"/>
            <a:ext cx="3756073" cy="232116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u="sng" dirty="0">
              <a:solidFill>
                <a:schemeClr val="bg1"/>
              </a:solidFill>
              <a:latin typeface="Times New Roman" panose="02020603050405020304" pitchFamily="18" charset="0"/>
              <a:cs typeface="Times New Roman" panose="02020603050405020304" pitchFamily="18" charset="0"/>
            </a:endParaRPr>
          </a:p>
          <a:p>
            <a:pPr algn="ctr"/>
            <a:r>
              <a:rPr lang="en-US" sz="2400" b="1" u="sng" dirty="0">
                <a:solidFill>
                  <a:schemeClr val="bg1"/>
                </a:solidFill>
                <a:latin typeface="Times New Roman" panose="02020603050405020304" pitchFamily="18" charset="0"/>
                <a:cs typeface="Times New Roman" panose="02020603050405020304" pitchFamily="18" charset="0"/>
              </a:rPr>
              <a:t>Political Consultants</a:t>
            </a:r>
            <a:endParaRPr lang="en-US" sz="2400" b="1"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Campaign chair</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Lawyers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Pollster (</a:t>
            </a:r>
            <a:r>
              <a:rPr lang="en-US" sz="2400" b="1" u="sng" dirty="0">
                <a:solidFill>
                  <a:schemeClr val="bg1"/>
                </a:solidFill>
                <a:latin typeface="Times New Roman" panose="02020603050405020304" pitchFamily="18" charset="0"/>
                <a:cs typeface="Times New Roman" panose="02020603050405020304" pitchFamily="18" charset="0"/>
              </a:rPr>
              <a:t>Public Opinion Polls</a:t>
            </a:r>
            <a:r>
              <a:rPr lang="en-US" sz="2400" dirty="0">
                <a:solidFill>
                  <a:schemeClr val="bg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Media Advisors </a:t>
            </a:r>
          </a:p>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5532FCB-9FC5-4424-A3D7-27D66359F041}"/>
              </a:ext>
            </a:extLst>
          </p:cNvPr>
          <p:cNvSpPr/>
          <p:nvPr/>
        </p:nvSpPr>
        <p:spPr>
          <a:xfrm>
            <a:off x="8078667" y="1547448"/>
            <a:ext cx="3756073" cy="232116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u="sng" dirty="0">
              <a:solidFill>
                <a:schemeClr val="bg1"/>
              </a:solidFill>
              <a:latin typeface="Times New Roman" panose="02020603050405020304" pitchFamily="18" charset="0"/>
              <a:cs typeface="Times New Roman" panose="02020603050405020304" pitchFamily="18" charset="0"/>
            </a:endParaRPr>
          </a:p>
          <a:p>
            <a:pPr algn="ctr"/>
            <a:r>
              <a:rPr lang="en-US" sz="2400" b="1" u="sng" dirty="0">
                <a:solidFill>
                  <a:schemeClr val="bg1"/>
                </a:solidFill>
                <a:latin typeface="Times New Roman" panose="02020603050405020304" pitchFamily="18" charset="0"/>
                <a:cs typeface="Times New Roman" panose="02020603050405020304" pitchFamily="18" charset="0"/>
              </a:rPr>
              <a:t>Campaign Finance</a:t>
            </a: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PACs</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Super PACs</a:t>
            </a:r>
          </a:p>
          <a:p>
            <a:pPr marL="342900" indent="-342900">
              <a:buFont typeface="Arial" panose="020B0604020202020204" pitchFamily="34" charset="0"/>
              <a:buChar char="•"/>
            </a:pPr>
            <a:r>
              <a:rPr lang="en-US" sz="2400" b="1" u="sng" dirty="0">
                <a:solidFill>
                  <a:schemeClr val="bg1"/>
                </a:solidFill>
                <a:latin typeface="Times New Roman" panose="02020603050405020304" pitchFamily="18" charset="0"/>
                <a:cs typeface="Times New Roman" panose="02020603050405020304" pitchFamily="18" charset="0"/>
              </a:rPr>
              <a:t>Internet fundraising</a:t>
            </a:r>
          </a:p>
          <a:p>
            <a:pPr marL="342900" indent="-342900">
              <a:buFont typeface="Arial" panose="020B0604020202020204" pitchFamily="34" charset="0"/>
              <a:buChar char="•"/>
            </a:pPr>
            <a:endParaRPr lang="en-US" sz="2400" b="1" u="sng" dirty="0">
              <a:solidFill>
                <a:schemeClr val="bg1"/>
              </a:solidFill>
              <a:latin typeface="Times New Roman" panose="02020603050405020304" pitchFamily="18" charset="0"/>
              <a:cs typeface="Times New Roman" panose="02020603050405020304" pitchFamily="18" charset="0"/>
            </a:endParaRPr>
          </a:p>
          <a:p>
            <a:endParaRPr lang="en-US" sz="2400" b="1" u="sng"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9" name="Content Placeholder 4">
            <a:extLst>
              <a:ext uri="{FF2B5EF4-FFF2-40B4-BE49-F238E27FC236}">
                <a16:creationId xmlns:a16="http://schemas.microsoft.com/office/drawing/2014/main" id="{60621522-C984-47BB-86B4-4CFF54EC52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1216" y="4085128"/>
            <a:ext cx="4052765" cy="24982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8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2463-B057-4662-BF23-CF4B62695710}"/>
              </a:ext>
            </a:extLst>
          </p:cNvPr>
          <p:cNvSpPr>
            <a:spLocks noGrp="1"/>
          </p:cNvSpPr>
          <p:nvPr>
            <p:ph type="title"/>
          </p:nvPr>
        </p:nvSpPr>
        <p:spPr>
          <a:xfrm>
            <a:off x="1153551" y="274638"/>
            <a:ext cx="9057249" cy="6397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Nomination Elections</a:t>
            </a:r>
          </a:p>
        </p:txBody>
      </p:sp>
      <p:sp>
        <p:nvSpPr>
          <p:cNvPr id="3" name="Content Placeholder 2">
            <a:extLst>
              <a:ext uri="{FF2B5EF4-FFF2-40B4-BE49-F238E27FC236}">
                <a16:creationId xmlns:a16="http://schemas.microsoft.com/office/drawing/2014/main" id="{A6A5B15E-363D-48FC-A653-D89D5449D117}"/>
              </a:ext>
            </a:extLst>
          </p:cNvPr>
          <p:cNvSpPr>
            <a:spLocks noGrp="1"/>
          </p:cNvSpPr>
          <p:nvPr>
            <p:ph idx="1"/>
          </p:nvPr>
        </p:nvSpPr>
        <p:spPr>
          <a:xfrm>
            <a:off x="520505" y="1066801"/>
            <a:ext cx="9690295" cy="5059363"/>
          </a:xfrm>
          <a:solidFill>
            <a:schemeClr val="bg1">
              <a:lumMod val="95000"/>
            </a:schemeClr>
          </a:solidFill>
          <a:ln>
            <a:solidFill>
              <a:srgbClr val="FF0000"/>
            </a:solidFill>
          </a:ln>
        </p:spPr>
        <p:txBody>
          <a:bodyPr/>
          <a:lstStyle/>
          <a:p>
            <a:pPr>
              <a:defRPr/>
            </a:pPr>
            <a:r>
              <a:rPr lang="en-US" sz="2400" b="1" dirty="0">
                <a:solidFill>
                  <a:srgbClr val="002060"/>
                </a:solidFill>
                <a:latin typeface="Times New Roman" panose="02020603050405020304" pitchFamily="18" charset="0"/>
                <a:cs typeface="Times New Roman" panose="02020603050405020304" pitchFamily="18" charset="0"/>
              </a:rPr>
              <a:t>Progressive reforms </a:t>
            </a:r>
            <a:r>
              <a:rPr lang="en-US" sz="2400" dirty="0">
                <a:latin typeface="Times New Roman" panose="02020603050405020304" pitchFamily="18" charset="0"/>
                <a:cs typeface="Times New Roman" panose="02020603050405020304" pitchFamily="18" charset="0"/>
              </a:rPr>
              <a:t>empowered the people to select the presidential candidate (</a:t>
            </a:r>
            <a:r>
              <a:rPr lang="en-US" sz="2400" b="1" dirty="0">
                <a:solidFill>
                  <a:srgbClr val="002060"/>
                </a:solidFill>
                <a:latin typeface="Times New Roman" panose="02020603050405020304" pitchFamily="18" charset="0"/>
                <a:cs typeface="Times New Roman" panose="02020603050405020304" pitchFamily="18" charset="0"/>
              </a:rPr>
              <a:t>primary system, Australian ballot</a:t>
            </a:r>
            <a:r>
              <a:rPr lang="en-US" sz="2400" dirty="0">
                <a:latin typeface="Times New Roman" panose="02020603050405020304" pitchFamily="18" charset="0"/>
                <a:cs typeface="Times New Roman" panose="02020603050405020304" pitchFamily="18" charset="0"/>
              </a:rPr>
              <a:t>)</a:t>
            </a:r>
          </a:p>
          <a:p>
            <a:pPr>
              <a:defRPr/>
            </a:pPr>
            <a:r>
              <a:rPr lang="en-US" sz="2400" dirty="0">
                <a:latin typeface="Times New Roman" panose="02020603050405020304" pitchFamily="18" charset="0"/>
                <a:cs typeface="Times New Roman" panose="02020603050405020304" pitchFamily="18" charset="0"/>
              </a:rPr>
              <a:t>Goal collect delegates to the convention (1144 </a:t>
            </a:r>
            <a:r>
              <a:rPr lang="en-US" sz="2400" b="1" dirty="0">
                <a:solidFill>
                  <a:srgbClr val="002060"/>
                </a:solidFill>
                <a:latin typeface="Times New Roman" panose="02020603050405020304" pitchFamily="18" charset="0"/>
                <a:cs typeface="Times New Roman" panose="02020603050405020304" pitchFamily="18" charset="0"/>
              </a:rPr>
              <a:t>winner-take-all system </a:t>
            </a:r>
            <a:r>
              <a:rPr lang="en-US" sz="2400" dirty="0">
                <a:latin typeface="Times New Roman" panose="02020603050405020304" pitchFamily="18" charset="0"/>
                <a:cs typeface="Times New Roman" panose="02020603050405020304" pitchFamily="18" charset="0"/>
              </a:rPr>
              <a:t>for </a:t>
            </a:r>
            <a:r>
              <a:rPr lang="en-US" sz="2400" i="1" dirty="0">
                <a:solidFill>
                  <a:srgbClr val="FF0000"/>
                </a:solidFill>
                <a:latin typeface="Times New Roman" panose="02020603050405020304" pitchFamily="18" charset="0"/>
                <a:cs typeface="Times New Roman" panose="02020603050405020304" pitchFamily="18" charset="0"/>
              </a:rPr>
              <a:t>Republicans</a:t>
            </a:r>
            <a:r>
              <a:rPr lang="en-US" sz="2400" dirty="0">
                <a:latin typeface="Times New Roman" panose="02020603050405020304" pitchFamily="18" charset="0"/>
                <a:cs typeface="Times New Roman" panose="02020603050405020304" pitchFamily="18" charset="0"/>
              </a:rPr>
              <a:t> &amp; 2118 </a:t>
            </a:r>
            <a:r>
              <a:rPr lang="en-US" sz="2400" b="1" dirty="0">
                <a:solidFill>
                  <a:srgbClr val="002060"/>
                </a:solidFill>
                <a:latin typeface="Times New Roman" panose="02020603050405020304" pitchFamily="18" charset="0"/>
                <a:cs typeface="Times New Roman" panose="02020603050405020304" pitchFamily="18" charset="0"/>
              </a:rPr>
              <a:t>proportional system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the </a:t>
            </a:r>
            <a:r>
              <a:rPr lang="en-US" sz="2400" i="1" dirty="0">
                <a:solidFill>
                  <a:srgbClr val="002060"/>
                </a:solidFill>
                <a:latin typeface="Times New Roman" panose="02020603050405020304" pitchFamily="18" charset="0"/>
                <a:cs typeface="Times New Roman" panose="02020603050405020304" pitchFamily="18" charset="0"/>
              </a:rPr>
              <a:t>Democrats</a:t>
            </a:r>
            <a:r>
              <a:rPr lang="en-US" sz="2400" dirty="0">
                <a:latin typeface="Times New Roman" panose="02020603050405020304" pitchFamily="18" charset="0"/>
                <a:cs typeface="Times New Roman" panose="02020603050405020304" pitchFamily="18" charset="0"/>
              </a:rPr>
              <a:t>)</a:t>
            </a:r>
          </a:p>
          <a:p>
            <a:pPr>
              <a:defRPr/>
            </a:pPr>
            <a:r>
              <a:rPr lang="en-US" sz="2400" dirty="0">
                <a:latin typeface="Times New Roman" panose="02020603050405020304" pitchFamily="18" charset="0"/>
                <a:cs typeface="Times New Roman" panose="02020603050405020304" pitchFamily="18" charset="0"/>
              </a:rPr>
              <a:t>Nominating elections (states choose process)</a:t>
            </a:r>
          </a:p>
          <a:p>
            <a:pPr lvl="1">
              <a:defRPr/>
            </a:pPr>
            <a:r>
              <a:rPr lang="en-US" b="1" dirty="0">
                <a:solidFill>
                  <a:srgbClr val="002060"/>
                </a:solidFill>
                <a:latin typeface="Times New Roman" panose="02020603050405020304" pitchFamily="18" charset="0"/>
                <a:cs typeface="Times New Roman" panose="02020603050405020304" pitchFamily="18" charset="0"/>
              </a:rPr>
              <a:t>Open primaries</a:t>
            </a:r>
          </a:p>
          <a:p>
            <a:pPr lvl="1">
              <a:defRPr/>
            </a:pPr>
            <a:r>
              <a:rPr lang="en-US" b="1" dirty="0">
                <a:solidFill>
                  <a:srgbClr val="002060"/>
                </a:solidFill>
                <a:latin typeface="Times New Roman" panose="02020603050405020304" pitchFamily="18" charset="0"/>
                <a:cs typeface="Times New Roman" panose="02020603050405020304" pitchFamily="18" charset="0"/>
              </a:rPr>
              <a:t>Closed primaries</a:t>
            </a:r>
          </a:p>
          <a:p>
            <a:pPr lvl="1">
              <a:defRPr/>
            </a:pPr>
            <a:r>
              <a:rPr lang="en-US" b="1" dirty="0">
                <a:solidFill>
                  <a:srgbClr val="002060"/>
                </a:solidFill>
                <a:latin typeface="Times New Roman" panose="02020603050405020304" pitchFamily="18" charset="0"/>
                <a:cs typeface="Times New Roman" panose="02020603050405020304" pitchFamily="18" charset="0"/>
              </a:rPr>
              <a:t>Blanket primaries</a:t>
            </a:r>
          </a:p>
          <a:p>
            <a:pPr lvl="1">
              <a:defRPr/>
            </a:pPr>
            <a:r>
              <a:rPr lang="en-US" b="1" dirty="0">
                <a:solidFill>
                  <a:srgbClr val="002060"/>
                </a:solidFill>
                <a:latin typeface="Times New Roman" panose="02020603050405020304" pitchFamily="18" charset="0"/>
                <a:cs typeface="Times New Roman" panose="02020603050405020304" pitchFamily="18" charset="0"/>
              </a:rPr>
              <a:t>Caucuses </a:t>
            </a:r>
          </a:p>
        </p:txBody>
      </p:sp>
      <p:pic>
        <p:nvPicPr>
          <p:cNvPr id="83972" name="Picture 3">
            <a:extLst>
              <a:ext uri="{FF2B5EF4-FFF2-40B4-BE49-F238E27FC236}">
                <a16:creationId xmlns:a16="http://schemas.microsoft.com/office/drawing/2014/main" id="{4FE36242-94FD-4215-B134-A65A9499AF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2849" y="3429000"/>
            <a:ext cx="6911926" cy="31543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DC97-7DB4-453E-A89B-E49440767E4B}"/>
              </a:ext>
            </a:extLst>
          </p:cNvPr>
          <p:cNvSpPr>
            <a:spLocks noGrp="1"/>
          </p:cNvSpPr>
          <p:nvPr>
            <p:ph type="title"/>
          </p:nvPr>
        </p:nvSpPr>
        <p:spPr>
          <a:xfrm>
            <a:off x="838200" y="274638"/>
            <a:ext cx="9372600" cy="7159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A Truly Democratic Process?</a:t>
            </a:r>
          </a:p>
        </p:txBody>
      </p:sp>
      <p:sp>
        <p:nvSpPr>
          <p:cNvPr id="3" name="Content Placeholder 2">
            <a:extLst>
              <a:ext uri="{FF2B5EF4-FFF2-40B4-BE49-F238E27FC236}">
                <a16:creationId xmlns:a16="http://schemas.microsoft.com/office/drawing/2014/main" id="{6F1653C0-2AF3-4BB2-829C-826F580B37C2}"/>
              </a:ext>
            </a:extLst>
          </p:cNvPr>
          <p:cNvSpPr>
            <a:spLocks noGrp="1"/>
          </p:cNvSpPr>
          <p:nvPr>
            <p:ph idx="1"/>
          </p:nvPr>
        </p:nvSpPr>
        <p:spPr>
          <a:xfrm>
            <a:off x="838200" y="1434905"/>
            <a:ext cx="10515600" cy="4742058"/>
          </a:xfrm>
          <a:solidFill>
            <a:schemeClr val="bg1">
              <a:lumMod val="95000"/>
            </a:schemeClr>
          </a:solidFill>
          <a:ln>
            <a:solidFill>
              <a:srgbClr val="FF0000"/>
            </a:solidFill>
          </a:ln>
        </p:spPr>
        <p:txBody>
          <a:bodyPr/>
          <a:lstStyle/>
          <a:p>
            <a:pPr marL="0" indent="0">
              <a:buNone/>
              <a:defRPr/>
            </a:pPr>
            <a:r>
              <a:rPr lang="en-US" sz="2400" dirty="0">
                <a:latin typeface="Times New Roman" panose="02020603050405020304" pitchFamily="18" charset="0"/>
                <a:cs typeface="Times New Roman" panose="02020603050405020304" pitchFamily="18" charset="0"/>
              </a:rPr>
              <a:t>Building the </a:t>
            </a:r>
            <a:r>
              <a:rPr lang="en-US" sz="2400" b="1" u="sng" dirty="0">
                <a:latin typeface="Times New Roman" panose="02020603050405020304" pitchFamily="18" charset="0"/>
                <a:cs typeface="Times New Roman" panose="02020603050405020304" pitchFamily="18" charset="0"/>
              </a:rPr>
              <a:t>Big Mo </a:t>
            </a:r>
          </a:p>
          <a:p>
            <a:pPr>
              <a:defRPr/>
            </a:pPr>
            <a:r>
              <a:rPr lang="en-US" sz="2400" b="1" dirty="0">
                <a:solidFill>
                  <a:srgbClr val="002060"/>
                </a:solidFill>
                <a:latin typeface="Times New Roman" panose="02020603050405020304" pitchFamily="18" charset="0"/>
                <a:cs typeface="Times New Roman" panose="02020603050405020304" pitchFamily="18" charset="0"/>
              </a:rPr>
              <a:t>Iowa Caucus &amp; New Hampshire Primaries </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winners have the best shot on winning on Super Tuesday</a:t>
            </a:r>
            <a:endParaRPr lang="en-US" sz="2400" b="1" dirty="0">
              <a:latin typeface="Times New Roman" panose="02020603050405020304" pitchFamily="18" charset="0"/>
              <a:cs typeface="Times New Roman" panose="02020603050405020304" pitchFamily="18" charset="0"/>
            </a:endParaRPr>
          </a:p>
          <a:p>
            <a:pPr>
              <a:defRPr/>
            </a:pPr>
            <a:r>
              <a:rPr lang="en-US" sz="2400" b="1" dirty="0">
                <a:solidFill>
                  <a:srgbClr val="002060"/>
                </a:solidFill>
                <a:latin typeface="Times New Roman" panose="02020603050405020304" pitchFamily="18" charset="0"/>
                <a:cs typeface="Times New Roman" panose="02020603050405020304" pitchFamily="18" charset="0"/>
              </a:rPr>
              <a:t>Super Tuesday </a:t>
            </a:r>
            <a:r>
              <a:rPr lang="en-US" sz="2400" dirty="0">
                <a:latin typeface="Times New Roman" panose="02020603050405020304" pitchFamily="18" charset="0"/>
                <a:cs typeface="Times New Roman" panose="02020603050405020304" pitchFamily="18" charset="0"/>
              </a:rPr>
              <a:t>– Up to 52% of the delegates are up for grab </a:t>
            </a:r>
            <a:endParaRPr lang="en-US" sz="2000" dirty="0">
              <a:latin typeface="Times New Roman" panose="02020603050405020304" pitchFamily="18" charset="0"/>
              <a:cs typeface="Times New Roman" panose="02020603050405020304" pitchFamily="18" charset="0"/>
            </a:endParaRPr>
          </a:p>
        </p:txBody>
      </p:sp>
      <p:pic>
        <p:nvPicPr>
          <p:cNvPr id="90116" name="Picture 4">
            <a:extLst>
              <a:ext uri="{FF2B5EF4-FFF2-40B4-BE49-F238E27FC236}">
                <a16:creationId xmlns:a16="http://schemas.microsoft.com/office/drawing/2014/main" id="{6DA22EDA-E841-4F92-95B9-5EFDCDF755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5582" y="3306762"/>
            <a:ext cx="3505200" cy="3276600"/>
          </a:xfrm>
          <a:prstGeom prst="rect">
            <a:avLst/>
          </a:prstGeom>
          <a:solidFill>
            <a:srgbClr val="C00000"/>
          </a:solidFill>
          <a:ln>
            <a:solidFill>
              <a:srgbClr val="FF0000"/>
            </a:solidFill>
          </a:ln>
        </p:spPr>
      </p:pic>
      <p:pic>
        <p:nvPicPr>
          <p:cNvPr id="90117" name="Picture 5">
            <a:extLst>
              <a:ext uri="{FF2B5EF4-FFF2-40B4-BE49-F238E27FC236}">
                <a16:creationId xmlns:a16="http://schemas.microsoft.com/office/drawing/2014/main" id="{41FACAB5-AAE9-4C47-B71D-6F4835293D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499" y="3203916"/>
            <a:ext cx="6151685" cy="270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971B60B-53DC-4D1B-95CE-95073245CEBB}"/>
              </a:ext>
            </a:extLst>
          </p:cNvPr>
          <p:cNvSpPr/>
          <p:nvPr/>
        </p:nvSpPr>
        <p:spPr>
          <a:xfrm>
            <a:off x="4174587" y="5191271"/>
            <a:ext cx="6573129" cy="11813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New Roman" panose="02020603050405020304" pitchFamily="18" charset="0"/>
                <a:cs typeface="Times New Roman" panose="02020603050405020304" pitchFamily="18" charset="0"/>
              </a:rPr>
              <a:t>Frontloading:</a:t>
            </a:r>
            <a:r>
              <a:rPr lang="en-US" sz="2400" dirty="0">
                <a:latin typeface="Times New Roman" panose="02020603050405020304" pitchFamily="18" charset="0"/>
                <a:cs typeface="Times New Roman" panose="02020603050405020304" pitchFamily="18" charset="0"/>
              </a:rPr>
              <a:t> states attempt to move up their nominating elections to have greater say in selecting the party nominee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D358-10FA-449C-B567-145D496FBFD9}"/>
              </a:ext>
            </a:extLst>
          </p:cNvPr>
          <p:cNvSpPr>
            <a:spLocks noGrp="1"/>
          </p:cNvSpPr>
          <p:nvPr>
            <p:ph type="title"/>
          </p:nvPr>
        </p:nvSpPr>
        <p:spPr>
          <a:xfrm>
            <a:off x="838200" y="365125"/>
            <a:ext cx="10515600" cy="915035"/>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The Big Reveal</a:t>
            </a:r>
          </a:p>
        </p:txBody>
      </p:sp>
      <p:sp>
        <p:nvSpPr>
          <p:cNvPr id="3" name="Content Placeholder 2">
            <a:extLst>
              <a:ext uri="{FF2B5EF4-FFF2-40B4-BE49-F238E27FC236}">
                <a16:creationId xmlns:a16="http://schemas.microsoft.com/office/drawing/2014/main" id="{280C7402-467A-47E5-91A8-FE9B7BB28916}"/>
              </a:ext>
            </a:extLst>
          </p:cNvPr>
          <p:cNvSpPr>
            <a:spLocks noGrp="1"/>
          </p:cNvSpPr>
          <p:nvPr>
            <p:ph idx="1"/>
          </p:nvPr>
        </p:nvSpPr>
        <p:spPr>
          <a:xfrm>
            <a:off x="613117" y="1797490"/>
            <a:ext cx="10515600" cy="4351338"/>
          </a:xfrm>
          <a:solidFill>
            <a:schemeClr val="bg1">
              <a:lumMod val="95000"/>
            </a:schemeClr>
          </a:solidFill>
          <a:ln>
            <a:solidFill>
              <a:srgbClr val="C00000"/>
            </a:solidFill>
          </a:ln>
        </p:spPr>
        <p:txBody>
          <a:bodyPr>
            <a:normAutofit/>
          </a:body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Political Party National Convention</a:t>
            </a:r>
          </a:p>
        </p:txBody>
      </p:sp>
      <p:pic>
        <p:nvPicPr>
          <p:cNvPr id="1026" name="Picture 2" descr="RNC sees uproar after GOP leaders hastily approve rules – The Denver Post">
            <a:extLst>
              <a:ext uri="{FF2B5EF4-FFF2-40B4-BE49-F238E27FC236}">
                <a16:creationId xmlns:a16="http://schemas.microsoft.com/office/drawing/2014/main" id="{B296B1D5-B1FE-47CF-8FD8-9EB77722B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972" y="2277709"/>
            <a:ext cx="27051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NC votes to move Trump nomination speech from Charlotte – The North State  Journal.">
            <a:extLst>
              <a:ext uri="{FF2B5EF4-FFF2-40B4-BE49-F238E27FC236}">
                <a16:creationId xmlns:a16="http://schemas.microsoft.com/office/drawing/2014/main" id="{AF7223AF-8FCF-442D-8EF4-CE80B406B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167" y="2277709"/>
            <a:ext cx="28575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to expect from the Democratic and Republican National Conventions |  PBS NewsHour">
            <a:extLst>
              <a:ext uri="{FF2B5EF4-FFF2-40B4-BE49-F238E27FC236}">
                <a16:creationId xmlns:a16="http://schemas.microsoft.com/office/drawing/2014/main" id="{72AF1A5F-CDF1-469B-99BC-B5CE5E5AB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742" y="2253896"/>
            <a:ext cx="2628900"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934252C-CBCD-4364-8567-CB06AFD1B33F}"/>
              </a:ext>
            </a:extLst>
          </p:cNvPr>
          <p:cNvSpPr/>
          <p:nvPr/>
        </p:nvSpPr>
        <p:spPr>
          <a:xfrm>
            <a:off x="1067972" y="4206240"/>
            <a:ext cx="9088902" cy="228663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Delegates select the ticket (</a:t>
            </a:r>
            <a:r>
              <a:rPr lang="en-US" sz="2400" i="1" dirty="0">
                <a:latin typeface="Times New Roman" panose="02020603050405020304" pitchFamily="18" charset="0"/>
                <a:cs typeface="Times New Roman" panose="02020603050405020304" pitchFamily="18" charset="0"/>
              </a:rPr>
              <a:t>Delegates chosen by nomination elections</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TICKET</a:t>
            </a:r>
            <a:r>
              <a:rPr lang="en-US" sz="2400" dirty="0">
                <a:latin typeface="Times New Roman" panose="02020603050405020304" pitchFamily="18" charset="0"/>
                <a:cs typeface="Times New Roman" panose="02020603050405020304" pitchFamily="18" charset="0"/>
              </a:rPr>
              <a:t> announced (President and Vice President Candidate)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PLATFORM</a:t>
            </a:r>
            <a:r>
              <a:rPr lang="en-US" sz="2400" dirty="0">
                <a:latin typeface="Times New Roman" panose="02020603050405020304" pitchFamily="18" charset="0"/>
                <a:cs typeface="Times New Roman" panose="02020603050405020304" pitchFamily="18" charset="0"/>
              </a:rPr>
              <a:t> finalized (stances on issues)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Build </a:t>
            </a:r>
            <a:r>
              <a:rPr lang="en-US" sz="2400" b="1" u="sng" dirty="0">
                <a:latin typeface="Times New Roman" panose="02020603050405020304" pitchFamily="18" charset="0"/>
                <a:cs typeface="Times New Roman" panose="02020603050405020304" pitchFamily="18" charset="0"/>
              </a:rPr>
              <a:t>Big Mo</a:t>
            </a:r>
            <a:r>
              <a:rPr lang="en-US" sz="2400" dirty="0">
                <a:latin typeface="Times New Roman" panose="02020603050405020304" pitchFamily="18" charset="0"/>
                <a:cs typeface="Times New Roman" panose="02020603050405020304" pitchFamily="18" charset="0"/>
              </a:rPr>
              <a:t> for the general election</a:t>
            </a:r>
          </a:p>
        </p:txBody>
      </p:sp>
    </p:spTree>
    <p:extLst>
      <p:ext uri="{BB962C8B-B14F-4D97-AF65-F5344CB8AC3E}">
        <p14:creationId xmlns:p14="http://schemas.microsoft.com/office/powerpoint/2010/main" val="611724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D358-10FA-449C-B567-145D496FBFD9}"/>
              </a:ext>
            </a:extLst>
          </p:cNvPr>
          <p:cNvSpPr>
            <a:spLocks noGrp="1"/>
          </p:cNvSpPr>
          <p:nvPr>
            <p:ph type="title"/>
          </p:nvPr>
        </p:nvSpPr>
        <p:spPr>
          <a:xfrm>
            <a:off x="838200" y="365125"/>
            <a:ext cx="10515600" cy="915035"/>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A General Shift</a:t>
            </a:r>
          </a:p>
        </p:txBody>
      </p:sp>
      <p:sp>
        <p:nvSpPr>
          <p:cNvPr id="3" name="Content Placeholder 2">
            <a:extLst>
              <a:ext uri="{FF2B5EF4-FFF2-40B4-BE49-F238E27FC236}">
                <a16:creationId xmlns:a16="http://schemas.microsoft.com/office/drawing/2014/main" id="{280C7402-467A-47E5-91A8-FE9B7BB28916}"/>
              </a:ext>
            </a:extLst>
          </p:cNvPr>
          <p:cNvSpPr>
            <a:spLocks noGrp="1"/>
          </p:cNvSpPr>
          <p:nvPr>
            <p:ph idx="1"/>
          </p:nvPr>
        </p:nvSpPr>
        <p:spPr>
          <a:xfrm>
            <a:off x="613117" y="1737188"/>
            <a:ext cx="10515600" cy="4351338"/>
          </a:xfrm>
          <a:solidFill>
            <a:schemeClr val="bg1">
              <a:lumMod val="95000"/>
            </a:schemeClr>
          </a:solidFill>
          <a:ln>
            <a:solidFill>
              <a:srgbClr val="C00000"/>
            </a:solidFill>
          </a:ln>
        </p:spPr>
        <p:txBody>
          <a:bodyPr>
            <a:normAutofit/>
          </a:body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Campaign Strategy – Goal win the Electoral</a:t>
            </a:r>
          </a:p>
          <a:p>
            <a:pPr marL="0" indent="0">
              <a:buNone/>
            </a:pPr>
            <a:r>
              <a:rPr lang="en-US" sz="2400" b="1" dirty="0">
                <a:solidFill>
                  <a:srgbClr val="002060"/>
                </a:solidFill>
                <a:latin typeface="Times New Roman" panose="02020603050405020304" pitchFamily="18" charset="0"/>
                <a:cs typeface="Times New Roman" panose="02020603050405020304" pitchFamily="18" charset="0"/>
              </a:rPr>
              <a:t>College vote (Why do you ignore New York, </a:t>
            </a:r>
          </a:p>
          <a:p>
            <a:pPr marL="0" indent="0">
              <a:buNone/>
            </a:pPr>
            <a:r>
              <a:rPr lang="en-US" sz="2400" b="1" dirty="0">
                <a:solidFill>
                  <a:srgbClr val="002060"/>
                </a:solidFill>
                <a:latin typeface="Times New Roman" panose="02020603050405020304" pitchFamily="18" charset="0"/>
                <a:cs typeface="Times New Roman" panose="02020603050405020304" pitchFamily="18" charset="0"/>
              </a:rPr>
              <a:t>California, and Texas, the largest electoral </a:t>
            </a:r>
          </a:p>
          <a:p>
            <a:pPr marL="0" indent="0">
              <a:buNone/>
            </a:pPr>
            <a:r>
              <a:rPr lang="en-US" sz="2400" b="1" dirty="0">
                <a:solidFill>
                  <a:srgbClr val="002060"/>
                </a:solidFill>
                <a:latin typeface="Times New Roman" panose="02020603050405020304" pitchFamily="18" charset="0"/>
                <a:cs typeface="Times New Roman" panose="02020603050405020304" pitchFamily="18" charset="0"/>
              </a:rPr>
              <a:t>value states?)</a:t>
            </a:r>
          </a:p>
        </p:txBody>
      </p:sp>
      <p:pic>
        <p:nvPicPr>
          <p:cNvPr id="15362" name="Picture 2" descr="Political Cartoons - Campaigns and Elections - The United Swing States of  America - Washington Times">
            <a:extLst>
              <a:ext uri="{FF2B5EF4-FFF2-40B4-BE49-F238E27FC236}">
                <a16:creationId xmlns:a16="http://schemas.microsoft.com/office/drawing/2014/main" id="{C275C85E-2A98-4715-80FC-2AF257E00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612" y="3884721"/>
            <a:ext cx="5271610" cy="2512109"/>
          </a:xfrm>
          <a:prstGeom prst="rect">
            <a:avLst/>
          </a:prstGeom>
          <a:solidFill>
            <a:srgbClr val="002060"/>
          </a:solidFill>
        </p:spPr>
      </p:pic>
      <p:pic>
        <p:nvPicPr>
          <p:cNvPr id="15364" name="Picture 4" descr="94% of 2016 Presidential Campaign Was in Just 12 Closely Divided States |  National Popular Vote">
            <a:extLst>
              <a:ext uri="{FF2B5EF4-FFF2-40B4-BE49-F238E27FC236}">
                <a16:creationId xmlns:a16="http://schemas.microsoft.com/office/drawing/2014/main" id="{7D65B94A-3427-40A5-B365-B7755656B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612" y="1521352"/>
            <a:ext cx="5009271" cy="2115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ABE52BB-C6FA-42C6-9533-6525964EF503}"/>
              </a:ext>
            </a:extLst>
          </p:cNvPr>
          <p:cNvSpPr/>
          <p:nvPr/>
        </p:nvSpPr>
        <p:spPr>
          <a:xfrm>
            <a:off x="162951" y="3636719"/>
            <a:ext cx="6106293" cy="2115368"/>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Candidates shift their views from party ideas to more moderate views (win independent votes)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Electioneering in </a:t>
            </a:r>
            <a:r>
              <a:rPr lang="en-US" sz="2400" b="1" u="sng" dirty="0">
                <a:latin typeface="Times New Roman" panose="02020603050405020304" pitchFamily="18" charset="0"/>
                <a:cs typeface="Times New Roman" panose="02020603050405020304" pitchFamily="18" charset="0"/>
              </a:rPr>
              <a:t>SWING STATES</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Mudslinging</a:t>
            </a:r>
            <a:r>
              <a:rPr lang="en-US" sz="2400" dirty="0">
                <a:latin typeface="Times New Roman" panose="02020603050405020304" pitchFamily="18" charset="0"/>
                <a:cs typeface="Times New Roman" panose="02020603050405020304" pitchFamily="18" charset="0"/>
              </a:rPr>
              <a:t> (Attack ads) </a:t>
            </a:r>
            <a:endParaRPr lang="en-US"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58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9FD3-05C5-4A40-A6B2-8A2670082AE8}"/>
              </a:ext>
            </a:extLst>
          </p:cNvPr>
          <p:cNvSpPr>
            <a:spLocks noGrp="1"/>
          </p:cNvSpPr>
          <p:nvPr>
            <p:ph type="title"/>
          </p:nvPr>
        </p:nvSpPr>
        <p:spPr>
          <a:xfrm>
            <a:off x="633047" y="274638"/>
            <a:ext cx="11211950" cy="868362"/>
          </a:xfrm>
          <a:solidFill>
            <a:schemeClr val="bg2"/>
          </a:solidFill>
          <a:ln>
            <a:solidFill>
              <a:srgbClr val="FF0000"/>
            </a:solidFill>
          </a:ln>
        </p:spPr>
        <p:txBody>
          <a:bodyPr>
            <a:normAutofit/>
          </a:bodyPr>
          <a:lstStyle/>
          <a:p>
            <a:pPr>
              <a:defRPr/>
            </a:pPr>
            <a:r>
              <a:rPr lang="en-US" b="1" dirty="0">
                <a:solidFill>
                  <a:srgbClr val="002060"/>
                </a:solidFill>
                <a:latin typeface="Castellar" panose="020A0402060406010301" pitchFamily="18" charset="0"/>
              </a:rPr>
              <a:t>Evaluating the Primary System</a:t>
            </a:r>
          </a:p>
        </p:txBody>
      </p:sp>
      <p:pic>
        <p:nvPicPr>
          <p:cNvPr id="89091" name="Content Placeholder 3">
            <a:extLst>
              <a:ext uri="{FF2B5EF4-FFF2-40B4-BE49-F238E27FC236}">
                <a16:creationId xmlns:a16="http://schemas.microsoft.com/office/drawing/2014/main" id="{BE7D746A-CCB3-42A0-B8EA-1747FF6F93E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96939" y="2011362"/>
            <a:ext cx="3387725" cy="1676400"/>
          </a:xfrm>
          <a:ln>
            <a:solidFill>
              <a:srgbClr val="FF0000"/>
            </a:solidFill>
          </a:ln>
        </p:spPr>
      </p:pic>
      <p:pic>
        <p:nvPicPr>
          <p:cNvPr id="89093" name="Picture 4">
            <a:extLst>
              <a:ext uri="{FF2B5EF4-FFF2-40B4-BE49-F238E27FC236}">
                <a16:creationId xmlns:a16="http://schemas.microsoft.com/office/drawing/2014/main" id="{7FE25472-D14D-4036-A602-C033F65DC4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996281"/>
            <a:ext cx="3121025" cy="181371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CC44281-FD5F-4189-B1B0-D42CBB9E26BA}"/>
              </a:ext>
            </a:extLst>
          </p:cNvPr>
          <p:cNvSpPr/>
          <p:nvPr/>
        </p:nvSpPr>
        <p:spPr bwMode="auto">
          <a:xfrm>
            <a:off x="633047" y="3962400"/>
            <a:ext cx="10916528" cy="1073834"/>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a:lstStyle/>
          <a:p>
            <a:pPr>
              <a:defRPr/>
            </a:pPr>
            <a:r>
              <a:rPr lang="en-US" sz="2400" dirty="0">
                <a:solidFill>
                  <a:schemeClr val="bg1"/>
                </a:solidFill>
                <a:latin typeface="Times New Roman" panose="02020603050405020304" pitchFamily="18" charset="0"/>
                <a:cs typeface="Times New Roman" panose="02020603050405020304" pitchFamily="18" charset="0"/>
              </a:rPr>
              <a:t>Explain TWO reasons why both Republican and Democratic candidates have argued the nomination process to win the presidency is rigged</a:t>
            </a:r>
          </a:p>
        </p:txBody>
      </p:sp>
      <p:sp>
        <p:nvSpPr>
          <p:cNvPr id="3" name="Speech Bubble: Oval 2">
            <a:extLst>
              <a:ext uri="{FF2B5EF4-FFF2-40B4-BE49-F238E27FC236}">
                <a16:creationId xmlns:a16="http://schemas.microsoft.com/office/drawing/2014/main" id="{A77E3267-181D-46EB-BF03-CDAF9AF3B79A}"/>
              </a:ext>
            </a:extLst>
          </p:cNvPr>
          <p:cNvSpPr/>
          <p:nvPr/>
        </p:nvSpPr>
        <p:spPr>
          <a:xfrm>
            <a:off x="2459502" y="1302543"/>
            <a:ext cx="3636498" cy="868362"/>
          </a:xfrm>
          <a:prstGeom prst="wedgeEllipseCallout">
            <a:avLst>
              <a:gd name="adj1" fmla="val -35563"/>
              <a:gd name="adj2" fmla="val 119032"/>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The NOMINATION process is RIGGED!</a:t>
            </a:r>
          </a:p>
        </p:txBody>
      </p:sp>
      <p:sp>
        <p:nvSpPr>
          <p:cNvPr id="8" name="Speech Bubble: Oval 7">
            <a:extLst>
              <a:ext uri="{FF2B5EF4-FFF2-40B4-BE49-F238E27FC236}">
                <a16:creationId xmlns:a16="http://schemas.microsoft.com/office/drawing/2014/main" id="{8F22F94A-B8AA-45B3-B81E-68A22BFE2878}"/>
              </a:ext>
            </a:extLst>
          </p:cNvPr>
          <p:cNvSpPr/>
          <p:nvPr/>
        </p:nvSpPr>
        <p:spPr>
          <a:xfrm>
            <a:off x="8555502" y="1127919"/>
            <a:ext cx="3636498" cy="868362"/>
          </a:xfrm>
          <a:prstGeom prst="wedgeEllipseCallout">
            <a:avLst>
              <a:gd name="adj1" fmla="val -35563"/>
              <a:gd name="adj2" fmla="val 119032"/>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The NOMINATION process is RIGGED!</a:t>
            </a:r>
          </a:p>
        </p:txBody>
      </p:sp>
      <p:sp>
        <p:nvSpPr>
          <p:cNvPr id="4" name="Rectangle 3">
            <a:extLst>
              <a:ext uri="{FF2B5EF4-FFF2-40B4-BE49-F238E27FC236}">
                <a16:creationId xmlns:a16="http://schemas.microsoft.com/office/drawing/2014/main" id="{AC0A2332-4766-4822-9D1B-1796A6FE7C9A}"/>
              </a:ext>
            </a:extLst>
          </p:cNvPr>
          <p:cNvSpPr/>
          <p:nvPr/>
        </p:nvSpPr>
        <p:spPr>
          <a:xfrm>
            <a:off x="629252" y="5188634"/>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Winning the Big Mo</a:t>
            </a:r>
          </a:p>
        </p:txBody>
      </p:sp>
      <p:sp>
        <p:nvSpPr>
          <p:cNvPr id="9" name="Rectangle 8">
            <a:extLst>
              <a:ext uri="{FF2B5EF4-FFF2-40B4-BE49-F238E27FC236}">
                <a16:creationId xmlns:a16="http://schemas.microsoft.com/office/drawing/2014/main" id="{EAD42F97-2B36-41A0-9B90-5EDC9055987D}"/>
              </a:ext>
            </a:extLst>
          </p:cNvPr>
          <p:cNvSpPr/>
          <p:nvPr/>
        </p:nvSpPr>
        <p:spPr>
          <a:xfrm>
            <a:off x="4661743" y="5188634"/>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Horse Race Journalism </a:t>
            </a:r>
          </a:p>
        </p:txBody>
      </p:sp>
      <p:sp>
        <p:nvSpPr>
          <p:cNvPr id="10" name="Rectangle 9">
            <a:extLst>
              <a:ext uri="{FF2B5EF4-FFF2-40B4-BE49-F238E27FC236}">
                <a16:creationId xmlns:a16="http://schemas.microsoft.com/office/drawing/2014/main" id="{C09ED515-E864-4CC2-86EB-470A207A957F}"/>
              </a:ext>
            </a:extLst>
          </p:cNvPr>
          <p:cNvSpPr/>
          <p:nvPr/>
        </p:nvSpPr>
        <p:spPr>
          <a:xfrm>
            <a:off x="8410135" y="5219701"/>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Party Rules for assigning delegates</a:t>
            </a:r>
          </a:p>
        </p:txBody>
      </p:sp>
      <p:sp>
        <p:nvSpPr>
          <p:cNvPr id="11" name="Rectangle 10">
            <a:extLst>
              <a:ext uri="{FF2B5EF4-FFF2-40B4-BE49-F238E27FC236}">
                <a16:creationId xmlns:a16="http://schemas.microsoft.com/office/drawing/2014/main" id="{A3911DBE-455A-49D1-8110-CC37B82E146D}"/>
              </a:ext>
            </a:extLst>
          </p:cNvPr>
          <p:cNvSpPr/>
          <p:nvPr/>
        </p:nvSpPr>
        <p:spPr>
          <a:xfrm>
            <a:off x="2086955" y="6016284"/>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Nomination elections</a:t>
            </a:r>
          </a:p>
        </p:txBody>
      </p:sp>
      <p:sp>
        <p:nvSpPr>
          <p:cNvPr id="12" name="Rectangle 11">
            <a:extLst>
              <a:ext uri="{FF2B5EF4-FFF2-40B4-BE49-F238E27FC236}">
                <a16:creationId xmlns:a16="http://schemas.microsoft.com/office/drawing/2014/main" id="{4B727027-C1C2-4BB9-B242-E4DD6AA0A443}"/>
              </a:ext>
            </a:extLst>
          </p:cNvPr>
          <p:cNvSpPr/>
          <p:nvPr/>
        </p:nvSpPr>
        <p:spPr>
          <a:xfrm>
            <a:off x="6980567" y="6002803"/>
            <a:ext cx="2859135" cy="67525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National Convention is meaningless</a:t>
            </a:r>
          </a:p>
        </p:txBody>
      </p:sp>
    </p:spTree>
    <p:extLst>
      <p:ext uri="{BB962C8B-B14F-4D97-AF65-F5344CB8AC3E}">
        <p14:creationId xmlns:p14="http://schemas.microsoft.com/office/powerpoint/2010/main" val="315108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46FE-00CD-41F3-8078-FD5CC97E9C18}"/>
              </a:ext>
            </a:extLst>
          </p:cNvPr>
          <p:cNvSpPr>
            <a:spLocks noGrp="1"/>
          </p:cNvSpPr>
          <p:nvPr>
            <p:ph type="title"/>
          </p:nvPr>
        </p:nvSpPr>
        <p:spPr>
          <a:xfrm>
            <a:off x="838200" y="365125"/>
            <a:ext cx="10515600" cy="816561"/>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The Voice of the Party</a:t>
            </a:r>
          </a:p>
        </p:txBody>
      </p:sp>
      <p:sp>
        <p:nvSpPr>
          <p:cNvPr id="3" name="Content Placeholder 2">
            <a:extLst>
              <a:ext uri="{FF2B5EF4-FFF2-40B4-BE49-F238E27FC236}">
                <a16:creationId xmlns:a16="http://schemas.microsoft.com/office/drawing/2014/main" id="{4631EE13-35AE-4474-B323-7E763A6D2E57}"/>
              </a:ext>
            </a:extLst>
          </p:cNvPr>
          <p:cNvSpPr>
            <a:spLocks noGrp="1"/>
          </p:cNvSpPr>
          <p:nvPr>
            <p:ph idx="1"/>
          </p:nvPr>
        </p:nvSpPr>
        <p:spPr>
          <a:xfrm>
            <a:off x="838200" y="1491175"/>
            <a:ext cx="10515600" cy="4685788"/>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Democrat Party being representative of their constituency (more diverse supporters)</a:t>
            </a:r>
          </a:p>
        </p:txBody>
      </p:sp>
      <p:sp>
        <p:nvSpPr>
          <p:cNvPr id="4" name="Rectangle 3">
            <a:extLst>
              <a:ext uri="{FF2B5EF4-FFF2-40B4-BE49-F238E27FC236}">
                <a16:creationId xmlns:a16="http://schemas.microsoft.com/office/drawing/2014/main" id="{49E7A775-4EE4-4F1D-A052-4D97E6621A3A}"/>
              </a:ext>
            </a:extLst>
          </p:cNvPr>
          <p:cNvSpPr/>
          <p:nvPr/>
        </p:nvSpPr>
        <p:spPr>
          <a:xfrm>
            <a:off x="464234" y="1941964"/>
            <a:ext cx="4389120" cy="647114"/>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1968 National Convention – Chicago Seven Riots</a:t>
            </a:r>
          </a:p>
        </p:txBody>
      </p:sp>
      <p:sp>
        <p:nvSpPr>
          <p:cNvPr id="5" name="Rectangle 4">
            <a:extLst>
              <a:ext uri="{FF2B5EF4-FFF2-40B4-BE49-F238E27FC236}">
                <a16:creationId xmlns:a16="http://schemas.microsoft.com/office/drawing/2014/main" id="{9EF7A953-0350-409D-9FEC-4EB41CD7994E}"/>
              </a:ext>
            </a:extLst>
          </p:cNvPr>
          <p:cNvSpPr/>
          <p:nvPr/>
        </p:nvSpPr>
        <p:spPr>
          <a:xfrm>
            <a:off x="1167618" y="2722411"/>
            <a:ext cx="5542671" cy="1850836"/>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Fraser-McGovern Commission: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make the nomination process more representative of supporters of the Democratic Party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Impact: </a:t>
            </a:r>
            <a:r>
              <a:rPr lang="en-US" sz="2400" dirty="0">
                <a:latin typeface="Times New Roman" panose="02020603050405020304" pitchFamily="18" charset="0"/>
                <a:cs typeface="Times New Roman" panose="02020603050405020304" pitchFamily="18" charset="0"/>
              </a:rPr>
              <a:t>fractionalized the party</a:t>
            </a:r>
          </a:p>
        </p:txBody>
      </p:sp>
      <p:sp>
        <p:nvSpPr>
          <p:cNvPr id="6" name="Rectangle 5">
            <a:extLst>
              <a:ext uri="{FF2B5EF4-FFF2-40B4-BE49-F238E27FC236}">
                <a16:creationId xmlns:a16="http://schemas.microsoft.com/office/drawing/2014/main" id="{C56201A3-73D1-4150-8026-D8D24EAA5E62}"/>
              </a:ext>
            </a:extLst>
          </p:cNvPr>
          <p:cNvSpPr/>
          <p:nvPr/>
        </p:nvSpPr>
        <p:spPr>
          <a:xfrm>
            <a:off x="1167618" y="4706578"/>
            <a:ext cx="5542671" cy="1730951"/>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Super-delegates: </a:t>
            </a:r>
            <a:r>
              <a:rPr lang="en-US" altLang="en-US" sz="2400" dirty="0">
                <a:latin typeface="Times New Roman" panose="02020603050405020304" pitchFamily="18" charset="0"/>
                <a:cs typeface="Times New Roman" panose="02020603050405020304" pitchFamily="18" charset="0"/>
              </a:rPr>
              <a:t>15% of the delegate slots were set aside for public officeholders and party officials (peer review of the nomination elections)</a:t>
            </a:r>
            <a:endParaRPr lang="en-US" sz="2400" b="1" dirty="0">
              <a:latin typeface="Times New Roman" panose="02020603050405020304" pitchFamily="18" charset="0"/>
              <a:cs typeface="Times New Roman" panose="02020603050405020304" pitchFamily="18" charset="0"/>
            </a:endParaRPr>
          </a:p>
        </p:txBody>
      </p:sp>
      <p:pic>
        <p:nvPicPr>
          <p:cNvPr id="7" name="Picture 10" descr="super-delegates2">
            <a:extLst>
              <a:ext uri="{FF2B5EF4-FFF2-40B4-BE49-F238E27FC236}">
                <a16:creationId xmlns:a16="http://schemas.microsoft.com/office/drawing/2014/main" id="{256F11B3-A374-4AEB-A25C-F8C6B9476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15200" y="4706578"/>
            <a:ext cx="4368018" cy="1955479"/>
          </a:xfrm>
          <a:prstGeom prst="rect">
            <a:avLst/>
          </a:prstGeom>
          <a:solidFill>
            <a:srgbClr val="002060"/>
          </a:solidFill>
          <a:ln>
            <a:solidFill>
              <a:srgbClr val="C00000"/>
            </a:solidFill>
          </a:ln>
        </p:spPr>
      </p:pic>
      <p:pic>
        <p:nvPicPr>
          <p:cNvPr id="17410" name="Picture 2" descr="McGovern–Fraser Commission Report - Teaching American History">
            <a:extLst>
              <a:ext uri="{FF2B5EF4-FFF2-40B4-BE49-F238E27FC236}">
                <a16:creationId xmlns:a16="http://schemas.microsoft.com/office/drawing/2014/main" id="{4F6DF651-5563-4198-BCB8-590960565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1984890"/>
            <a:ext cx="3812345" cy="223659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96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5541-B602-48A8-8384-80C4C9BDF39B}"/>
              </a:ext>
            </a:extLst>
          </p:cNvPr>
          <p:cNvSpPr>
            <a:spLocks noGrp="1"/>
          </p:cNvSpPr>
          <p:nvPr>
            <p:ph type="title"/>
          </p:nvPr>
        </p:nvSpPr>
        <p:spPr>
          <a:xfrm>
            <a:off x="928914" y="274638"/>
            <a:ext cx="9281886" cy="7159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The Unelected Connector</a:t>
            </a:r>
          </a:p>
        </p:txBody>
      </p:sp>
      <p:sp>
        <p:nvSpPr>
          <p:cNvPr id="3" name="Content Placeholder 2">
            <a:extLst>
              <a:ext uri="{FF2B5EF4-FFF2-40B4-BE49-F238E27FC236}">
                <a16:creationId xmlns:a16="http://schemas.microsoft.com/office/drawing/2014/main" id="{937979D0-1543-4556-9768-BEFF494AEA36}"/>
              </a:ext>
            </a:extLst>
          </p:cNvPr>
          <p:cNvSpPr>
            <a:spLocks noGrp="1"/>
          </p:cNvSpPr>
          <p:nvPr>
            <p:ph idx="1"/>
          </p:nvPr>
        </p:nvSpPr>
        <p:spPr>
          <a:xfrm>
            <a:off x="580571" y="1219201"/>
            <a:ext cx="10479315" cy="4906963"/>
          </a:xfrm>
          <a:solidFill>
            <a:schemeClr val="bg2">
              <a:lumMod val="90000"/>
            </a:schemeClr>
          </a:solidFill>
          <a:ln>
            <a:solidFill>
              <a:srgbClr val="002060"/>
            </a:solidFill>
          </a:ln>
        </p:spPr>
        <p:txBody>
          <a:bodyPr>
            <a:normAutofit/>
          </a:bodyPr>
          <a:lstStyle/>
          <a:p>
            <a:pPr>
              <a:defRPr/>
            </a:pPr>
            <a:r>
              <a:rPr lang="en-US" sz="2200" dirty="0">
                <a:latin typeface="Times New Roman" panose="02020603050405020304" pitchFamily="18" charset="0"/>
                <a:cs typeface="Times New Roman" panose="02020603050405020304" pitchFamily="18" charset="0"/>
              </a:rPr>
              <a:t>The United States political system is influenced by a variety of unelected groups that focused on checking government’s power </a:t>
            </a:r>
          </a:p>
          <a:p>
            <a:pPr>
              <a:defRPr/>
            </a:pPr>
            <a:r>
              <a:rPr lang="en-US" sz="2400" b="1" u="sng" dirty="0">
                <a:solidFill>
                  <a:srgbClr val="002060"/>
                </a:solidFill>
                <a:latin typeface="Times New Roman" panose="02020603050405020304" pitchFamily="18" charset="0"/>
                <a:cs typeface="Times New Roman" panose="02020603050405020304" pitchFamily="18" charset="0"/>
              </a:rPr>
              <a:t>Linkage Institutions:</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unelected groups that connect the people to government (</a:t>
            </a:r>
            <a:r>
              <a:rPr lang="en-US" sz="2400" b="1" i="1" dirty="0">
                <a:solidFill>
                  <a:srgbClr val="FF0000"/>
                </a:solidFill>
                <a:latin typeface="Times New Roman" panose="02020603050405020304" pitchFamily="18" charset="0"/>
                <a:cs typeface="Times New Roman" panose="02020603050405020304" pitchFamily="18" charset="0"/>
              </a:rPr>
              <a:t>promoted by the 1</a:t>
            </a:r>
            <a:r>
              <a:rPr lang="en-US" sz="2400" b="1" i="1" baseline="30000" dirty="0">
                <a:solidFill>
                  <a:srgbClr val="FF0000"/>
                </a:solidFill>
                <a:latin typeface="Times New Roman" panose="02020603050405020304" pitchFamily="18" charset="0"/>
                <a:cs typeface="Times New Roman" panose="02020603050405020304" pitchFamily="18" charset="0"/>
              </a:rPr>
              <a:t>st</a:t>
            </a:r>
            <a:r>
              <a:rPr lang="en-US" sz="2400" b="1" i="1" dirty="0">
                <a:solidFill>
                  <a:srgbClr val="FF0000"/>
                </a:solidFill>
                <a:latin typeface="Times New Roman" panose="02020603050405020304" pitchFamily="18" charset="0"/>
                <a:cs typeface="Times New Roman" panose="02020603050405020304" pitchFamily="18" charset="0"/>
              </a:rPr>
              <a:t> Amendment</a:t>
            </a:r>
            <a:r>
              <a:rPr lang="en-US" sz="2400" dirty="0">
                <a:latin typeface="Times New Roman" panose="02020603050405020304" pitchFamily="18" charset="0"/>
                <a:cs typeface="Times New Roman" panose="02020603050405020304" pitchFamily="18" charset="0"/>
              </a:rPr>
              <a:t>)</a:t>
            </a:r>
          </a:p>
          <a:p>
            <a:pPr lvl="1">
              <a:defRPr/>
            </a:pPr>
            <a:r>
              <a:rPr lang="en-US" sz="2200" b="1" dirty="0">
                <a:solidFill>
                  <a:srgbClr val="002060"/>
                </a:solidFill>
                <a:latin typeface="Times New Roman" panose="02020603050405020304" pitchFamily="18" charset="0"/>
                <a:cs typeface="Times New Roman" panose="02020603050405020304" pitchFamily="18" charset="0"/>
              </a:rPr>
              <a:t>Political Parties</a:t>
            </a:r>
          </a:p>
          <a:p>
            <a:pPr lvl="1">
              <a:defRPr/>
            </a:pPr>
            <a:r>
              <a:rPr lang="en-US" sz="2200" b="1" dirty="0">
                <a:solidFill>
                  <a:srgbClr val="002060"/>
                </a:solidFill>
                <a:latin typeface="Times New Roman" panose="02020603050405020304" pitchFamily="18" charset="0"/>
                <a:cs typeface="Times New Roman" panose="02020603050405020304" pitchFamily="18" charset="0"/>
              </a:rPr>
              <a:t>Elections</a:t>
            </a:r>
          </a:p>
          <a:p>
            <a:pPr lvl="1">
              <a:defRPr/>
            </a:pPr>
            <a:r>
              <a:rPr lang="en-US" sz="2200" b="1" dirty="0">
                <a:solidFill>
                  <a:srgbClr val="002060"/>
                </a:solidFill>
                <a:latin typeface="Times New Roman" panose="02020603050405020304" pitchFamily="18" charset="0"/>
                <a:cs typeface="Times New Roman" panose="02020603050405020304" pitchFamily="18" charset="0"/>
              </a:rPr>
              <a:t>Mass Media </a:t>
            </a:r>
          </a:p>
          <a:p>
            <a:pPr lvl="1">
              <a:defRPr/>
            </a:pPr>
            <a:r>
              <a:rPr lang="en-US" sz="2200" b="1" dirty="0">
                <a:solidFill>
                  <a:srgbClr val="002060"/>
                </a:solidFill>
                <a:latin typeface="Times New Roman" panose="02020603050405020304" pitchFamily="18" charset="0"/>
                <a:cs typeface="Times New Roman" panose="02020603050405020304" pitchFamily="18" charset="0"/>
              </a:rPr>
              <a:t>Interest Groups</a:t>
            </a:r>
          </a:p>
        </p:txBody>
      </p:sp>
      <p:pic>
        <p:nvPicPr>
          <p:cNvPr id="10244" name="Picture 3">
            <a:extLst>
              <a:ext uri="{FF2B5EF4-FFF2-40B4-BE49-F238E27FC236}">
                <a16:creationId xmlns:a16="http://schemas.microsoft.com/office/drawing/2014/main" id="{24012A7E-129C-4C8C-9A53-84C12840A3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7737" y="3752055"/>
            <a:ext cx="3286125" cy="283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a:extLst>
              <a:ext uri="{FF2B5EF4-FFF2-40B4-BE49-F238E27FC236}">
                <a16:creationId xmlns:a16="http://schemas.microsoft.com/office/drawing/2014/main" id="{360A928B-7896-43BA-8AD5-070B57ED70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8440" y="3672681"/>
            <a:ext cx="3203575" cy="283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5">
            <a:extLst>
              <a:ext uri="{FF2B5EF4-FFF2-40B4-BE49-F238E27FC236}">
                <a16:creationId xmlns:a16="http://schemas.microsoft.com/office/drawing/2014/main" id="{77E9444C-CED0-4B35-98DD-FFDA050B127C}"/>
              </a:ext>
            </a:extLst>
          </p:cNvPr>
          <p:cNvSpPr txBox="1">
            <a:spLocks noChangeArrowheads="1"/>
          </p:cNvSpPr>
          <p:nvPr/>
        </p:nvSpPr>
        <p:spPr bwMode="auto">
          <a:xfrm>
            <a:off x="7392704" y="4120355"/>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3600"/>
              <a:t>or</a:t>
            </a:r>
          </a:p>
        </p:txBody>
      </p:sp>
      <p:sp>
        <p:nvSpPr>
          <p:cNvPr id="10247" name="Rectangle 6">
            <a:extLst>
              <a:ext uri="{FF2B5EF4-FFF2-40B4-BE49-F238E27FC236}">
                <a16:creationId xmlns:a16="http://schemas.microsoft.com/office/drawing/2014/main" id="{E33E759E-4929-4215-AE34-C1D63EA56933}"/>
              </a:ext>
            </a:extLst>
          </p:cNvPr>
          <p:cNvSpPr>
            <a:spLocks noChangeArrowheads="1"/>
          </p:cNvSpPr>
          <p:nvPr/>
        </p:nvSpPr>
        <p:spPr bwMode="auto">
          <a:xfrm>
            <a:off x="4218440" y="2880518"/>
            <a:ext cx="2438400" cy="609600"/>
          </a:xfrm>
          <a:prstGeom prst="rect">
            <a:avLst/>
          </a:prstGeom>
          <a:solidFill>
            <a:srgbClr val="FF00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1800" b="1" dirty="0">
                <a:solidFill>
                  <a:schemeClr val="bg1"/>
                </a:solidFill>
              </a:rPr>
              <a:t>Trusted advocate of the people</a:t>
            </a:r>
          </a:p>
        </p:txBody>
      </p:sp>
      <p:sp>
        <p:nvSpPr>
          <p:cNvPr id="10248" name="Rectangle 7">
            <a:extLst>
              <a:ext uri="{FF2B5EF4-FFF2-40B4-BE49-F238E27FC236}">
                <a16:creationId xmlns:a16="http://schemas.microsoft.com/office/drawing/2014/main" id="{553F5B83-0B53-492F-9682-2B5C5170CAE3}"/>
              </a:ext>
            </a:extLst>
          </p:cNvPr>
          <p:cNvSpPr>
            <a:spLocks noChangeArrowheads="1"/>
          </p:cNvSpPr>
          <p:nvPr/>
        </p:nvSpPr>
        <p:spPr bwMode="auto">
          <a:xfrm>
            <a:off x="8991599" y="2880518"/>
            <a:ext cx="2438400" cy="609600"/>
          </a:xfrm>
          <a:prstGeom prst="rect">
            <a:avLst/>
          </a:prstGeom>
          <a:solidFill>
            <a:srgbClr val="FF00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1800" b="1" dirty="0">
                <a:solidFill>
                  <a:schemeClr val="bg1"/>
                </a:solidFill>
              </a:rPr>
              <a:t>Dangerous interloper of the unelected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614D-CE0B-453C-A8E2-0C26B71361A7}"/>
              </a:ext>
            </a:extLst>
          </p:cNvPr>
          <p:cNvSpPr>
            <a:spLocks noGrp="1"/>
          </p:cNvSpPr>
          <p:nvPr>
            <p:ph type="title"/>
          </p:nvPr>
        </p:nvSpPr>
        <p:spPr>
          <a:xfrm>
            <a:off x="534572" y="274638"/>
            <a:ext cx="9676228" cy="715962"/>
          </a:xfrm>
          <a:solidFill>
            <a:schemeClr val="bg1">
              <a:lumMod val="95000"/>
            </a:schemeClr>
          </a:solidFill>
          <a:ln>
            <a:solidFill>
              <a:srgbClr val="FF0000"/>
            </a:solidFill>
          </a:ln>
        </p:spPr>
        <p:txBody>
          <a:bodyPr>
            <a:normAutofit/>
          </a:bodyPr>
          <a:lstStyle/>
          <a:p>
            <a:pPr>
              <a:defRPr/>
            </a:pPr>
            <a:r>
              <a:rPr lang="en-US" b="1" dirty="0">
                <a:solidFill>
                  <a:srgbClr val="002060"/>
                </a:solidFill>
                <a:latin typeface="Castellar" panose="020A0402060406010301" pitchFamily="18" charset="0"/>
              </a:rPr>
              <a:t>General vs. Nominating</a:t>
            </a:r>
          </a:p>
        </p:txBody>
      </p:sp>
      <p:sp>
        <p:nvSpPr>
          <p:cNvPr id="4" name="Text Placeholder 3">
            <a:extLst>
              <a:ext uri="{FF2B5EF4-FFF2-40B4-BE49-F238E27FC236}">
                <a16:creationId xmlns:a16="http://schemas.microsoft.com/office/drawing/2014/main" id="{EFC271A4-C190-4C00-86F1-FA6C91960572}"/>
              </a:ext>
            </a:extLst>
          </p:cNvPr>
          <p:cNvSpPr>
            <a:spLocks noGrp="1"/>
          </p:cNvSpPr>
          <p:nvPr>
            <p:ph type="body" idx="1"/>
          </p:nvPr>
        </p:nvSpPr>
        <p:spPr>
          <a:xfrm>
            <a:off x="839788" y="1190626"/>
            <a:ext cx="4040188" cy="639763"/>
          </a:xfrm>
          <a:solidFill>
            <a:schemeClr val="bg2"/>
          </a:solidFill>
          <a:ln>
            <a:solidFill>
              <a:srgbClr val="FF0000"/>
            </a:solidFill>
          </a:ln>
        </p:spPr>
        <p:txBody>
          <a:bodyPr/>
          <a:lstStyle/>
          <a:p>
            <a:pPr algn="ctr">
              <a:defRPr/>
            </a:pPr>
            <a:r>
              <a:rPr lang="en-US" dirty="0">
                <a:latin typeface="Times New Roman" panose="02020603050405020304" pitchFamily="18" charset="0"/>
                <a:cs typeface="Times New Roman" panose="02020603050405020304" pitchFamily="18" charset="0"/>
              </a:rPr>
              <a:t>Nominating Election</a:t>
            </a:r>
          </a:p>
        </p:txBody>
      </p:sp>
      <p:sp>
        <p:nvSpPr>
          <p:cNvPr id="5" name="Content Placeholder 4">
            <a:extLst>
              <a:ext uri="{FF2B5EF4-FFF2-40B4-BE49-F238E27FC236}">
                <a16:creationId xmlns:a16="http://schemas.microsoft.com/office/drawing/2014/main" id="{4A3C3A2C-BF20-4806-BD8C-D9E0DCB97087}"/>
              </a:ext>
            </a:extLst>
          </p:cNvPr>
          <p:cNvSpPr>
            <a:spLocks noGrp="1"/>
          </p:cNvSpPr>
          <p:nvPr>
            <p:ph sz="half" idx="2"/>
          </p:nvPr>
        </p:nvSpPr>
        <p:spPr>
          <a:xfrm>
            <a:off x="534572" y="2279992"/>
            <a:ext cx="5157787" cy="3684588"/>
          </a:xfrm>
          <a:solidFill>
            <a:schemeClr val="bg1">
              <a:lumMod val="95000"/>
            </a:schemeClr>
          </a:solidFill>
          <a:ln>
            <a:solidFill>
              <a:srgbClr val="FF0000"/>
            </a:solidFill>
          </a:ln>
        </p:spPr>
        <p:txBody>
          <a:bodyPr>
            <a:normAutofit/>
          </a:bodyPr>
          <a:lstStyle/>
          <a:p>
            <a:pPr>
              <a:defRPr/>
            </a:pPr>
            <a:r>
              <a:rPr lang="en-US" sz="2200" dirty="0">
                <a:latin typeface="Times New Roman" panose="02020603050405020304" pitchFamily="18" charset="0"/>
                <a:cs typeface="Times New Roman" panose="02020603050405020304" pitchFamily="18" charset="0"/>
              </a:rPr>
              <a:t>Focus on those who identify with the party and its values</a:t>
            </a:r>
          </a:p>
          <a:p>
            <a:pPr>
              <a:defRPr/>
            </a:pPr>
            <a:r>
              <a:rPr lang="en-US" sz="2200" dirty="0">
                <a:latin typeface="Times New Roman" panose="02020603050405020304" pitchFamily="18" charset="0"/>
                <a:cs typeface="Times New Roman" panose="02020603050405020304" pitchFamily="18" charset="0"/>
              </a:rPr>
              <a:t>Media has heavy influence in outcome (</a:t>
            </a:r>
            <a:r>
              <a:rPr lang="en-US" sz="2200" b="1" i="1" dirty="0">
                <a:solidFill>
                  <a:srgbClr val="002060"/>
                </a:solidFill>
                <a:latin typeface="Times New Roman" panose="02020603050405020304" pitchFamily="18" charset="0"/>
                <a:cs typeface="Times New Roman" panose="02020603050405020304" pitchFamily="18" charset="0"/>
              </a:rPr>
              <a:t>horse race journalism</a:t>
            </a:r>
            <a:r>
              <a:rPr lang="en-US" sz="2200" dirty="0">
                <a:latin typeface="Times New Roman" panose="02020603050405020304" pitchFamily="18" charset="0"/>
                <a:cs typeface="Times New Roman" panose="02020603050405020304" pitchFamily="18" charset="0"/>
              </a:rPr>
              <a:t>)</a:t>
            </a:r>
          </a:p>
          <a:p>
            <a:pPr>
              <a:defRPr/>
            </a:pPr>
            <a:r>
              <a:rPr lang="en-US" sz="2200" dirty="0">
                <a:latin typeface="Times New Roman" panose="02020603050405020304" pitchFamily="18" charset="0"/>
                <a:cs typeface="Times New Roman" panose="02020603050405020304" pitchFamily="18" charset="0"/>
              </a:rPr>
              <a:t>Winning the </a:t>
            </a:r>
            <a:r>
              <a:rPr lang="en-US" sz="2200" b="1" i="1" dirty="0">
                <a:solidFill>
                  <a:srgbClr val="002060"/>
                </a:solidFill>
                <a:latin typeface="Times New Roman" panose="02020603050405020304" pitchFamily="18" charset="0"/>
                <a:cs typeface="Times New Roman" panose="02020603050405020304" pitchFamily="18" charset="0"/>
              </a:rPr>
              <a:t>Big Mo.</a:t>
            </a:r>
          </a:p>
          <a:p>
            <a:pPr>
              <a:defRPr/>
            </a:pPr>
            <a:r>
              <a:rPr lang="en-US" sz="2200" dirty="0">
                <a:latin typeface="Times New Roman" panose="02020603050405020304" pitchFamily="18" charset="0"/>
                <a:cs typeface="Times New Roman" panose="02020603050405020304" pitchFamily="18" charset="0"/>
              </a:rPr>
              <a:t>Requires campaigning in every state</a:t>
            </a:r>
          </a:p>
          <a:p>
            <a:pPr>
              <a:defRPr/>
            </a:pPr>
            <a:r>
              <a:rPr lang="en-US" sz="2200" dirty="0">
                <a:latin typeface="Times New Roman" panose="02020603050405020304" pitchFamily="18" charset="0"/>
                <a:cs typeface="Times New Roman" panose="02020603050405020304" pitchFamily="18" charset="0"/>
              </a:rPr>
              <a:t>Deals with a lower voter turnout</a:t>
            </a:r>
          </a:p>
          <a:p>
            <a:pPr>
              <a:defRPr/>
            </a:pPr>
            <a:r>
              <a:rPr lang="en-US" sz="2200" dirty="0">
                <a:latin typeface="Times New Roman" panose="02020603050405020304" pitchFamily="18" charset="0"/>
                <a:cs typeface="Times New Roman" panose="02020603050405020304" pitchFamily="18" charset="0"/>
              </a:rPr>
              <a:t>Winning delegates to the National Convention </a:t>
            </a:r>
          </a:p>
        </p:txBody>
      </p:sp>
      <p:sp>
        <p:nvSpPr>
          <p:cNvPr id="6" name="Text Placeholder 5">
            <a:extLst>
              <a:ext uri="{FF2B5EF4-FFF2-40B4-BE49-F238E27FC236}">
                <a16:creationId xmlns:a16="http://schemas.microsoft.com/office/drawing/2014/main" id="{09DFF6D1-66F0-4D58-B83B-2238B4915843}"/>
              </a:ext>
            </a:extLst>
          </p:cNvPr>
          <p:cNvSpPr>
            <a:spLocks noGrp="1"/>
          </p:cNvSpPr>
          <p:nvPr>
            <p:ph type="body" sz="quarter" idx="3"/>
          </p:nvPr>
        </p:nvSpPr>
        <p:spPr>
          <a:xfrm>
            <a:off x="6169026" y="1190626"/>
            <a:ext cx="4041775" cy="639763"/>
          </a:xfrm>
          <a:solidFill>
            <a:schemeClr val="bg2"/>
          </a:solidFill>
          <a:ln>
            <a:solidFill>
              <a:srgbClr val="FF0000"/>
            </a:solidFill>
          </a:ln>
        </p:spPr>
        <p:txBody>
          <a:bodyPr/>
          <a:lstStyle/>
          <a:p>
            <a:pPr algn="ctr">
              <a:defRPr/>
            </a:pPr>
            <a:r>
              <a:rPr lang="en-US" dirty="0">
                <a:latin typeface="Times New Roman" panose="02020603050405020304" pitchFamily="18" charset="0"/>
                <a:cs typeface="Times New Roman" panose="02020603050405020304" pitchFamily="18" charset="0"/>
              </a:rPr>
              <a:t>General Election </a:t>
            </a:r>
          </a:p>
        </p:txBody>
      </p:sp>
      <p:sp>
        <p:nvSpPr>
          <p:cNvPr id="7" name="Content Placeholder 6">
            <a:extLst>
              <a:ext uri="{FF2B5EF4-FFF2-40B4-BE49-F238E27FC236}">
                <a16:creationId xmlns:a16="http://schemas.microsoft.com/office/drawing/2014/main" id="{8D60D053-C2B0-4F69-9109-3D925DB415AC}"/>
              </a:ext>
            </a:extLst>
          </p:cNvPr>
          <p:cNvSpPr>
            <a:spLocks noGrp="1"/>
          </p:cNvSpPr>
          <p:nvPr>
            <p:ph sz="quarter" idx="4"/>
          </p:nvPr>
        </p:nvSpPr>
        <p:spPr>
          <a:solidFill>
            <a:schemeClr val="bg1">
              <a:lumMod val="95000"/>
            </a:schemeClr>
          </a:solidFill>
          <a:ln>
            <a:solidFill>
              <a:srgbClr val="FF0000"/>
            </a:solidFill>
          </a:ln>
        </p:spPr>
        <p:txBody>
          <a:bodyPr/>
          <a:lstStyle/>
          <a:p>
            <a:pPr>
              <a:defRPr/>
            </a:pPr>
            <a:r>
              <a:rPr lang="en-US" sz="2400" dirty="0">
                <a:latin typeface="Times New Roman" panose="02020603050405020304" pitchFamily="18" charset="0"/>
                <a:cs typeface="Times New Roman" panose="02020603050405020304" pitchFamily="18" charset="0"/>
              </a:rPr>
              <a:t>Focuses on moderate America</a:t>
            </a:r>
          </a:p>
          <a:p>
            <a:pPr>
              <a:defRPr/>
            </a:pPr>
            <a:r>
              <a:rPr lang="en-US" sz="2400" dirty="0">
                <a:latin typeface="Times New Roman" panose="02020603050405020304" pitchFamily="18" charset="0"/>
                <a:cs typeface="Times New Roman" panose="02020603050405020304" pitchFamily="18" charset="0"/>
              </a:rPr>
              <a:t>Has a higher voter turnout</a:t>
            </a:r>
          </a:p>
          <a:p>
            <a:pPr>
              <a:defRPr/>
            </a:pPr>
            <a:r>
              <a:rPr lang="en-US" sz="2400" dirty="0">
                <a:latin typeface="Times New Roman" panose="02020603050405020304" pitchFamily="18" charset="0"/>
                <a:cs typeface="Times New Roman" panose="02020603050405020304" pitchFamily="18" charset="0"/>
              </a:rPr>
              <a:t>Campaign efforts focus on </a:t>
            </a:r>
            <a:r>
              <a:rPr lang="en-US" sz="2400" b="1" i="1" dirty="0">
                <a:solidFill>
                  <a:srgbClr val="002060"/>
                </a:solidFill>
                <a:latin typeface="Times New Roman" panose="02020603050405020304" pitchFamily="18" charset="0"/>
                <a:cs typeface="Times New Roman" panose="02020603050405020304" pitchFamily="18" charset="0"/>
              </a:rPr>
              <a:t>swing states</a:t>
            </a:r>
          </a:p>
          <a:p>
            <a:pPr>
              <a:defRPr/>
            </a:pPr>
            <a:r>
              <a:rPr lang="en-US" sz="2400" dirty="0">
                <a:latin typeface="Times New Roman" panose="02020603050405020304" pitchFamily="18" charset="0"/>
                <a:cs typeface="Times New Roman" panose="02020603050405020304" pitchFamily="18" charset="0"/>
              </a:rPr>
              <a:t>Attacks ads </a:t>
            </a:r>
            <a:r>
              <a:rPr lang="en-US" sz="2400" b="1" i="1" dirty="0">
                <a:solidFill>
                  <a:srgbClr val="002060"/>
                </a:solidFill>
                <a:latin typeface="Times New Roman" panose="02020603050405020304" pitchFamily="18" charset="0"/>
                <a:cs typeface="Times New Roman" panose="02020603050405020304" pitchFamily="18" charset="0"/>
              </a:rPr>
              <a:t>(mudslinging)</a:t>
            </a:r>
          </a:p>
          <a:p>
            <a:pPr>
              <a:defRPr/>
            </a:pPr>
            <a:r>
              <a:rPr lang="en-US" sz="2400" b="1" i="1" dirty="0">
                <a:solidFill>
                  <a:srgbClr val="002060"/>
                </a:solidFill>
                <a:latin typeface="Times New Roman" panose="02020603050405020304" pitchFamily="18" charset="0"/>
                <a:cs typeface="Times New Roman" panose="02020603050405020304" pitchFamily="18" charset="0"/>
              </a:rPr>
              <a:t>Winner-take-all system</a:t>
            </a:r>
          </a:p>
          <a:p>
            <a:pPr marL="0" indent="0">
              <a:buNone/>
              <a:defRPr/>
            </a:pPr>
            <a:endParaRPr lang="en-US" sz="2000" i="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22346-447C-4AC9-BEC7-3639A39DBC22}"/>
              </a:ext>
            </a:extLst>
          </p:cNvPr>
          <p:cNvSpPr>
            <a:spLocks noGrp="1"/>
          </p:cNvSpPr>
          <p:nvPr>
            <p:ph idx="1"/>
          </p:nvPr>
        </p:nvSpPr>
        <p:spPr>
          <a:xfrm>
            <a:off x="812800" y="381000"/>
            <a:ext cx="10450286" cy="6096000"/>
          </a:xfrm>
          <a:solidFill>
            <a:schemeClr val="bg2">
              <a:lumMod val="90000"/>
            </a:schemeClr>
          </a:solidFill>
          <a:ln>
            <a:solidFill>
              <a:srgbClr val="002060"/>
            </a:solidFill>
          </a:ln>
        </p:spPr>
        <p:txBody>
          <a:bodyPr/>
          <a:lstStyle/>
          <a:p>
            <a:pPr marL="0" indent="0">
              <a:buNone/>
              <a:defRPr/>
            </a:pPr>
            <a:r>
              <a:rPr lang="en-US" sz="1600" i="1" dirty="0">
                <a:latin typeface="Times New Roman" panose="02020603050405020304" pitchFamily="18" charset="0"/>
                <a:cs typeface="Times New Roman" panose="02020603050405020304" pitchFamily="18" charset="0"/>
              </a:rPr>
              <a:t>PMI-5: Political parties, interest groups, and social movements provide opportunities for participation and influence how people relate to government and policymakers</a:t>
            </a:r>
          </a:p>
          <a:p>
            <a:pPr>
              <a:defRPr/>
            </a:pPr>
            <a:r>
              <a:rPr lang="en-US" sz="1600" i="1" dirty="0">
                <a:latin typeface="Times New Roman" panose="02020603050405020304" pitchFamily="18" charset="0"/>
                <a:cs typeface="Times New Roman" panose="02020603050405020304" pitchFamily="18" charset="0"/>
              </a:rPr>
              <a:t>PMI 5.A: Describe linkage institutions</a:t>
            </a:r>
          </a:p>
          <a:p>
            <a:pPr>
              <a:defRPr/>
            </a:pPr>
            <a:r>
              <a:rPr lang="en-US" sz="1600" i="1" dirty="0">
                <a:latin typeface="Times New Roman" panose="02020603050405020304" pitchFamily="18" charset="0"/>
                <a:cs typeface="Times New Roman" panose="02020603050405020304" pitchFamily="18" charset="0"/>
              </a:rPr>
              <a:t>PMI 5.B: Explain the functions and impact of political parties on the electorate and government </a:t>
            </a:r>
          </a:p>
          <a:p>
            <a:pPr marL="0" indent="0">
              <a:buNone/>
              <a:defRPr/>
            </a:pPr>
            <a:r>
              <a:rPr lang="en-US" sz="2000" b="1" i="1" dirty="0">
                <a:solidFill>
                  <a:srgbClr val="002060"/>
                </a:solidFill>
                <a:latin typeface="Times New Roman" panose="02020603050405020304" pitchFamily="18" charset="0"/>
                <a:cs typeface="Times New Roman" panose="02020603050405020304" pitchFamily="18" charset="0"/>
              </a:rPr>
              <a:t>Essential Questions:</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does various unelected groups influence the political process, the political landscape and the United States governing institutions? </a:t>
            </a:r>
          </a:p>
          <a:p>
            <a:pPr>
              <a:defRPr/>
            </a:pPr>
            <a:r>
              <a:rPr lang="en-US" sz="2000" b="1" i="1" dirty="0">
                <a:solidFill>
                  <a:srgbClr val="002060"/>
                </a:solidFill>
                <a:latin typeface="Times New Roman" panose="02020603050405020304" pitchFamily="18" charset="0"/>
                <a:cs typeface="Times New Roman" panose="02020603050405020304" pitchFamily="18" charset="0"/>
              </a:rPr>
              <a:t>Students Can:</a:t>
            </a:r>
            <a:endParaRPr lang="en-US" sz="2000" b="1" dirty="0">
              <a:solidFill>
                <a:srgbClr val="002060"/>
              </a:solidFill>
              <a:latin typeface="Times New Roman" panose="02020603050405020304" pitchFamily="18" charset="0"/>
              <a:cs typeface="Times New Roman" panose="02020603050405020304" pitchFamily="18" charset="0"/>
            </a:endParaRPr>
          </a:p>
          <a:p>
            <a:pPr lvl="1">
              <a:defRPr/>
            </a:pPr>
            <a:r>
              <a:rPr lang="en-US" sz="1800" dirty="0">
                <a:latin typeface="Times New Roman" panose="02020603050405020304" pitchFamily="18" charset="0"/>
                <a:cs typeface="Times New Roman" panose="02020603050405020304" pitchFamily="18" charset="0"/>
              </a:rPr>
              <a:t>Evaluate the functions and impacts political parties have on the democratic process of our government </a:t>
            </a:r>
          </a:p>
          <a:p>
            <a:pPr lvl="1">
              <a:defRPr/>
            </a:pPr>
            <a:r>
              <a:rPr lang="en-US" sz="1800" dirty="0">
                <a:latin typeface="Times New Roman" panose="02020603050405020304" pitchFamily="18" charset="0"/>
                <a:cs typeface="Times New Roman" panose="02020603050405020304" pitchFamily="18" charset="0"/>
              </a:rPr>
              <a:t>Explain why and how political parties change and adapt</a:t>
            </a:r>
          </a:p>
          <a:p>
            <a:pPr marL="0" indent="0">
              <a:buNone/>
              <a:defRPr/>
            </a:pPr>
            <a:r>
              <a:rPr lang="en-US" sz="2400" dirty="0">
                <a:solidFill>
                  <a:srgbClr val="002060"/>
                </a:solidFill>
                <a:latin typeface="Times New Roman" panose="02020603050405020304" pitchFamily="18" charset="0"/>
                <a:cs typeface="Times New Roman" panose="02020603050405020304" pitchFamily="18" charset="0"/>
              </a:rPr>
              <a:t>AGENDA</a:t>
            </a:r>
          </a:p>
          <a:p>
            <a:pPr lvl="1">
              <a:defRPr/>
            </a:pPr>
            <a:r>
              <a:rPr lang="en-US" dirty="0">
                <a:latin typeface="Times New Roman" panose="02020603050405020304" pitchFamily="18" charset="0"/>
                <a:cs typeface="Times New Roman" panose="02020603050405020304" pitchFamily="18" charset="0"/>
              </a:rPr>
              <a:t>The Power of a Midterm</a:t>
            </a:r>
          </a:p>
          <a:p>
            <a:pPr lvl="1">
              <a:defRPr/>
            </a:pPr>
            <a:r>
              <a:rPr lang="en-US" dirty="0">
                <a:latin typeface="Times New Roman" panose="02020603050405020304" pitchFamily="18" charset="0"/>
                <a:cs typeface="Times New Roman" panose="02020603050405020304" pitchFamily="18" charset="0"/>
              </a:rPr>
              <a:t>Congressional Campaign Strategy</a:t>
            </a:r>
          </a:p>
          <a:p>
            <a:pPr lvl="1">
              <a:defRPr/>
            </a:pPr>
            <a:r>
              <a:rPr lang="en-US" dirty="0">
                <a:latin typeface="Times New Roman" panose="02020603050405020304" pitchFamily="18" charset="0"/>
                <a:cs typeface="Times New Roman" panose="02020603050405020304" pitchFamily="18" charset="0"/>
              </a:rPr>
              <a:t>Contrasting Styles</a:t>
            </a:r>
          </a:p>
          <a:p>
            <a:pPr marL="0" lvl="1" indent="0">
              <a:buNone/>
              <a:defRPr/>
            </a:pPr>
            <a:r>
              <a:rPr lang="en-US" dirty="0">
                <a:solidFill>
                  <a:srgbClr val="002060"/>
                </a:solidFill>
                <a:latin typeface="Times New Roman" panose="02020603050405020304" pitchFamily="18" charset="0"/>
                <a:cs typeface="Times New Roman" panose="02020603050405020304" pitchFamily="18" charset="0"/>
              </a:rPr>
              <a:t>HOMEWORK</a:t>
            </a:r>
          </a:p>
          <a:p>
            <a:pPr marL="342900" lvl="1" indent="-342900">
              <a:defRPr/>
            </a:pPr>
            <a:r>
              <a:rPr lang="en-US" dirty="0">
                <a:solidFill>
                  <a:srgbClr val="002060"/>
                </a:solidFill>
                <a:latin typeface="Times New Roman" panose="02020603050405020304" pitchFamily="18" charset="0"/>
                <a:cs typeface="Times New Roman" panose="02020603050405020304" pitchFamily="18" charset="0"/>
              </a:rPr>
              <a:t>Presidential Marathon</a:t>
            </a:r>
          </a:p>
          <a:p>
            <a:pPr marL="342900" lvl="1" indent="-342900">
              <a:defRPr/>
            </a:pPr>
            <a:r>
              <a:rPr lang="en-US" dirty="0">
                <a:solidFill>
                  <a:srgbClr val="002060"/>
                </a:solidFill>
                <a:latin typeface="Times New Roman" panose="02020603050405020304" pitchFamily="18" charset="0"/>
                <a:cs typeface="Times New Roman" panose="02020603050405020304" pitchFamily="18" charset="0"/>
              </a:rPr>
              <a:t>Friday, 4/23 – Argumentative Response Essay</a:t>
            </a:r>
          </a:p>
        </p:txBody>
      </p:sp>
      <p:pic>
        <p:nvPicPr>
          <p:cNvPr id="9218" name="Picture 2" descr="Why Complaining About the “Two Party System” Is a Waste of Time | The  Takaho Post">
            <a:extLst>
              <a:ext uri="{FF2B5EF4-FFF2-40B4-BE49-F238E27FC236}">
                <a16:creationId xmlns:a16="http://schemas.microsoft.com/office/drawing/2014/main" id="{5638CE5B-7870-48B3-98C6-DB57FBE2C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287610" cy="214180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6039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Turnout the Vote</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838200" y="1547446"/>
            <a:ext cx="5257800" cy="4615450"/>
          </a:xfrm>
          <a:solidFill>
            <a:schemeClr val="bg1">
              <a:lumMod val="95000"/>
            </a:schemeClr>
          </a:solidFill>
          <a:ln>
            <a:solidFill>
              <a:srgbClr val="C00000"/>
            </a:solidFill>
          </a:ln>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Presidential Elections v. Midterm Elections Turnout</a:t>
            </a:r>
          </a:p>
          <a:p>
            <a:pPr marL="457200" indent="-457200">
              <a:buFont typeface="+mj-lt"/>
              <a:buAutoNum type="alphaUcPeriod"/>
            </a:pPr>
            <a:r>
              <a:rPr lang="en-US" sz="2400" dirty="0">
                <a:latin typeface="Times New Roman" panose="02020603050405020304" pitchFamily="18" charset="0"/>
                <a:cs typeface="Times New Roman" panose="02020603050405020304" pitchFamily="18" charset="0"/>
              </a:rPr>
              <a:t>Identify TWO major trends in voter turnout illustrated by the graph.</a:t>
            </a:r>
          </a:p>
          <a:p>
            <a:pPr marL="457200" indent="-457200">
              <a:buFont typeface="+mj-lt"/>
              <a:buAutoNum type="alphaUcPeriod"/>
            </a:pPr>
            <a:r>
              <a:rPr lang="en-US" sz="2400" dirty="0">
                <a:latin typeface="Times New Roman" panose="02020603050405020304" pitchFamily="18" charset="0"/>
                <a:cs typeface="Times New Roman" panose="02020603050405020304" pitchFamily="18" charset="0"/>
              </a:rPr>
              <a:t>How the following impact midterm elections for Congress</a:t>
            </a:r>
          </a:p>
          <a:p>
            <a:pPr marL="688975"/>
            <a:r>
              <a:rPr lang="en-US" sz="2400" dirty="0">
                <a:latin typeface="Times New Roman" panose="02020603050405020304" pitchFamily="18" charset="0"/>
                <a:cs typeface="Times New Roman" panose="02020603050405020304" pitchFamily="18" charset="0"/>
              </a:rPr>
              <a:t>Incumbency</a:t>
            </a:r>
          </a:p>
          <a:p>
            <a:pPr marL="688975"/>
            <a:r>
              <a:rPr lang="en-US" sz="2400" dirty="0">
                <a:latin typeface="Times New Roman" panose="02020603050405020304" pitchFamily="18" charset="0"/>
                <a:cs typeface="Times New Roman" panose="02020603050405020304" pitchFamily="18" charset="0"/>
              </a:rPr>
              <a:t>Committee Assignments</a:t>
            </a:r>
          </a:p>
          <a:p>
            <a:pPr marL="0" indent="0">
              <a:buNone/>
            </a:pPr>
            <a:r>
              <a:rPr lang="en-US" sz="2400" dirty="0">
                <a:latin typeface="Times New Roman" panose="02020603050405020304" pitchFamily="18" charset="0"/>
                <a:cs typeface="Times New Roman" panose="02020603050405020304" pitchFamily="18" charset="0"/>
              </a:rPr>
              <a:t>C.  Explain ONE major difference between a presidential campaign and a congressional campaign for elected office</a:t>
            </a:r>
          </a:p>
        </p:txBody>
      </p:sp>
      <p:pic>
        <p:nvPicPr>
          <p:cNvPr id="18434" name="Picture 2" descr="2018 election voter turnout: the record-setting numbers, in one chart - Vox">
            <a:extLst>
              <a:ext uri="{FF2B5EF4-FFF2-40B4-BE49-F238E27FC236}">
                <a16:creationId xmlns:a16="http://schemas.microsoft.com/office/drawing/2014/main" id="{3A0E082C-6D4B-4FC2-93B9-3F0DB0F4E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127" y="1357532"/>
            <a:ext cx="5604802" cy="513534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68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Incumbency </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838200" y="1519311"/>
            <a:ext cx="10515600" cy="4657652"/>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Congressional Incumbency = High Re-election</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19458" name="Picture 2" descr="Blog - AP US Government and Politics">
            <a:extLst>
              <a:ext uri="{FF2B5EF4-FFF2-40B4-BE49-F238E27FC236}">
                <a16:creationId xmlns:a16="http://schemas.microsoft.com/office/drawing/2014/main" id="{6202FCB6-E095-4637-AA43-912201FDB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346" y="1882982"/>
            <a:ext cx="10674447" cy="282969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9E81516-3FE4-41E3-946A-9E92537154FD}"/>
              </a:ext>
            </a:extLst>
          </p:cNvPr>
          <p:cNvSpPr/>
          <p:nvPr/>
        </p:nvSpPr>
        <p:spPr>
          <a:xfrm>
            <a:off x="1128346" y="4811151"/>
            <a:ext cx="10674447" cy="1729483"/>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Name Recognition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War chest (PACs &amp; Super PACs back the incumbent)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Staffers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Pork barreling and casework = </a:t>
            </a:r>
            <a:r>
              <a:rPr lang="en-US" sz="2400" b="1" u="sng" dirty="0">
                <a:solidFill>
                  <a:schemeClr val="bg1"/>
                </a:solidFill>
                <a:latin typeface="Times New Roman" panose="02020603050405020304" pitchFamily="18" charset="0"/>
                <a:cs typeface="Times New Roman" panose="02020603050405020304" pitchFamily="18" charset="0"/>
              </a:rPr>
              <a:t>CREDIT CLAIMING</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68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Presidential coattails </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838200" y="1621303"/>
            <a:ext cx="10515600" cy="4555660"/>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Presidential approval rating and presidential elections impact on congressional elections </a:t>
            </a:r>
          </a:p>
        </p:txBody>
      </p:sp>
      <p:pic>
        <p:nvPicPr>
          <p:cNvPr id="20482" name="Picture 2" descr="Presidential Coattails and Midterm Loss">
            <a:extLst>
              <a:ext uri="{FF2B5EF4-FFF2-40B4-BE49-F238E27FC236}">
                <a16:creationId xmlns:a16="http://schemas.microsoft.com/office/drawing/2014/main" id="{DB4695AF-1C5D-4884-BC7B-312FFCA99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1" y="1978269"/>
            <a:ext cx="9656812" cy="30140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6DA0ED-1C36-42CF-9530-50F409173744}"/>
              </a:ext>
            </a:extLst>
          </p:cNvPr>
          <p:cNvSpPr/>
          <p:nvPr/>
        </p:nvSpPr>
        <p:spPr>
          <a:xfrm>
            <a:off x="1294227" y="5134364"/>
            <a:ext cx="10059573" cy="1419635"/>
          </a:xfrm>
          <a:prstGeom prst="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New Roman" panose="02020603050405020304" pitchFamily="18" charset="0"/>
                <a:cs typeface="Times New Roman" panose="02020603050405020304" pitchFamily="18" charset="0"/>
              </a:rPr>
              <a:t>Presidential Coattail Effect </a:t>
            </a:r>
            <a:r>
              <a:rPr lang="en-US" sz="2400" dirty="0">
                <a:solidFill>
                  <a:schemeClr val="bg1"/>
                </a:solidFill>
                <a:latin typeface="Times New Roman" panose="02020603050405020304" pitchFamily="18" charset="0"/>
                <a:cs typeface="Times New Roman" panose="02020603050405020304" pitchFamily="18" charset="0"/>
              </a:rPr>
              <a:t>– voters support president’s party in congressional elections (debatable) </a:t>
            </a:r>
          </a:p>
          <a:p>
            <a:r>
              <a:rPr lang="en-US" sz="2400" b="1" u="sng" dirty="0">
                <a:solidFill>
                  <a:schemeClr val="bg1"/>
                </a:solidFill>
                <a:latin typeface="Times New Roman" panose="02020603050405020304" pitchFamily="18" charset="0"/>
                <a:cs typeface="Times New Roman" panose="02020603050405020304" pitchFamily="18" charset="0"/>
              </a:rPr>
              <a:t>Lame Duck </a:t>
            </a:r>
            <a:r>
              <a:rPr lang="en-US" sz="2400" dirty="0">
                <a:solidFill>
                  <a:schemeClr val="bg1"/>
                </a:solidFill>
                <a:latin typeface="Times New Roman" panose="02020603050405020304" pitchFamily="18" charset="0"/>
                <a:cs typeface="Times New Roman" panose="02020603050405020304" pitchFamily="18" charset="0"/>
              </a:rPr>
              <a:t>– A President who does not win a second term or cannot run for re-elections</a:t>
            </a:r>
          </a:p>
        </p:txBody>
      </p:sp>
    </p:spTree>
    <p:extLst>
      <p:ext uri="{BB962C8B-B14F-4D97-AF65-F5344CB8AC3E}">
        <p14:creationId xmlns:p14="http://schemas.microsoft.com/office/powerpoint/2010/main" val="1231039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647749"/>
          </a:xfrm>
          <a:solidFill>
            <a:schemeClr val="bg1">
              <a:lumMod val="95000"/>
            </a:schemeClr>
          </a:solidFill>
          <a:ln>
            <a:solidFill>
              <a:srgbClr val="C00000"/>
            </a:solidFill>
          </a:ln>
        </p:spPr>
        <p:txBody>
          <a:bodyPr>
            <a:normAutofit fontScale="90000"/>
          </a:bodyPr>
          <a:lstStyle/>
          <a:p>
            <a:r>
              <a:rPr lang="en-US" b="1" dirty="0">
                <a:solidFill>
                  <a:srgbClr val="002060"/>
                </a:solidFill>
                <a:latin typeface="Castellar" panose="020A0402060406010301" pitchFamily="18" charset="0"/>
              </a:rPr>
              <a:t>Gerry Man Again</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838200" y="1406769"/>
            <a:ext cx="10515600" cy="4770194"/>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One party rule of state legislatures</a:t>
            </a:r>
          </a:p>
          <a:p>
            <a:r>
              <a:rPr lang="en-US" sz="2400" b="1" u="sng" dirty="0">
                <a:solidFill>
                  <a:srgbClr val="002060"/>
                </a:solidFill>
                <a:latin typeface="Times New Roman" panose="02020603050405020304" pitchFamily="18" charset="0"/>
                <a:cs typeface="Times New Roman" panose="02020603050405020304" pitchFamily="18" charset="0"/>
              </a:rPr>
              <a:t>Gerrymandering</a:t>
            </a:r>
            <a:r>
              <a:rPr lang="en-US" sz="2400" dirty="0">
                <a:latin typeface="Times New Roman" panose="02020603050405020304" pitchFamily="18" charset="0"/>
                <a:cs typeface="Times New Roman" panose="02020603050405020304" pitchFamily="18" charset="0"/>
              </a:rPr>
              <a:t>      </a:t>
            </a:r>
            <a:r>
              <a:rPr lang="en-US" sz="2400" b="1" u="sng" dirty="0">
                <a:solidFill>
                  <a:srgbClr val="002060"/>
                </a:solidFill>
                <a:latin typeface="Times New Roman" panose="02020603050405020304" pitchFamily="18" charset="0"/>
                <a:cs typeface="Times New Roman" panose="02020603050405020304" pitchFamily="18" charset="0"/>
              </a:rPr>
              <a:t>safe districts</a:t>
            </a:r>
            <a:r>
              <a:rPr lang="en-US" sz="2400" dirty="0">
                <a:latin typeface="Times New Roman" panose="02020603050405020304" pitchFamily="18" charset="0"/>
                <a:cs typeface="Times New Roman" panose="02020603050405020304" pitchFamily="18" charset="0"/>
              </a:rPr>
              <a:t> in the House of Representatives </a:t>
            </a:r>
          </a:p>
        </p:txBody>
      </p:sp>
      <p:sp>
        <p:nvSpPr>
          <p:cNvPr id="2" name="Arrow: Right 1">
            <a:extLst>
              <a:ext uri="{FF2B5EF4-FFF2-40B4-BE49-F238E27FC236}">
                <a16:creationId xmlns:a16="http://schemas.microsoft.com/office/drawing/2014/main" id="{118901F0-E1E6-41ED-9375-137B916D02E6}"/>
              </a:ext>
            </a:extLst>
          </p:cNvPr>
          <p:cNvSpPr/>
          <p:nvPr/>
        </p:nvSpPr>
        <p:spPr>
          <a:xfrm>
            <a:off x="3474720" y="1941341"/>
            <a:ext cx="323557" cy="22508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New poll: Everybody hates gerrymandering - FairVote">
            <a:extLst>
              <a:ext uri="{FF2B5EF4-FFF2-40B4-BE49-F238E27FC236}">
                <a16:creationId xmlns:a16="http://schemas.microsoft.com/office/drawing/2014/main" id="{28FA2D6D-BD0F-40DE-AE5B-F110F2099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426" y="2359195"/>
            <a:ext cx="6719300" cy="2494159"/>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6BCC410-EACC-46C1-A5E2-8D3D68B53153}"/>
              </a:ext>
            </a:extLst>
          </p:cNvPr>
          <p:cNvSpPr/>
          <p:nvPr/>
        </p:nvSpPr>
        <p:spPr>
          <a:xfrm>
            <a:off x="506437" y="2406198"/>
            <a:ext cx="4276578" cy="174377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General Elections are not competitive</a:t>
            </a:r>
          </a:p>
          <a:p>
            <a:pPr marL="342900" indent="-342900">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Primary Elections are competitive for an </a:t>
            </a:r>
            <a:r>
              <a:rPr lang="en-US" sz="2400" b="1" u="sng" dirty="0">
                <a:solidFill>
                  <a:schemeClr val="bg1"/>
                </a:solidFill>
                <a:latin typeface="Times New Roman" panose="02020603050405020304" pitchFamily="18" charset="0"/>
                <a:cs typeface="Times New Roman" panose="02020603050405020304" pitchFamily="18" charset="0"/>
              </a:rPr>
              <a:t>open seat</a:t>
            </a:r>
          </a:p>
        </p:txBody>
      </p:sp>
      <p:pic>
        <p:nvPicPr>
          <p:cNvPr id="21508" name="Picture 4" descr="Can Partisan Gerrymandering be Stopped? » Dome | Blog Archive | Boston  University">
            <a:extLst>
              <a:ext uri="{FF2B5EF4-FFF2-40B4-BE49-F238E27FC236}">
                <a16:creationId xmlns:a16="http://schemas.microsoft.com/office/drawing/2014/main" id="{762DD964-CE4C-4B4D-AC0B-07DFCC127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382" y="4318672"/>
            <a:ext cx="3465633" cy="2174203"/>
          </a:xfrm>
          <a:prstGeom prst="rect">
            <a:avLst/>
          </a:prstGeom>
          <a:solidFill>
            <a:srgbClr val="002060"/>
          </a:solidFill>
          <a:ln>
            <a:solidFill>
              <a:srgbClr val="002060"/>
            </a:solidFill>
          </a:ln>
        </p:spPr>
      </p:pic>
    </p:spTree>
    <p:extLst>
      <p:ext uri="{BB962C8B-B14F-4D97-AF65-F5344CB8AC3E}">
        <p14:creationId xmlns:p14="http://schemas.microsoft.com/office/powerpoint/2010/main" val="7626655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normAutofit fontScale="90000"/>
          </a:bodyPr>
          <a:lstStyle/>
          <a:p>
            <a:r>
              <a:rPr lang="en-US" b="1" dirty="0">
                <a:solidFill>
                  <a:srgbClr val="002060"/>
                </a:solidFill>
                <a:latin typeface="Castellar" panose="020A0402060406010301" pitchFamily="18" charset="0"/>
              </a:rPr>
              <a:t>The Bling, Bling of Campaigning</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838200" y="1547446"/>
            <a:ext cx="10515600" cy="4629517"/>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Increasing cost of campaigning</a:t>
            </a:r>
          </a:p>
        </p:txBody>
      </p:sp>
      <p:pic>
        <p:nvPicPr>
          <p:cNvPr id="22530" name="Picture 2" descr="Cost to win congressional election skyrockets - CNN Politics">
            <a:extLst>
              <a:ext uri="{FF2B5EF4-FFF2-40B4-BE49-F238E27FC236}">
                <a16:creationId xmlns:a16="http://schemas.microsoft.com/office/drawing/2014/main" id="{B9EF1123-F50A-4F06-B169-A4E9D3054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132" y="1948376"/>
            <a:ext cx="7315200" cy="336217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15585C7-EAFB-435D-9B67-875DECFC4533}"/>
              </a:ext>
            </a:extLst>
          </p:cNvPr>
          <p:cNvSpPr/>
          <p:nvPr/>
        </p:nvSpPr>
        <p:spPr>
          <a:xfrm>
            <a:off x="281354" y="2053883"/>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Political Consultants</a:t>
            </a:r>
          </a:p>
        </p:txBody>
      </p:sp>
      <p:sp>
        <p:nvSpPr>
          <p:cNvPr id="6" name="Rectangle 5">
            <a:extLst>
              <a:ext uri="{FF2B5EF4-FFF2-40B4-BE49-F238E27FC236}">
                <a16:creationId xmlns:a16="http://schemas.microsoft.com/office/drawing/2014/main" id="{528B4E3B-2238-4EEE-8F64-CE578808B9B7}"/>
              </a:ext>
            </a:extLst>
          </p:cNvPr>
          <p:cNvSpPr/>
          <p:nvPr/>
        </p:nvSpPr>
        <p:spPr>
          <a:xfrm>
            <a:off x="281354" y="2783058"/>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Campaign Ads (mudslinging)</a:t>
            </a:r>
          </a:p>
        </p:txBody>
      </p:sp>
      <p:sp>
        <p:nvSpPr>
          <p:cNvPr id="9" name="Rectangle 8">
            <a:extLst>
              <a:ext uri="{FF2B5EF4-FFF2-40B4-BE49-F238E27FC236}">
                <a16:creationId xmlns:a16="http://schemas.microsoft.com/office/drawing/2014/main" id="{22B22255-B2CB-409E-978A-8BC03970F035}"/>
              </a:ext>
            </a:extLst>
          </p:cNvPr>
          <p:cNvSpPr/>
          <p:nvPr/>
        </p:nvSpPr>
        <p:spPr>
          <a:xfrm>
            <a:off x="281354" y="3498168"/>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Social Media </a:t>
            </a:r>
          </a:p>
        </p:txBody>
      </p:sp>
      <p:sp>
        <p:nvSpPr>
          <p:cNvPr id="10" name="Rectangle 9">
            <a:extLst>
              <a:ext uri="{FF2B5EF4-FFF2-40B4-BE49-F238E27FC236}">
                <a16:creationId xmlns:a16="http://schemas.microsoft.com/office/drawing/2014/main" id="{2A7B6856-B0E3-43F0-9108-8DD03783B2EE}"/>
              </a:ext>
            </a:extLst>
          </p:cNvPr>
          <p:cNvSpPr/>
          <p:nvPr/>
        </p:nvSpPr>
        <p:spPr>
          <a:xfrm>
            <a:off x="281354" y="4213278"/>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Public Opinion Polls</a:t>
            </a:r>
          </a:p>
        </p:txBody>
      </p:sp>
      <p:sp>
        <p:nvSpPr>
          <p:cNvPr id="11" name="Rectangle 10">
            <a:extLst>
              <a:ext uri="{FF2B5EF4-FFF2-40B4-BE49-F238E27FC236}">
                <a16:creationId xmlns:a16="http://schemas.microsoft.com/office/drawing/2014/main" id="{6768DE4F-1A82-4F45-AD14-D4A8200733DB}"/>
              </a:ext>
            </a:extLst>
          </p:cNvPr>
          <p:cNvSpPr/>
          <p:nvPr/>
        </p:nvSpPr>
        <p:spPr>
          <a:xfrm>
            <a:off x="281354" y="4939668"/>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Mass Media</a:t>
            </a:r>
          </a:p>
        </p:txBody>
      </p:sp>
      <p:sp>
        <p:nvSpPr>
          <p:cNvPr id="12" name="Rectangle 11">
            <a:extLst>
              <a:ext uri="{FF2B5EF4-FFF2-40B4-BE49-F238E27FC236}">
                <a16:creationId xmlns:a16="http://schemas.microsoft.com/office/drawing/2014/main" id="{C5212CD1-3E16-4C30-A3E0-07F83DFC8BB2}"/>
              </a:ext>
            </a:extLst>
          </p:cNvPr>
          <p:cNvSpPr/>
          <p:nvPr/>
        </p:nvSpPr>
        <p:spPr>
          <a:xfrm>
            <a:off x="281354" y="5677560"/>
            <a:ext cx="3756074" cy="576775"/>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Winning Independents’ Votes</a:t>
            </a:r>
          </a:p>
        </p:txBody>
      </p:sp>
    </p:spTree>
    <p:extLst>
      <p:ext uri="{BB962C8B-B14F-4D97-AF65-F5344CB8AC3E}">
        <p14:creationId xmlns:p14="http://schemas.microsoft.com/office/powerpoint/2010/main" val="52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0" grpId="0" animBg="1"/>
      <p:bldP spid="11"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To Debate or Not to Debate</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464235" y="1617785"/>
            <a:ext cx="11380762" cy="4559178"/>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Debating an opponents – Presidential candidate yes vs. </a:t>
            </a:r>
            <a:r>
              <a:rPr lang="en-US" sz="2400" b="1" u="sng" dirty="0">
                <a:latin typeface="Times New Roman" panose="02020603050405020304" pitchFamily="18" charset="0"/>
                <a:cs typeface="Times New Roman" panose="02020603050405020304" pitchFamily="18" charset="0"/>
              </a:rPr>
              <a:t>Congressional candidates NO</a:t>
            </a:r>
          </a:p>
        </p:txBody>
      </p:sp>
      <p:pic>
        <p:nvPicPr>
          <p:cNvPr id="23554" name="Picture 2" descr="John Rutherford and Donna Deegan clash in debate for Congress seat">
            <a:extLst>
              <a:ext uri="{FF2B5EF4-FFF2-40B4-BE49-F238E27FC236}">
                <a16:creationId xmlns:a16="http://schemas.microsoft.com/office/drawing/2014/main" id="{33376385-61D0-4AA1-ADAF-4DBAE9996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391" y="2297174"/>
            <a:ext cx="4549392" cy="255618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2FF3968-BF06-4B12-9C25-E51747333540}"/>
              </a:ext>
            </a:extLst>
          </p:cNvPr>
          <p:cNvCxnSpPr/>
          <p:nvPr/>
        </p:nvCxnSpPr>
        <p:spPr>
          <a:xfrm flipH="1">
            <a:off x="1392702" y="2096086"/>
            <a:ext cx="5120640" cy="28135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51F941-634B-4FD7-A743-2042A347231E}"/>
              </a:ext>
            </a:extLst>
          </p:cNvPr>
          <p:cNvCxnSpPr/>
          <p:nvPr/>
        </p:nvCxnSpPr>
        <p:spPr>
          <a:xfrm>
            <a:off x="1420837" y="2166425"/>
            <a:ext cx="4951828" cy="2827606"/>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26396D36-8581-4000-8A65-D0EFB8D3A94E}"/>
              </a:ext>
            </a:extLst>
          </p:cNvPr>
          <p:cNvSpPr/>
          <p:nvPr/>
        </p:nvSpPr>
        <p:spPr>
          <a:xfrm>
            <a:off x="6606744" y="2297174"/>
            <a:ext cx="5333194" cy="1941342"/>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Incumbents &amp; Frontrunners have the advantage (name recognition)</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Gaffes could legitimize an opponent</a:t>
            </a:r>
          </a:p>
        </p:txBody>
      </p:sp>
    </p:spTree>
    <p:extLst>
      <p:ext uri="{BB962C8B-B14F-4D97-AF65-F5344CB8AC3E}">
        <p14:creationId xmlns:p14="http://schemas.microsoft.com/office/powerpoint/2010/main" val="37724833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Contrasting Campaigns</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506437" y="1533378"/>
            <a:ext cx="11113477" cy="4643585"/>
          </a:xfrm>
          <a:solidFill>
            <a:schemeClr val="bg1">
              <a:lumMod val="95000"/>
            </a:schemeClr>
          </a:solidFill>
          <a:ln>
            <a:solidFill>
              <a:srgbClr val="C0000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Presidential Campaigns v. Congressional Campaigns</a:t>
            </a:r>
          </a:p>
        </p:txBody>
      </p:sp>
      <p:pic>
        <p:nvPicPr>
          <p:cNvPr id="24578" name="Picture 2" descr="double circle map - Google Search | Venn diagram activities, Circle map, Venn  diagram">
            <a:extLst>
              <a:ext uri="{FF2B5EF4-FFF2-40B4-BE49-F238E27FC236}">
                <a16:creationId xmlns:a16="http://schemas.microsoft.com/office/drawing/2014/main" id="{42840DD3-CDBC-45E2-97A2-D57EFA8B7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624" y="2224381"/>
            <a:ext cx="9295227" cy="411189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9" name="Text Placeholder 9">
            <a:extLst>
              <a:ext uri="{FF2B5EF4-FFF2-40B4-BE49-F238E27FC236}">
                <a16:creationId xmlns:a16="http://schemas.microsoft.com/office/drawing/2014/main" id="{EA74D94F-90E2-4A06-A355-CF183F7B6FD4}"/>
              </a:ext>
            </a:extLst>
          </p:cNvPr>
          <p:cNvSpPr txBox="1">
            <a:spLocks/>
          </p:cNvSpPr>
          <p:nvPr/>
        </p:nvSpPr>
        <p:spPr>
          <a:xfrm>
            <a:off x="333352" y="2224381"/>
            <a:ext cx="5157787" cy="485262"/>
          </a:xfrm>
          <a:prstGeom prst="rect">
            <a:avLst/>
          </a:prstGeom>
          <a:solidFill>
            <a:srgbClr val="002060"/>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solidFill>
                  <a:schemeClr val="bg1"/>
                </a:solidFill>
                <a:latin typeface="Times New Roman" panose="02020603050405020304" pitchFamily="18" charset="0"/>
                <a:cs typeface="Times New Roman" panose="02020603050405020304" pitchFamily="18" charset="0"/>
              </a:rPr>
              <a:t>Congressional Elections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0" name="Text Placeholder 11">
            <a:extLst>
              <a:ext uri="{FF2B5EF4-FFF2-40B4-BE49-F238E27FC236}">
                <a16:creationId xmlns:a16="http://schemas.microsoft.com/office/drawing/2014/main" id="{DB606C04-5EC0-49A9-9E13-1A68F2F02DDF}"/>
              </a:ext>
            </a:extLst>
          </p:cNvPr>
          <p:cNvSpPr txBox="1">
            <a:spLocks/>
          </p:cNvSpPr>
          <p:nvPr/>
        </p:nvSpPr>
        <p:spPr>
          <a:xfrm>
            <a:off x="6436726" y="2224381"/>
            <a:ext cx="5183188" cy="509050"/>
          </a:xfrm>
          <a:prstGeom prst="rect">
            <a:avLst/>
          </a:prstGeom>
          <a:solidFill>
            <a:srgbClr val="FF0000"/>
          </a:solidFill>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solidFill>
                  <a:schemeClr val="bg1"/>
                </a:solidFill>
                <a:latin typeface="Times New Roman" panose="02020603050405020304" pitchFamily="18" charset="0"/>
                <a:cs typeface="Times New Roman" panose="02020603050405020304" pitchFamily="18" charset="0"/>
              </a:rPr>
              <a:t>Presidential Elections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3871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11203C8-FF2D-4E5A-86ED-3577DD5D73F8}"/>
              </a:ext>
            </a:extLst>
          </p:cNvPr>
          <p:cNvSpPr>
            <a:spLocks noGrp="1"/>
          </p:cNvSpPr>
          <p:nvPr>
            <p:ph type="title"/>
          </p:nvPr>
        </p:nvSpPr>
        <p:spPr>
          <a:xfrm>
            <a:off x="647114" y="274638"/>
            <a:ext cx="9563686" cy="792162"/>
          </a:xfrm>
          <a:solidFill>
            <a:schemeClr val="bg2"/>
          </a:solidFill>
          <a:ln>
            <a:solidFill>
              <a:srgbClr val="FF0000"/>
            </a:solidFill>
          </a:ln>
        </p:spPr>
        <p:txBody>
          <a:bodyPr>
            <a:normAutofit fontScale="90000"/>
          </a:bodyPr>
          <a:lstStyle/>
          <a:p>
            <a:pPr>
              <a:defRPr/>
            </a:pPr>
            <a:r>
              <a:rPr lang="en-US" dirty="0">
                <a:solidFill>
                  <a:srgbClr val="002060"/>
                </a:solidFill>
                <a:latin typeface="Castellar" panose="020A0402060406010301" pitchFamily="18" charset="0"/>
              </a:rPr>
              <a:t>Elected Position Campaigns</a:t>
            </a:r>
          </a:p>
        </p:txBody>
      </p:sp>
      <p:sp>
        <p:nvSpPr>
          <p:cNvPr id="10" name="Text Placeholder 9">
            <a:extLst>
              <a:ext uri="{FF2B5EF4-FFF2-40B4-BE49-F238E27FC236}">
                <a16:creationId xmlns:a16="http://schemas.microsoft.com/office/drawing/2014/main" id="{EAFA078F-3902-430B-8BCC-94AD82E7EAC4}"/>
              </a:ext>
            </a:extLst>
          </p:cNvPr>
          <p:cNvSpPr>
            <a:spLocks noGrp="1"/>
          </p:cNvSpPr>
          <p:nvPr>
            <p:ph type="body" idx="1"/>
          </p:nvPr>
        </p:nvSpPr>
        <p:spPr>
          <a:xfrm>
            <a:off x="403690" y="1300675"/>
            <a:ext cx="5157787" cy="485262"/>
          </a:xfrm>
          <a:solidFill>
            <a:srgbClr val="002060"/>
          </a:solidFill>
          <a:ln>
            <a:solidFill>
              <a:srgbClr val="FF0000"/>
            </a:solidFill>
          </a:ln>
        </p:spPr>
        <p:txBody>
          <a:bodyPr/>
          <a:lstStyle/>
          <a:p>
            <a:pPr algn="ctr">
              <a:defRPr/>
            </a:pPr>
            <a:r>
              <a:rPr lang="en-US" dirty="0">
                <a:solidFill>
                  <a:schemeClr val="bg1"/>
                </a:solidFill>
                <a:latin typeface="Times New Roman" panose="02020603050405020304" pitchFamily="18" charset="0"/>
                <a:cs typeface="Times New Roman" panose="02020603050405020304" pitchFamily="18" charset="0"/>
              </a:rPr>
              <a:t>Congressional Elections</a:t>
            </a:r>
          </a:p>
        </p:txBody>
      </p:sp>
      <p:sp>
        <p:nvSpPr>
          <p:cNvPr id="11" name="Content Placeholder 10">
            <a:extLst>
              <a:ext uri="{FF2B5EF4-FFF2-40B4-BE49-F238E27FC236}">
                <a16:creationId xmlns:a16="http://schemas.microsoft.com/office/drawing/2014/main" id="{DAB10151-DC9F-4C7D-800A-97F3FE2E4420}"/>
              </a:ext>
            </a:extLst>
          </p:cNvPr>
          <p:cNvSpPr>
            <a:spLocks noGrp="1"/>
          </p:cNvSpPr>
          <p:nvPr>
            <p:ph sz="half" idx="2"/>
          </p:nvPr>
        </p:nvSpPr>
        <p:spPr>
          <a:xfrm>
            <a:off x="432058" y="2019812"/>
            <a:ext cx="5157787" cy="3684588"/>
          </a:xfrm>
          <a:solidFill>
            <a:schemeClr val="bg1">
              <a:lumMod val="95000"/>
            </a:schemeClr>
          </a:solidFill>
          <a:ln>
            <a:solidFill>
              <a:srgbClr val="FF0000"/>
            </a:solidFill>
          </a:ln>
        </p:spPr>
        <p:txBody>
          <a:bodyPr>
            <a:normAutofit/>
          </a:bodyPr>
          <a:lstStyle/>
          <a:p>
            <a:pPr>
              <a:defRPr/>
            </a:pPr>
            <a:r>
              <a:rPr lang="en-US" sz="2400" dirty="0">
                <a:latin typeface="Times New Roman" panose="02020603050405020304" pitchFamily="18" charset="0"/>
                <a:cs typeface="Times New Roman" panose="02020603050405020304" pitchFamily="18" charset="0"/>
              </a:rPr>
              <a:t>Very on sided (incumbency advantage)</a:t>
            </a:r>
          </a:p>
          <a:p>
            <a:pPr>
              <a:defRPr/>
            </a:pPr>
            <a:r>
              <a:rPr lang="en-US" sz="2400" dirty="0">
                <a:latin typeface="Times New Roman" panose="02020603050405020304" pitchFamily="18" charset="0"/>
                <a:cs typeface="Times New Roman" panose="02020603050405020304" pitchFamily="18" charset="0"/>
              </a:rPr>
              <a:t>Fewer people vote in midterm elections</a:t>
            </a:r>
          </a:p>
          <a:p>
            <a:pPr>
              <a:defRPr/>
            </a:pPr>
            <a:r>
              <a:rPr lang="en-US" sz="2400" dirty="0">
                <a:latin typeface="Times New Roman" panose="02020603050405020304" pitchFamily="18" charset="0"/>
                <a:cs typeface="Times New Roman" panose="02020603050405020304" pitchFamily="18" charset="0"/>
              </a:rPr>
              <a:t>Taking Credit (pork-barreling)</a:t>
            </a:r>
          </a:p>
          <a:p>
            <a:pPr>
              <a:defRPr/>
            </a:pPr>
            <a:r>
              <a:rPr lang="en-US" sz="2400" dirty="0">
                <a:latin typeface="Times New Roman" panose="02020603050405020304" pitchFamily="18" charset="0"/>
                <a:cs typeface="Times New Roman" panose="02020603050405020304" pitchFamily="18" charset="0"/>
              </a:rPr>
              <a:t>Can blame the politics of Washington (duck responsibility)</a:t>
            </a:r>
          </a:p>
          <a:p>
            <a:pPr>
              <a:defRPr/>
            </a:pPr>
            <a:r>
              <a:rPr lang="en-US" sz="2400" dirty="0">
                <a:latin typeface="Times New Roman" panose="02020603050405020304" pitchFamily="18" charset="0"/>
                <a:cs typeface="Times New Roman" panose="02020603050405020304" pitchFamily="18" charset="0"/>
              </a:rPr>
              <a:t>Presidential Coattail effect</a:t>
            </a:r>
          </a:p>
        </p:txBody>
      </p:sp>
      <p:sp>
        <p:nvSpPr>
          <p:cNvPr id="12" name="Text Placeholder 11">
            <a:extLst>
              <a:ext uri="{FF2B5EF4-FFF2-40B4-BE49-F238E27FC236}">
                <a16:creationId xmlns:a16="http://schemas.microsoft.com/office/drawing/2014/main" id="{1F84F1BB-8B6C-416E-98E9-8E737FC0EA53}"/>
              </a:ext>
            </a:extLst>
          </p:cNvPr>
          <p:cNvSpPr>
            <a:spLocks noGrp="1"/>
          </p:cNvSpPr>
          <p:nvPr>
            <p:ph type="body" sz="quarter" idx="3"/>
          </p:nvPr>
        </p:nvSpPr>
        <p:spPr>
          <a:xfrm>
            <a:off x="6172200" y="1276887"/>
            <a:ext cx="5183188" cy="509050"/>
          </a:xfrm>
          <a:solidFill>
            <a:srgbClr val="FF0000"/>
          </a:solidFill>
          <a:ln>
            <a:solidFill>
              <a:srgbClr val="002060"/>
            </a:solidFill>
          </a:ln>
        </p:spPr>
        <p:txBody>
          <a:bodyPr/>
          <a:lstStyle/>
          <a:p>
            <a:pPr algn="ctr">
              <a:defRPr/>
            </a:pPr>
            <a:r>
              <a:rPr lang="en-US" dirty="0">
                <a:solidFill>
                  <a:schemeClr val="bg1"/>
                </a:solidFill>
                <a:latin typeface="Times New Roman" panose="02020603050405020304" pitchFamily="18" charset="0"/>
                <a:cs typeface="Times New Roman" panose="02020603050405020304" pitchFamily="18" charset="0"/>
              </a:rPr>
              <a:t>Presidential Elections</a:t>
            </a:r>
          </a:p>
        </p:txBody>
      </p:sp>
      <p:sp>
        <p:nvSpPr>
          <p:cNvPr id="13" name="Content Placeholder 12">
            <a:extLst>
              <a:ext uri="{FF2B5EF4-FFF2-40B4-BE49-F238E27FC236}">
                <a16:creationId xmlns:a16="http://schemas.microsoft.com/office/drawing/2014/main" id="{AFAB9ADD-597B-4210-8D08-B96A674394D1}"/>
              </a:ext>
            </a:extLst>
          </p:cNvPr>
          <p:cNvSpPr>
            <a:spLocks noGrp="1"/>
          </p:cNvSpPr>
          <p:nvPr>
            <p:ph sz="quarter" idx="4"/>
          </p:nvPr>
        </p:nvSpPr>
        <p:spPr>
          <a:xfrm>
            <a:off x="6172200" y="2019813"/>
            <a:ext cx="5183188" cy="3684588"/>
          </a:xfrm>
          <a:solidFill>
            <a:schemeClr val="bg1">
              <a:lumMod val="95000"/>
            </a:schemeClr>
          </a:solidFill>
          <a:ln>
            <a:solidFill>
              <a:srgbClr val="FF0000"/>
            </a:solidFill>
          </a:ln>
        </p:spPr>
        <p:txBody>
          <a:bodyPr/>
          <a:lstStyle/>
          <a:p>
            <a:pPr>
              <a:defRPr/>
            </a:pPr>
            <a:r>
              <a:rPr lang="en-US" sz="2400" dirty="0">
                <a:latin typeface="Times New Roman" panose="02020603050405020304" pitchFamily="18" charset="0"/>
                <a:cs typeface="Times New Roman" panose="02020603050405020304" pitchFamily="18" charset="0"/>
              </a:rPr>
              <a:t>More competitive (winner rarely gets more than 55% of the vote)</a:t>
            </a:r>
          </a:p>
          <a:p>
            <a:pPr>
              <a:defRPr/>
            </a:pPr>
            <a:r>
              <a:rPr lang="en-US" sz="2400" dirty="0">
                <a:latin typeface="Times New Roman" panose="02020603050405020304" pitchFamily="18" charset="0"/>
                <a:cs typeface="Times New Roman" panose="02020603050405020304" pitchFamily="18" charset="0"/>
              </a:rPr>
              <a:t>More voters</a:t>
            </a:r>
          </a:p>
          <a:p>
            <a:pPr>
              <a:defRPr/>
            </a:pPr>
            <a:r>
              <a:rPr lang="en-US" sz="2400" dirty="0">
                <a:latin typeface="Times New Roman" panose="02020603050405020304" pitchFamily="18" charset="0"/>
                <a:cs typeface="Times New Roman" panose="02020603050405020304" pitchFamily="18" charset="0"/>
              </a:rPr>
              <a:t>Greater media coverage </a:t>
            </a:r>
          </a:p>
          <a:p>
            <a:pPr>
              <a:defRPr/>
            </a:pPr>
            <a:endParaRPr lang="en-US" dirty="0"/>
          </a:p>
        </p:txBody>
      </p:sp>
      <p:pic>
        <p:nvPicPr>
          <p:cNvPr id="94215" name="Picture 13">
            <a:extLst>
              <a:ext uri="{FF2B5EF4-FFF2-40B4-BE49-F238E27FC236}">
                <a16:creationId xmlns:a16="http://schemas.microsoft.com/office/drawing/2014/main" id="{32385481-930C-4756-991B-D372627DE5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4262" y="3827598"/>
            <a:ext cx="3460236" cy="295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EB6D-61AC-43C0-8AF3-BF7C54A9CE85}"/>
              </a:ext>
            </a:extLst>
          </p:cNvPr>
          <p:cNvSpPr>
            <a:spLocks noGrp="1"/>
          </p:cNvSpPr>
          <p:nvPr>
            <p:ph type="title"/>
          </p:nvPr>
        </p:nvSpPr>
        <p:spPr>
          <a:xfrm>
            <a:off x="1981200" y="160336"/>
            <a:ext cx="8229600" cy="599319"/>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Political Parties</a:t>
            </a:r>
          </a:p>
        </p:txBody>
      </p:sp>
      <p:sp>
        <p:nvSpPr>
          <p:cNvPr id="3" name="Content Placeholder 2">
            <a:extLst>
              <a:ext uri="{FF2B5EF4-FFF2-40B4-BE49-F238E27FC236}">
                <a16:creationId xmlns:a16="http://schemas.microsoft.com/office/drawing/2014/main" id="{73153A8C-D2AD-472E-9025-81095E5C9450}"/>
              </a:ext>
            </a:extLst>
          </p:cNvPr>
          <p:cNvSpPr>
            <a:spLocks noGrp="1"/>
          </p:cNvSpPr>
          <p:nvPr>
            <p:ph idx="1"/>
          </p:nvPr>
        </p:nvSpPr>
        <p:spPr>
          <a:xfrm>
            <a:off x="1219200" y="956603"/>
            <a:ext cx="9499600" cy="5245761"/>
          </a:xfrm>
          <a:solidFill>
            <a:schemeClr val="bg2"/>
          </a:solidFill>
          <a:ln>
            <a:solidFill>
              <a:srgbClr val="002060"/>
            </a:solidFill>
          </a:ln>
        </p:spPr>
        <p:txBody>
          <a:bodyPr>
            <a:normAutofit/>
          </a:bodyPr>
          <a:lstStyle/>
          <a:p>
            <a:pPr>
              <a:defRPr/>
            </a:pPr>
            <a:r>
              <a:rPr lang="en-US" sz="2400" dirty="0">
                <a:latin typeface="Times New Roman" panose="02020603050405020304" pitchFamily="18" charset="0"/>
                <a:cs typeface="Times New Roman" panose="02020603050405020304" pitchFamily="18" charset="0"/>
              </a:rPr>
              <a:t>Political Party: Advocates of multiple public policies that work to get their ideas in government through elections. </a:t>
            </a:r>
          </a:p>
          <a:p>
            <a:pPr>
              <a:defRPr/>
            </a:pPr>
            <a:r>
              <a:rPr lang="en-US" sz="2400" b="1" u="sng" dirty="0">
                <a:solidFill>
                  <a:srgbClr val="002060"/>
                </a:solidFill>
                <a:latin typeface="Times New Roman" panose="02020603050405020304" pitchFamily="18" charset="0"/>
                <a:cs typeface="Times New Roman" panose="02020603050405020304" pitchFamily="18" charset="0"/>
              </a:rPr>
              <a:t>Two Party System </a:t>
            </a:r>
            <a:r>
              <a:rPr lang="en-US" sz="2400" dirty="0">
                <a:latin typeface="Times New Roman" panose="02020603050405020304" pitchFamily="18" charset="0"/>
                <a:cs typeface="Times New Roman" panose="02020603050405020304" pitchFamily="18" charset="0"/>
              </a:rPr>
              <a:t>- Founding Fathers were against their use, yet today they are main stay (</a:t>
            </a:r>
            <a:r>
              <a:rPr lang="en-US" sz="2400" i="1" dirty="0">
                <a:solidFill>
                  <a:srgbClr val="FF0000"/>
                </a:solidFill>
                <a:latin typeface="Times New Roman" panose="02020603050405020304" pitchFamily="18" charset="0"/>
                <a:cs typeface="Times New Roman" panose="02020603050405020304" pitchFamily="18" charset="0"/>
              </a:rPr>
              <a:t>traditional change to the Constitution</a:t>
            </a:r>
            <a:r>
              <a:rPr lang="en-US" sz="2400" dirty="0">
                <a:latin typeface="Times New Roman" panose="02020603050405020304" pitchFamily="18" charset="0"/>
                <a:cs typeface="Times New Roman" panose="02020603050405020304" pitchFamily="18" charset="0"/>
              </a:rPr>
              <a:t>)</a:t>
            </a:r>
          </a:p>
          <a:p>
            <a:pPr lvl="1">
              <a:defRPr/>
            </a:pPr>
            <a:r>
              <a:rPr lang="en-US" dirty="0">
                <a:latin typeface="Times New Roman" panose="02020603050405020304" pitchFamily="18" charset="0"/>
                <a:cs typeface="Times New Roman" panose="02020603050405020304" pitchFamily="18" charset="0"/>
              </a:rPr>
              <a:t>Convenient way to promote </a:t>
            </a:r>
          </a:p>
          <a:p>
            <a:pPr marL="457200" lvl="1" indent="0">
              <a:buNone/>
              <a:defRPr/>
            </a:pPr>
            <a:r>
              <a:rPr lang="en-US" dirty="0">
                <a:latin typeface="Times New Roman" panose="02020603050405020304" pitchFamily="18" charset="0"/>
                <a:cs typeface="Times New Roman" panose="02020603050405020304" pitchFamily="18" charset="0"/>
              </a:rPr>
              <a:t>    public policy</a:t>
            </a:r>
          </a:p>
        </p:txBody>
      </p:sp>
      <p:pic>
        <p:nvPicPr>
          <p:cNvPr id="11268" name="Picture 3">
            <a:extLst>
              <a:ext uri="{FF2B5EF4-FFF2-40B4-BE49-F238E27FC236}">
                <a16:creationId xmlns:a16="http://schemas.microsoft.com/office/drawing/2014/main" id="{AF46E881-95F5-4CCB-A661-70A068640D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895599"/>
            <a:ext cx="3497263" cy="3687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95484DB-F871-472C-ADC0-0253C6032081}"/>
              </a:ext>
            </a:extLst>
          </p:cNvPr>
          <p:cNvSpPr>
            <a:spLocks noChangeArrowheads="1"/>
          </p:cNvSpPr>
          <p:nvPr/>
        </p:nvSpPr>
        <p:spPr bwMode="auto">
          <a:xfrm>
            <a:off x="44276" y="3265412"/>
            <a:ext cx="9593943" cy="1981200"/>
          </a:xfrm>
          <a:prstGeom prst="rect">
            <a:avLst/>
          </a:prstGeom>
          <a:solidFill>
            <a:srgbClr val="00206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000" dirty="0">
                <a:solidFill>
                  <a:schemeClr val="bg1"/>
                </a:solidFill>
              </a:rPr>
              <a:t>However, [political parties] may now and then answer popular ends, they may likely in the course of time and things, to become potent engines, by which cunning, ambitious, and unprincipled men will be able to subvert the power of the people and to usurp for themselves the reins of government, destroying afterwards the very engines which have lifted them to an unjust dominion.”</a:t>
            </a:r>
          </a:p>
          <a:p>
            <a:pPr>
              <a:spcBef>
                <a:spcPct val="0"/>
              </a:spcBef>
              <a:buClrTx/>
              <a:buSzTx/>
              <a:buFontTx/>
              <a:buNone/>
            </a:pPr>
            <a:r>
              <a:rPr lang="en-US" altLang="en-US" sz="2000" dirty="0">
                <a:solidFill>
                  <a:schemeClr val="bg1"/>
                </a:solidFill>
              </a:rPr>
              <a:t>	- </a:t>
            </a:r>
            <a:r>
              <a:rPr lang="en-US" altLang="en-US" sz="2000" b="1" dirty="0">
                <a:solidFill>
                  <a:schemeClr val="bg1"/>
                </a:solidFill>
              </a:rPr>
              <a:t>George Washington, Farewell Address, 1796</a:t>
            </a:r>
          </a:p>
        </p:txBody>
      </p:sp>
      <p:pic>
        <p:nvPicPr>
          <p:cNvPr id="6" name="Content Placeholder 5" descr="A person wearing a suit and tie&#10;&#10;Description automatically generated">
            <a:extLst>
              <a:ext uri="{FF2B5EF4-FFF2-40B4-BE49-F238E27FC236}">
                <a16:creationId xmlns:a16="http://schemas.microsoft.com/office/drawing/2014/main" id="{30EC3DE3-6777-4D51-8EC0-545B1A562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149454" y="4588523"/>
            <a:ext cx="1282325" cy="1667022"/>
          </a:xfrm>
          <a:prstGeom prst="rect">
            <a:avLst/>
          </a:prstGeom>
        </p:spPr>
      </p:pic>
      <p:sp>
        <p:nvSpPr>
          <p:cNvPr id="7" name="Speech Bubble: Oval 6">
            <a:extLst>
              <a:ext uri="{FF2B5EF4-FFF2-40B4-BE49-F238E27FC236}">
                <a16:creationId xmlns:a16="http://schemas.microsoft.com/office/drawing/2014/main" id="{6B4272B7-3B92-4244-83BE-472B1D1BE848}"/>
              </a:ext>
            </a:extLst>
          </p:cNvPr>
          <p:cNvSpPr>
            <a:spLocks noChangeArrowheads="1"/>
          </p:cNvSpPr>
          <p:nvPr/>
        </p:nvSpPr>
        <p:spPr bwMode="auto">
          <a:xfrm>
            <a:off x="9421687" y="4423840"/>
            <a:ext cx="1828800" cy="525461"/>
          </a:xfrm>
          <a:prstGeom prst="wedgeEllipseCallout">
            <a:avLst>
              <a:gd name="adj1" fmla="val -59144"/>
              <a:gd name="adj2" fmla="val 80917"/>
            </a:avLst>
          </a:prstGeom>
          <a:solidFill>
            <a:schemeClr val="bg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000" b="1" dirty="0">
                <a:solidFill>
                  <a:srgbClr val="C00000"/>
                </a:solidFill>
              </a:rPr>
              <a:t>Preach!!!!!</a:t>
            </a:r>
          </a:p>
        </p:txBody>
      </p:sp>
      <p:sp>
        <p:nvSpPr>
          <p:cNvPr id="8" name="Rectangle 7">
            <a:extLst>
              <a:ext uri="{FF2B5EF4-FFF2-40B4-BE49-F238E27FC236}">
                <a16:creationId xmlns:a16="http://schemas.microsoft.com/office/drawing/2014/main" id="{68CF6AC3-DA27-4967-AE60-D6A870050BF1}"/>
              </a:ext>
            </a:extLst>
          </p:cNvPr>
          <p:cNvSpPr>
            <a:spLocks noChangeArrowheads="1"/>
          </p:cNvSpPr>
          <p:nvPr/>
        </p:nvSpPr>
        <p:spPr bwMode="auto">
          <a:xfrm>
            <a:off x="681064" y="5470523"/>
            <a:ext cx="7122718" cy="1219200"/>
          </a:xfrm>
          <a:prstGeom prst="rect">
            <a:avLst/>
          </a:prstGeom>
          <a:solidFill>
            <a:srgbClr val="00206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b="1" dirty="0">
                <a:solidFill>
                  <a:schemeClr val="bg1"/>
                </a:solidFill>
              </a:rPr>
              <a:t>How correct was Washington’s warning about the institution of political parties into our constitutional democracy?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DD6E-5FBA-4E4C-BB9B-E48D23A939C8}"/>
              </a:ext>
            </a:extLst>
          </p:cNvPr>
          <p:cNvSpPr>
            <a:spLocks noGrp="1"/>
          </p:cNvSpPr>
          <p:nvPr>
            <p:ph type="title"/>
          </p:nvPr>
        </p:nvSpPr>
        <p:spPr>
          <a:xfrm>
            <a:off x="450166" y="274638"/>
            <a:ext cx="9760634" cy="9445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Nomination Process</a:t>
            </a:r>
          </a:p>
        </p:txBody>
      </p:sp>
      <p:sp>
        <p:nvSpPr>
          <p:cNvPr id="3" name="Content Placeholder 2">
            <a:extLst>
              <a:ext uri="{FF2B5EF4-FFF2-40B4-BE49-F238E27FC236}">
                <a16:creationId xmlns:a16="http://schemas.microsoft.com/office/drawing/2014/main" id="{6842BDD1-9F14-485E-8670-70CAFB0A315E}"/>
              </a:ext>
            </a:extLst>
          </p:cNvPr>
          <p:cNvSpPr>
            <a:spLocks noGrp="1"/>
          </p:cNvSpPr>
          <p:nvPr>
            <p:ph idx="1"/>
          </p:nvPr>
        </p:nvSpPr>
        <p:spPr>
          <a:xfrm>
            <a:off x="787791" y="1371601"/>
            <a:ext cx="10185009" cy="4754563"/>
          </a:xfrm>
          <a:solidFill>
            <a:schemeClr val="bg1">
              <a:lumMod val="95000"/>
            </a:schemeClr>
          </a:solidFill>
          <a:ln>
            <a:solidFill>
              <a:srgbClr val="FF0000"/>
            </a:solidFill>
          </a:ln>
        </p:spPr>
        <p:txBody>
          <a:bodyPr/>
          <a:lstStyle/>
          <a:p>
            <a:pPr>
              <a:defRPr/>
            </a:pPr>
            <a:r>
              <a:rPr lang="en-US" sz="2400" dirty="0">
                <a:latin typeface="Times New Roman" panose="02020603050405020304" pitchFamily="18" charset="0"/>
                <a:cs typeface="Times New Roman" panose="02020603050405020304" pitchFamily="18" charset="0"/>
              </a:rPr>
              <a:t>How democratic is the process of selecting the nominees for president by today’s standards</a:t>
            </a:r>
          </a:p>
          <a:p>
            <a:pPr lvl="1">
              <a:defRPr/>
            </a:pPr>
            <a:r>
              <a:rPr lang="en-US" dirty="0">
                <a:latin typeface="Times New Roman" panose="02020603050405020304" pitchFamily="18" charset="0"/>
                <a:cs typeface="Times New Roman" panose="02020603050405020304" pitchFamily="18" charset="0"/>
              </a:rPr>
              <a:t>Highlight reforms that have been made to the nomination process</a:t>
            </a:r>
          </a:p>
          <a:p>
            <a:pPr lvl="1">
              <a:defRPr/>
            </a:pPr>
            <a:r>
              <a:rPr lang="en-US" dirty="0">
                <a:latin typeface="Times New Roman" panose="02020603050405020304" pitchFamily="18" charset="0"/>
                <a:cs typeface="Times New Roman" panose="02020603050405020304" pitchFamily="18" charset="0"/>
              </a:rPr>
              <a:t>Evaluate its strengths and weaknesses</a:t>
            </a:r>
          </a:p>
        </p:txBody>
      </p:sp>
      <p:pic>
        <p:nvPicPr>
          <p:cNvPr id="84996" name="Picture 5">
            <a:extLst>
              <a:ext uri="{FF2B5EF4-FFF2-40B4-BE49-F238E27FC236}">
                <a16:creationId xmlns:a16="http://schemas.microsoft.com/office/drawing/2014/main" id="{0D585194-12D1-44ED-B26A-916C98323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865" y="3028487"/>
            <a:ext cx="5610225" cy="2771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22346-447C-4AC9-BEC7-3639A39DBC22}"/>
              </a:ext>
            </a:extLst>
          </p:cNvPr>
          <p:cNvSpPr>
            <a:spLocks noGrp="1"/>
          </p:cNvSpPr>
          <p:nvPr>
            <p:ph idx="1"/>
          </p:nvPr>
        </p:nvSpPr>
        <p:spPr>
          <a:xfrm>
            <a:off x="812800" y="381000"/>
            <a:ext cx="10450286" cy="6096000"/>
          </a:xfrm>
          <a:solidFill>
            <a:schemeClr val="bg2">
              <a:lumMod val="90000"/>
            </a:schemeClr>
          </a:solidFill>
          <a:ln>
            <a:solidFill>
              <a:srgbClr val="002060"/>
            </a:solidFill>
          </a:ln>
        </p:spPr>
        <p:txBody>
          <a:bodyPr/>
          <a:lstStyle/>
          <a:p>
            <a:pPr marL="0" indent="0">
              <a:buNone/>
              <a:defRPr/>
            </a:pPr>
            <a:r>
              <a:rPr lang="en-US" sz="1600" i="1" dirty="0">
                <a:latin typeface="Times New Roman" panose="02020603050405020304" pitchFamily="18" charset="0"/>
                <a:cs typeface="Times New Roman" panose="02020603050405020304" pitchFamily="18" charset="0"/>
              </a:rPr>
              <a:t>PMI-5: Political parties, interest groups, and social movements provide opportunities for participation and influence how people relate to government and policymakers</a:t>
            </a:r>
          </a:p>
          <a:p>
            <a:pPr>
              <a:defRPr/>
            </a:pPr>
            <a:r>
              <a:rPr lang="en-US" sz="1600" i="1" dirty="0">
                <a:latin typeface="Times New Roman" panose="02020603050405020304" pitchFamily="18" charset="0"/>
                <a:cs typeface="Times New Roman" panose="02020603050405020304" pitchFamily="18" charset="0"/>
              </a:rPr>
              <a:t>PMI 5.A: Describe linkage institutions</a:t>
            </a:r>
          </a:p>
          <a:p>
            <a:pPr>
              <a:defRPr/>
            </a:pPr>
            <a:r>
              <a:rPr lang="en-US" sz="1600" i="1" dirty="0">
                <a:latin typeface="Times New Roman" panose="02020603050405020304" pitchFamily="18" charset="0"/>
                <a:cs typeface="Times New Roman" panose="02020603050405020304" pitchFamily="18" charset="0"/>
              </a:rPr>
              <a:t>PMI 5.B: Explain the functions and impact of political parties on the electorate and government </a:t>
            </a:r>
          </a:p>
          <a:p>
            <a:pPr marL="0" indent="0">
              <a:buNone/>
              <a:defRPr/>
            </a:pPr>
            <a:r>
              <a:rPr lang="en-US" sz="2000" b="1" i="1" dirty="0">
                <a:solidFill>
                  <a:srgbClr val="002060"/>
                </a:solidFill>
                <a:latin typeface="Times New Roman" panose="02020603050405020304" pitchFamily="18" charset="0"/>
                <a:cs typeface="Times New Roman" panose="02020603050405020304" pitchFamily="18" charset="0"/>
              </a:rPr>
              <a:t>Essential Questions:</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does various unelected groups influence the political process, the political landscape and the United States governing institutions? </a:t>
            </a:r>
          </a:p>
          <a:p>
            <a:pPr>
              <a:defRPr/>
            </a:pPr>
            <a:r>
              <a:rPr lang="en-US" sz="2000" b="1" i="1" dirty="0">
                <a:solidFill>
                  <a:srgbClr val="002060"/>
                </a:solidFill>
                <a:latin typeface="Times New Roman" panose="02020603050405020304" pitchFamily="18" charset="0"/>
                <a:cs typeface="Times New Roman" panose="02020603050405020304" pitchFamily="18" charset="0"/>
              </a:rPr>
              <a:t>Students Can:</a:t>
            </a:r>
            <a:endParaRPr lang="en-US" sz="2000" b="1" dirty="0">
              <a:solidFill>
                <a:srgbClr val="002060"/>
              </a:solidFill>
              <a:latin typeface="Times New Roman" panose="02020603050405020304" pitchFamily="18" charset="0"/>
              <a:cs typeface="Times New Roman" panose="02020603050405020304" pitchFamily="18" charset="0"/>
            </a:endParaRPr>
          </a:p>
          <a:p>
            <a:pPr lvl="1">
              <a:defRPr/>
            </a:pPr>
            <a:r>
              <a:rPr lang="en-US" sz="1800" dirty="0">
                <a:latin typeface="Times New Roman" panose="02020603050405020304" pitchFamily="18" charset="0"/>
                <a:cs typeface="Times New Roman" panose="02020603050405020304" pitchFamily="18" charset="0"/>
              </a:rPr>
              <a:t>Evaluate the functions and impacts political parties have on the democratic process of our government </a:t>
            </a:r>
          </a:p>
          <a:p>
            <a:pPr lvl="1">
              <a:defRPr/>
            </a:pPr>
            <a:r>
              <a:rPr lang="en-US" sz="1800" dirty="0">
                <a:latin typeface="Times New Roman" panose="02020603050405020304" pitchFamily="18" charset="0"/>
                <a:cs typeface="Times New Roman" panose="02020603050405020304" pitchFamily="18" charset="0"/>
              </a:rPr>
              <a:t>Explain why and how political parties change and adapt</a:t>
            </a:r>
          </a:p>
          <a:p>
            <a:pPr marL="0" indent="0">
              <a:buNone/>
              <a:defRPr/>
            </a:pPr>
            <a:r>
              <a:rPr lang="en-US" sz="2400" dirty="0">
                <a:solidFill>
                  <a:srgbClr val="002060"/>
                </a:solidFill>
                <a:latin typeface="Times New Roman" panose="02020603050405020304" pitchFamily="18" charset="0"/>
                <a:cs typeface="Times New Roman" panose="02020603050405020304" pitchFamily="18" charset="0"/>
              </a:rPr>
              <a:t>AGENDA</a:t>
            </a:r>
          </a:p>
          <a:p>
            <a:pPr lvl="1">
              <a:defRPr/>
            </a:pPr>
            <a:r>
              <a:rPr lang="en-US" dirty="0">
                <a:latin typeface="Times New Roman" panose="02020603050405020304" pitchFamily="18" charset="0"/>
                <a:cs typeface="Times New Roman" panose="02020603050405020304" pitchFamily="18" charset="0"/>
              </a:rPr>
              <a:t>Argumentative Essay</a:t>
            </a:r>
          </a:p>
          <a:p>
            <a:pPr marL="0" lvl="1" indent="0">
              <a:buNone/>
              <a:defRPr/>
            </a:pPr>
            <a:r>
              <a:rPr lang="en-US" dirty="0">
                <a:solidFill>
                  <a:srgbClr val="002060"/>
                </a:solidFill>
                <a:latin typeface="Times New Roman" panose="02020603050405020304" pitchFamily="18" charset="0"/>
                <a:cs typeface="Times New Roman" panose="02020603050405020304" pitchFamily="18" charset="0"/>
              </a:rPr>
              <a:t>HOMEWORK</a:t>
            </a:r>
          </a:p>
          <a:p>
            <a:pPr marL="342900" lvl="1" indent="-342900">
              <a:defRPr/>
            </a:pPr>
            <a:r>
              <a:rPr lang="en-US" b="1" dirty="0">
                <a:solidFill>
                  <a:srgbClr val="002060"/>
                </a:solidFill>
                <a:latin typeface="Times New Roman" panose="02020603050405020304" pitchFamily="18" charset="0"/>
                <a:cs typeface="Times New Roman" panose="02020603050405020304" pitchFamily="18" charset="0"/>
              </a:rPr>
              <a:t>Dollar, Dollar Nation</a:t>
            </a:r>
          </a:p>
        </p:txBody>
      </p:sp>
      <p:pic>
        <p:nvPicPr>
          <p:cNvPr id="9218" name="Picture 2" descr="Why Complaining About the “Two Party System” Is a Waste of Time | The  Takaho Post">
            <a:extLst>
              <a:ext uri="{FF2B5EF4-FFF2-40B4-BE49-F238E27FC236}">
                <a16:creationId xmlns:a16="http://schemas.microsoft.com/office/drawing/2014/main" id="{5638CE5B-7870-48B3-98C6-DB57FBE2C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287610" cy="214180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00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C167FD-5BB1-4EA3-8F1B-CDB5569A3B9A}"/>
              </a:ext>
            </a:extLst>
          </p:cNvPr>
          <p:cNvSpPr>
            <a:spLocks noGrp="1"/>
          </p:cNvSpPr>
          <p:nvPr>
            <p:ph type="title"/>
          </p:nvPr>
        </p:nvSpPr>
        <p:spPr>
          <a:xfrm>
            <a:off x="838200" y="365125"/>
            <a:ext cx="10515600" cy="868589"/>
          </a:xfrm>
          <a:solidFill>
            <a:schemeClr val="bg1">
              <a:lumMod val="95000"/>
            </a:schemeClr>
          </a:solidFill>
          <a:ln>
            <a:solidFill>
              <a:srgbClr val="C00000"/>
            </a:solidFill>
          </a:ln>
        </p:spPr>
        <p:txBody>
          <a:bodyPr/>
          <a:lstStyle/>
          <a:p>
            <a:r>
              <a:rPr lang="en-US" b="1" dirty="0">
                <a:solidFill>
                  <a:srgbClr val="002060"/>
                </a:solidFill>
                <a:latin typeface="Castellar" panose="020A0402060406010301" pitchFamily="18" charset="0"/>
              </a:rPr>
              <a:t>Prompt</a:t>
            </a:r>
          </a:p>
        </p:txBody>
      </p:sp>
      <p:sp>
        <p:nvSpPr>
          <p:cNvPr id="8" name="Content Placeholder 7">
            <a:extLst>
              <a:ext uri="{FF2B5EF4-FFF2-40B4-BE49-F238E27FC236}">
                <a16:creationId xmlns:a16="http://schemas.microsoft.com/office/drawing/2014/main" id="{DDF06772-4765-4BDD-A169-E00801C249D3}"/>
              </a:ext>
            </a:extLst>
          </p:cNvPr>
          <p:cNvSpPr>
            <a:spLocks noGrp="1"/>
          </p:cNvSpPr>
          <p:nvPr>
            <p:ph idx="1"/>
          </p:nvPr>
        </p:nvSpPr>
        <p:spPr>
          <a:xfrm>
            <a:off x="506437" y="1533378"/>
            <a:ext cx="11113477" cy="5205047"/>
          </a:xfrm>
          <a:solidFill>
            <a:schemeClr val="bg1">
              <a:lumMod val="95000"/>
            </a:schemeClr>
          </a:solidFill>
          <a:ln>
            <a:solidFill>
              <a:srgbClr val="C00000"/>
            </a:solidFill>
          </a:ln>
        </p:spPr>
        <p:txBody>
          <a:bodyPr>
            <a:normAutofit fontScale="55000" lnSpcReduction="20000"/>
          </a:bodyPr>
          <a:lstStyle/>
          <a:p>
            <a:pPr marL="0" indent="0">
              <a:lnSpc>
                <a:spcPct val="120000"/>
              </a:lnSpc>
              <a:spcBef>
                <a:spcPts val="0"/>
              </a:spcBef>
              <a:buNone/>
            </a:pPr>
            <a:r>
              <a:rPr lang="en-US" sz="3300" dirty="0">
                <a:latin typeface="Times New Roman" panose="02020603050405020304" pitchFamily="18" charset="0"/>
                <a:cs typeface="Times New Roman" panose="02020603050405020304" pitchFamily="18" charset="0"/>
              </a:rPr>
              <a:t>In the early days of the country, presidential campaigns were conducted within a significantly shorter period of time. Today, it is common for potential presidential candidates to start campaigning shortly after the congressional midterms end, making the presidential campaign season a regular fixture in American political life.</a:t>
            </a:r>
          </a:p>
          <a:p>
            <a:pPr>
              <a:lnSpc>
                <a:spcPct val="120000"/>
              </a:lnSpc>
              <a:spcBef>
                <a:spcPts val="0"/>
              </a:spcBef>
            </a:pPr>
            <a:r>
              <a:rPr lang="en-US" sz="3300" b="1" dirty="0">
                <a:latin typeface="Times New Roman" panose="02020603050405020304" pitchFamily="18" charset="0"/>
                <a:cs typeface="Times New Roman" panose="02020603050405020304" pitchFamily="18" charset="0"/>
              </a:rPr>
              <a:t>Develop an argument that explores whether longer presidential campaign seasons are helpful or harmful to American democracy.</a:t>
            </a:r>
          </a:p>
          <a:p>
            <a:pPr>
              <a:lnSpc>
                <a:spcPct val="120000"/>
              </a:lnSpc>
              <a:spcBef>
                <a:spcPts val="0"/>
              </a:spcBef>
            </a:pPr>
            <a:r>
              <a:rPr lang="en-US" sz="3300" dirty="0">
                <a:latin typeface="Times New Roman" panose="02020603050405020304" pitchFamily="18" charset="0"/>
                <a:cs typeface="Times New Roman" panose="02020603050405020304" pitchFamily="18" charset="0"/>
              </a:rPr>
              <a:t>Use at least one piece of evidence from one of the following foundational documents:</a:t>
            </a:r>
          </a:p>
          <a:p>
            <a:pPr lvl="0">
              <a:lnSpc>
                <a:spcPct val="120000"/>
              </a:lnSpc>
              <a:spcBef>
                <a:spcPts val="0"/>
              </a:spcBef>
            </a:pPr>
            <a:r>
              <a:rPr lang="en-US" sz="3300" b="1" dirty="0">
                <a:latin typeface="Times New Roman" panose="02020603050405020304" pitchFamily="18" charset="0"/>
                <a:cs typeface="Times New Roman" panose="02020603050405020304" pitchFamily="18" charset="0"/>
              </a:rPr>
              <a:t>The Federalist 70</a:t>
            </a:r>
          </a:p>
          <a:p>
            <a:pPr lvl="0">
              <a:lnSpc>
                <a:spcPct val="120000"/>
              </a:lnSpc>
              <a:spcBef>
                <a:spcPts val="0"/>
              </a:spcBef>
            </a:pPr>
            <a:r>
              <a:rPr lang="en-US" sz="3300" b="1" dirty="0">
                <a:latin typeface="Times New Roman" panose="02020603050405020304" pitchFamily="18" charset="0"/>
                <a:cs typeface="Times New Roman" panose="02020603050405020304" pitchFamily="18" charset="0"/>
              </a:rPr>
              <a:t>Brutus 1</a:t>
            </a:r>
          </a:p>
          <a:p>
            <a:pPr lvl="0">
              <a:lnSpc>
                <a:spcPct val="120000"/>
              </a:lnSpc>
              <a:spcBef>
                <a:spcPts val="0"/>
              </a:spcBef>
            </a:pPr>
            <a:r>
              <a:rPr lang="en-US" sz="3300" b="1" dirty="0">
                <a:latin typeface="Times New Roman" panose="02020603050405020304" pitchFamily="18" charset="0"/>
                <a:cs typeface="Times New Roman" panose="02020603050405020304" pitchFamily="18" charset="0"/>
              </a:rPr>
              <a:t>Article II of the United States Constitution</a:t>
            </a:r>
          </a:p>
          <a:p>
            <a:pPr marL="0" indent="0">
              <a:buNone/>
            </a:pPr>
            <a:endParaRPr lang="en-US" dirty="0"/>
          </a:p>
          <a:p>
            <a:pPr marL="0" indent="0">
              <a:buNone/>
            </a:pPr>
            <a:r>
              <a:rPr lang="en-US" b="1" dirty="0"/>
              <a:t>In your essay, you must:</a:t>
            </a:r>
          </a:p>
          <a:p>
            <a:pPr marL="0" indent="0">
              <a:buNone/>
            </a:pPr>
            <a:r>
              <a:rPr lang="en-US" dirty="0"/>
              <a:t>✓ </a:t>
            </a:r>
            <a:r>
              <a:rPr lang="en-US" dirty="0">
                <a:latin typeface="Times New Roman" panose="02020603050405020304" pitchFamily="18" charset="0"/>
                <a:cs typeface="Times New Roman" panose="02020603050405020304" pitchFamily="18" charset="0"/>
              </a:rPr>
              <a:t>Respond to the prompt with a defensible claim or thesis that establishes a line of reasoning.</a:t>
            </a:r>
          </a:p>
          <a:p>
            <a:pPr marL="0" indent="0">
              <a:buNone/>
            </a:pPr>
            <a:r>
              <a:rPr lang="en-US" dirty="0">
                <a:latin typeface="Times New Roman" panose="02020603050405020304" pitchFamily="18" charset="0"/>
                <a:cs typeface="Times New Roman" panose="02020603050405020304" pitchFamily="18" charset="0"/>
              </a:rPr>
              <a:t>✓ Support your claim with at least TWO pieces of specific and relevant evidence.</a:t>
            </a:r>
          </a:p>
          <a:p>
            <a:r>
              <a:rPr lang="en-US" dirty="0">
                <a:latin typeface="Times New Roman" panose="02020603050405020304" pitchFamily="18" charset="0"/>
                <a:cs typeface="Times New Roman" panose="02020603050405020304" pitchFamily="18" charset="0"/>
              </a:rPr>
              <a:t>One piece of evidence must come from one of the foundational documents listed above.</a:t>
            </a:r>
          </a:p>
          <a:p>
            <a:r>
              <a:rPr lang="en-US" dirty="0">
                <a:latin typeface="Times New Roman" panose="02020603050405020304" pitchFamily="18" charset="0"/>
                <a:cs typeface="Times New Roman" panose="02020603050405020304" pitchFamily="18" charset="0"/>
              </a:rPr>
              <a:t>A second piece of evidence can come from any other foundational document not used as your first piece of evidence, or it may be from your knowledge of course concepts.</a:t>
            </a:r>
          </a:p>
          <a:p>
            <a:pPr marL="0" indent="0">
              <a:buNone/>
            </a:pPr>
            <a:r>
              <a:rPr lang="en-US" dirty="0">
                <a:latin typeface="Times New Roman" panose="02020603050405020304" pitchFamily="18" charset="0"/>
                <a:cs typeface="Times New Roman" panose="02020603050405020304" pitchFamily="18" charset="0"/>
              </a:rPr>
              <a:t>✓ Use reasoning to explain why your evidence supports your claim/thesis.</a:t>
            </a:r>
          </a:p>
          <a:p>
            <a:pPr marL="0" indent="0">
              <a:buNone/>
            </a:pPr>
            <a:r>
              <a:rPr lang="en-US" dirty="0">
                <a:latin typeface="Times New Roman" panose="02020603050405020304" pitchFamily="18" charset="0"/>
                <a:cs typeface="Times New Roman" panose="02020603050405020304" pitchFamily="18" charset="0"/>
              </a:rPr>
              <a:t>✓ Respond to an opposing or alternative perspective using refutation, concession, or rebuttal.</a:t>
            </a:r>
          </a:p>
        </p:txBody>
      </p:sp>
    </p:spTree>
    <p:extLst>
      <p:ext uri="{BB962C8B-B14F-4D97-AF65-F5344CB8AC3E}">
        <p14:creationId xmlns:p14="http://schemas.microsoft.com/office/powerpoint/2010/main" val="3547382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22346-447C-4AC9-BEC7-3639A39DBC22}"/>
              </a:ext>
            </a:extLst>
          </p:cNvPr>
          <p:cNvSpPr>
            <a:spLocks noGrp="1"/>
          </p:cNvSpPr>
          <p:nvPr>
            <p:ph idx="1"/>
          </p:nvPr>
        </p:nvSpPr>
        <p:spPr>
          <a:xfrm>
            <a:off x="812800" y="381000"/>
            <a:ext cx="10450286" cy="6096000"/>
          </a:xfrm>
          <a:solidFill>
            <a:schemeClr val="bg2">
              <a:lumMod val="90000"/>
            </a:schemeClr>
          </a:solidFill>
          <a:ln>
            <a:solidFill>
              <a:srgbClr val="002060"/>
            </a:solidFill>
          </a:ln>
        </p:spPr>
        <p:txBody>
          <a:bodyPr/>
          <a:lstStyle/>
          <a:p>
            <a:pPr marL="0" indent="0">
              <a:buNone/>
              <a:defRPr/>
            </a:pPr>
            <a:r>
              <a:rPr lang="en-US" sz="1600" i="1" dirty="0">
                <a:latin typeface="Times New Roman" panose="02020603050405020304" pitchFamily="18" charset="0"/>
                <a:cs typeface="Times New Roman" panose="02020603050405020304" pitchFamily="18" charset="0"/>
              </a:rPr>
              <a:t>PMI-5: Political parties, interest groups, and social movements provide opportunities for participation and influence how people relate to government and policymakers</a:t>
            </a:r>
          </a:p>
          <a:p>
            <a:pPr>
              <a:defRPr/>
            </a:pPr>
            <a:r>
              <a:rPr lang="en-US" sz="1600" i="1" dirty="0">
                <a:latin typeface="Times New Roman" panose="02020603050405020304" pitchFamily="18" charset="0"/>
                <a:cs typeface="Times New Roman" panose="02020603050405020304" pitchFamily="18" charset="0"/>
              </a:rPr>
              <a:t>PMI 5.A: Describe linkage institutions</a:t>
            </a:r>
          </a:p>
          <a:p>
            <a:pPr>
              <a:defRPr/>
            </a:pPr>
            <a:r>
              <a:rPr lang="en-US" sz="1600" i="1" dirty="0">
                <a:latin typeface="Times New Roman" panose="02020603050405020304" pitchFamily="18" charset="0"/>
                <a:cs typeface="Times New Roman" panose="02020603050405020304" pitchFamily="18" charset="0"/>
              </a:rPr>
              <a:t>PMI 5.B: Explain the functions and impact of political parties on the electorate and government </a:t>
            </a:r>
          </a:p>
          <a:p>
            <a:pPr marL="0" indent="0">
              <a:buNone/>
              <a:defRPr/>
            </a:pPr>
            <a:r>
              <a:rPr lang="en-US" sz="2000" b="1" i="1" dirty="0">
                <a:solidFill>
                  <a:srgbClr val="002060"/>
                </a:solidFill>
                <a:latin typeface="Times New Roman" panose="02020603050405020304" pitchFamily="18" charset="0"/>
                <a:cs typeface="Times New Roman" panose="02020603050405020304" pitchFamily="18" charset="0"/>
              </a:rPr>
              <a:t>Essential Questions:</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does various unelected groups influence the political process, the political landscape and the United States governing institutions? </a:t>
            </a:r>
          </a:p>
          <a:p>
            <a:pPr>
              <a:defRPr/>
            </a:pPr>
            <a:r>
              <a:rPr lang="en-US" sz="2000" b="1" i="1" dirty="0">
                <a:solidFill>
                  <a:srgbClr val="002060"/>
                </a:solidFill>
                <a:latin typeface="Times New Roman" panose="02020603050405020304" pitchFamily="18" charset="0"/>
                <a:cs typeface="Times New Roman" panose="02020603050405020304" pitchFamily="18" charset="0"/>
              </a:rPr>
              <a:t>Students Can:</a:t>
            </a:r>
            <a:endParaRPr lang="en-US" sz="2000" b="1" dirty="0">
              <a:solidFill>
                <a:srgbClr val="002060"/>
              </a:solidFill>
              <a:latin typeface="Times New Roman" panose="02020603050405020304" pitchFamily="18" charset="0"/>
              <a:cs typeface="Times New Roman" panose="02020603050405020304" pitchFamily="18" charset="0"/>
            </a:endParaRPr>
          </a:p>
          <a:p>
            <a:pPr lvl="1">
              <a:defRPr/>
            </a:pPr>
            <a:r>
              <a:rPr lang="en-US" sz="1800" dirty="0">
                <a:latin typeface="Times New Roman" panose="02020603050405020304" pitchFamily="18" charset="0"/>
                <a:cs typeface="Times New Roman" panose="02020603050405020304" pitchFamily="18" charset="0"/>
              </a:rPr>
              <a:t>Evaluate the functions and impacts political parties have on the democratic process of our government </a:t>
            </a:r>
          </a:p>
          <a:p>
            <a:pPr lvl="1">
              <a:defRPr/>
            </a:pPr>
            <a:r>
              <a:rPr lang="en-US" sz="1800" dirty="0">
                <a:latin typeface="Times New Roman" panose="02020603050405020304" pitchFamily="18" charset="0"/>
                <a:cs typeface="Times New Roman" panose="02020603050405020304" pitchFamily="18" charset="0"/>
              </a:rPr>
              <a:t>Explain why and how political parties change and adapt</a:t>
            </a:r>
          </a:p>
          <a:p>
            <a:pPr marL="0" indent="0">
              <a:buNone/>
              <a:defRPr/>
            </a:pPr>
            <a:r>
              <a:rPr lang="en-US" sz="2400" dirty="0">
                <a:solidFill>
                  <a:srgbClr val="002060"/>
                </a:solidFill>
                <a:latin typeface="Times New Roman" panose="02020603050405020304" pitchFamily="18" charset="0"/>
                <a:cs typeface="Times New Roman" panose="02020603050405020304" pitchFamily="18" charset="0"/>
              </a:rPr>
              <a:t>AGENDA</a:t>
            </a:r>
          </a:p>
          <a:p>
            <a:pPr lvl="1">
              <a:defRPr/>
            </a:pPr>
            <a:r>
              <a:rPr lang="en-US" dirty="0">
                <a:latin typeface="Times New Roman" panose="02020603050405020304" pitchFamily="18" charset="0"/>
                <a:cs typeface="Times New Roman" panose="02020603050405020304" pitchFamily="18" charset="0"/>
              </a:rPr>
              <a:t>Campaign Dough-nation</a:t>
            </a:r>
          </a:p>
          <a:p>
            <a:pPr lvl="1">
              <a:defRPr/>
            </a:pPr>
            <a:r>
              <a:rPr lang="en-US" dirty="0">
                <a:latin typeface="Times New Roman" panose="02020603050405020304" pitchFamily="18" charset="0"/>
                <a:cs typeface="Times New Roman" panose="02020603050405020304" pitchFamily="18" charset="0"/>
              </a:rPr>
              <a:t>Bring the Bling of Campaigning</a:t>
            </a:r>
          </a:p>
          <a:p>
            <a:pPr lvl="1">
              <a:defRPr/>
            </a:pPr>
            <a:r>
              <a:rPr lang="en-US" dirty="0">
                <a:latin typeface="Times New Roman" panose="02020603050405020304" pitchFamily="18" charset="0"/>
                <a:cs typeface="Times New Roman" panose="02020603050405020304" pitchFamily="18" charset="0"/>
              </a:rPr>
              <a:t>Contrasting Styles</a:t>
            </a:r>
          </a:p>
          <a:p>
            <a:pPr marL="0" lvl="1" indent="0">
              <a:buNone/>
              <a:defRPr/>
            </a:pPr>
            <a:r>
              <a:rPr lang="en-US" dirty="0">
                <a:solidFill>
                  <a:srgbClr val="002060"/>
                </a:solidFill>
                <a:latin typeface="Times New Roman" panose="02020603050405020304" pitchFamily="18" charset="0"/>
                <a:cs typeface="Times New Roman" panose="02020603050405020304" pitchFamily="18" charset="0"/>
              </a:rPr>
              <a:t>HOMEWORK</a:t>
            </a:r>
          </a:p>
          <a:p>
            <a:pPr marL="342900" lvl="1" indent="-342900">
              <a:defRPr/>
            </a:pPr>
            <a:r>
              <a:rPr lang="en-US" b="1" dirty="0">
                <a:solidFill>
                  <a:srgbClr val="002060"/>
                </a:solidFill>
                <a:latin typeface="Times New Roman" panose="02020603050405020304" pitchFamily="18" charset="0"/>
                <a:cs typeface="Times New Roman" panose="02020603050405020304" pitchFamily="18" charset="0"/>
              </a:rPr>
              <a:t>Dollar, Dollar Nation</a:t>
            </a:r>
          </a:p>
          <a:p>
            <a:pPr marL="342900" lvl="1" indent="-342900">
              <a:defRPr/>
            </a:pP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9218" name="Picture 2" descr="Why Complaining About the “Two Party System” Is a Waste of Time | The  Takaho Post">
            <a:extLst>
              <a:ext uri="{FF2B5EF4-FFF2-40B4-BE49-F238E27FC236}">
                <a16:creationId xmlns:a16="http://schemas.microsoft.com/office/drawing/2014/main" id="{5638CE5B-7870-48B3-98C6-DB57FBE2C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287610" cy="214180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929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AA4B-1AAC-4052-ACCC-1745CE43A6FA}"/>
              </a:ext>
            </a:extLst>
          </p:cNvPr>
          <p:cNvSpPr>
            <a:spLocks noGrp="1"/>
          </p:cNvSpPr>
          <p:nvPr>
            <p:ph type="title"/>
          </p:nvPr>
        </p:nvSpPr>
        <p:spPr>
          <a:xfrm>
            <a:off x="520505" y="274638"/>
            <a:ext cx="9690295" cy="7159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Money Changes Everything</a:t>
            </a:r>
          </a:p>
        </p:txBody>
      </p:sp>
      <p:sp>
        <p:nvSpPr>
          <p:cNvPr id="3" name="Content Placeholder 2">
            <a:extLst>
              <a:ext uri="{FF2B5EF4-FFF2-40B4-BE49-F238E27FC236}">
                <a16:creationId xmlns:a16="http://schemas.microsoft.com/office/drawing/2014/main" id="{8ECA2F42-BEA1-4866-9FCC-A818F5F7C19B}"/>
              </a:ext>
            </a:extLst>
          </p:cNvPr>
          <p:cNvSpPr>
            <a:spLocks noGrp="1"/>
          </p:cNvSpPr>
          <p:nvPr>
            <p:ph idx="1"/>
          </p:nvPr>
        </p:nvSpPr>
        <p:spPr>
          <a:xfrm>
            <a:off x="689317" y="4529797"/>
            <a:ext cx="10607040" cy="2099603"/>
          </a:xfrm>
          <a:solidFill>
            <a:schemeClr val="bg2"/>
          </a:solidFill>
          <a:ln>
            <a:solidFill>
              <a:srgbClr val="FF0000"/>
            </a:solidFill>
          </a:ln>
        </p:spPr>
        <p:txBody>
          <a:bodyPr>
            <a:noAutofit/>
          </a:bodyPr>
          <a:lstStyle/>
          <a:p>
            <a:pPr marL="457200" indent="-457200">
              <a:buFont typeface="+mj-lt"/>
              <a:buAutoNum type="alphaUcPeriod"/>
              <a:defRPr/>
            </a:pPr>
            <a:r>
              <a:rPr lang="en-US" sz="2400" dirty="0">
                <a:latin typeface="Times New Roman" panose="02020603050405020304" pitchFamily="18" charset="0"/>
                <a:cs typeface="Times New Roman" panose="02020603050405020304" pitchFamily="18" charset="0"/>
              </a:rPr>
              <a:t>Explain the difference between Hard Money and Soft Money in political campaign finance.</a:t>
            </a:r>
          </a:p>
          <a:p>
            <a:pPr marL="457200" indent="-457200">
              <a:buFont typeface="+mj-lt"/>
              <a:buAutoNum type="alphaUcPeriod"/>
              <a:defRPr/>
            </a:pPr>
            <a:r>
              <a:rPr lang="en-US" sz="2400" dirty="0">
                <a:latin typeface="Times New Roman" panose="02020603050405020304" pitchFamily="18" charset="0"/>
                <a:cs typeface="Times New Roman" panose="02020603050405020304" pitchFamily="18" charset="0"/>
              </a:rPr>
              <a:t>Explain ONE factor that has promoted the growth of campaign finance in American elections</a:t>
            </a:r>
          </a:p>
          <a:p>
            <a:pPr marL="457200" indent="-457200">
              <a:buFont typeface="+mj-lt"/>
              <a:buAutoNum type="alphaUcPeriod"/>
              <a:defRPr/>
            </a:pPr>
            <a:r>
              <a:rPr lang="en-US" sz="2400" dirty="0">
                <a:latin typeface="Times New Roman" panose="02020603050405020304" pitchFamily="18" charset="0"/>
                <a:cs typeface="Times New Roman" panose="02020603050405020304" pitchFamily="18" charset="0"/>
              </a:rPr>
              <a:t>Explain why it is hard to limit money’s influence on election campaigns</a:t>
            </a:r>
          </a:p>
        </p:txBody>
      </p:sp>
      <p:pic>
        <p:nvPicPr>
          <p:cNvPr id="102404" name="Picture 6" descr="See the source image">
            <a:extLst>
              <a:ext uri="{FF2B5EF4-FFF2-40B4-BE49-F238E27FC236}">
                <a16:creationId xmlns:a16="http://schemas.microsoft.com/office/drawing/2014/main" id="{ED0085F3-01BB-4258-92D3-97D90C724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686" y="1204912"/>
            <a:ext cx="9029113" cy="32264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E2E7-2063-4399-A435-2ABB52089420}"/>
              </a:ext>
            </a:extLst>
          </p:cNvPr>
          <p:cNvSpPr>
            <a:spLocks noGrp="1"/>
          </p:cNvSpPr>
          <p:nvPr>
            <p:ph type="title"/>
          </p:nvPr>
        </p:nvSpPr>
        <p:spPr>
          <a:xfrm>
            <a:off x="928468" y="274638"/>
            <a:ext cx="9282332" cy="6397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Do-Nation Democracy</a:t>
            </a:r>
          </a:p>
        </p:txBody>
      </p:sp>
      <p:sp>
        <p:nvSpPr>
          <p:cNvPr id="3" name="Content Placeholder 2">
            <a:extLst>
              <a:ext uri="{FF2B5EF4-FFF2-40B4-BE49-F238E27FC236}">
                <a16:creationId xmlns:a16="http://schemas.microsoft.com/office/drawing/2014/main" id="{0345D7EF-76DD-484C-83D6-BA1B4239977C}"/>
              </a:ext>
            </a:extLst>
          </p:cNvPr>
          <p:cNvSpPr>
            <a:spLocks noGrp="1"/>
          </p:cNvSpPr>
          <p:nvPr>
            <p:ph idx="1"/>
          </p:nvPr>
        </p:nvSpPr>
        <p:spPr>
          <a:xfrm>
            <a:off x="740898" y="1066799"/>
            <a:ext cx="11015003" cy="5059363"/>
          </a:xfrm>
          <a:solidFill>
            <a:schemeClr val="bg1">
              <a:lumMod val="95000"/>
            </a:schemeClr>
          </a:solidFill>
          <a:ln>
            <a:solidFill>
              <a:srgbClr val="FF0000"/>
            </a:solidFill>
          </a:ln>
        </p:spPr>
        <p:txBody>
          <a:bodyPr>
            <a:normAutofit/>
          </a:bodyPr>
          <a:lstStyle/>
          <a:p>
            <a:pPr>
              <a:defRPr/>
            </a:pPr>
            <a:r>
              <a:rPr lang="en-US" dirty="0">
                <a:latin typeface="Times New Roman" panose="02020603050405020304" pitchFamily="18" charset="0"/>
                <a:cs typeface="Times New Roman" panose="02020603050405020304" pitchFamily="18" charset="0"/>
              </a:rPr>
              <a:t>Money is the life’s blood of any campaign (new way for political participation)</a:t>
            </a:r>
          </a:p>
          <a:p>
            <a:pPr>
              <a:defRPr/>
            </a:pPr>
            <a:r>
              <a:rPr lang="en-US" dirty="0">
                <a:latin typeface="Times New Roman" panose="02020603050405020304" pitchFamily="18" charset="0"/>
                <a:cs typeface="Times New Roman" panose="02020603050405020304" pitchFamily="18" charset="0"/>
              </a:rPr>
              <a:t>Issue: promoting free speech vs. protecting the integrity of elections </a:t>
            </a:r>
          </a:p>
        </p:txBody>
      </p:sp>
      <p:sp>
        <p:nvSpPr>
          <p:cNvPr id="103428" name="Rectangle 4">
            <a:extLst>
              <a:ext uri="{FF2B5EF4-FFF2-40B4-BE49-F238E27FC236}">
                <a16:creationId xmlns:a16="http://schemas.microsoft.com/office/drawing/2014/main" id="{541D8409-0897-4694-B826-5FEC64EFB0A9}"/>
              </a:ext>
            </a:extLst>
          </p:cNvPr>
          <p:cNvSpPr>
            <a:spLocks noChangeArrowheads="1"/>
          </p:cNvSpPr>
          <p:nvPr/>
        </p:nvSpPr>
        <p:spPr bwMode="auto">
          <a:xfrm>
            <a:off x="1810043" y="2590800"/>
            <a:ext cx="5334000" cy="838200"/>
          </a:xfrm>
          <a:prstGeom prst="rect">
            <a:avLst/>
          </a:prstGeom>
          <a:solidFill>
            <a:schemeClr val="tx1"/>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chemeClr val="bg2"/>
                </a:solidFill>
                <a:latin typeface="Times New Roman" panose="02020603050405020304" pitchFamily="18" charset="0"/>
                <a:cs typeface="Times New Roman" panose="02020603050405020304" pitchFamily="18" charset="0"/>
              </a:rPr>
              <a:t>Who is behind the money and what do they want in return?</a:t>
            </a:r>
          </a:p>
        </p:txBody>
      </p:sp>
      <p:pic>
        <p:nvPicPr>
          <p:cNvPr id="103429" name="Picture 5">
            <a:extLst>
              <a:ext uri="{FF2B5EF4-FFF2-40B4-BE49-F238E27FC236}">
                <a16:creationId xmlns:a16="http://schemas.microsoft.com/office/drawing/2014/main" id="{F7725DB0-69AE-41DF-996D-4C375A904D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83025"/>
            <a:ext cx="7467600" cy="2857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3430" name="Picture 6">
            <a:extLst>
              <a:ext uri="{FF2B5EF4-FFF2-40B4-BE49-F238E27FC236}">
                <a16:creationId xmlns:a16="http://schemas.microsoft.com/office/drawing/2014/main" id="{FE583924-B822-4982-9A48-FA96953EF9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362201"/>
            <a:ext cx="2038350" cy="13684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9315BA5-9B9C-46A9-AD7F-3353E9507364}"/>
              </a:ext>
            </a:extLst>
          </p:cNvPr>
          <p:cNvSpPr>
            <a:spLocks noGrp="1" noRot="1" noChangeArrowheads="1"/>
          </p:cNvSpPr>
          <p:nvPr>
            <p:ph type="title"/>
          </p:nvPr>
        </p:nvSpPr>
        <p:spPr>
          <a:xfrm>
            <a:off x="478302" y="274638"/>
            <a:ext cx="9732498" cy="715962"/>
          </a:xfrm>
          <a:solidFill>
            <a:schemeClr val="bg2"/>
          </a:solidFill>
          <a:ln>
            <a:solidFill>
              <a:srgbClr val="FF0000"/>
            </a:solidFill>
          </a:ln>
        </p:spPr>
        <p:txBody>
          <a:bodyPr>
            <a:normAutofit fontScale="90000"/>
          </a:bodyPr>
          <a:lstStyle/>
          <a:p>
            <a:r>
              <a:rPr lang="en-US" altLang="en-US" b="1" dirty="0">
                <a:solidFill>
                  <a:srgbClr val="002060"/>
                </a:solidFill>
                <a:effectLst/>
                <a:latin typeface="Castellar" panose="020A0402060406010301" pitchFamily="18" charset="0"/>
                <a:cs typeface="Times New Roman" panose="02020603050405020304" pitchFamily="18" charset="0"/>
              </a:rPr>
              <a:t>Election Reform Act of 1974</a:t>
            </a:r>
          </a:p>
        </p:txBody>
      </p:sp>
      <p:sp>
        <p:nvSpPr>
          <p:cNvPr id="103427" name="Rectangle 3">
            <a:extLst>
              <a:ext uri="{FF2B5EF4-FFF2-40B4-BE49-F238E27FC236}">
                <a16:creationId xmlns:a16="http://schemas.microsoft.com/office/drawing/2014/main" id="{2FFD5829-525E-4D69-AD22-EB67D2AC467B}"/>
              </a:ext>
            </a:extLst>
          </p:cNvPr>
          <p:cNvSpPr>
            <a:spLocks noGrp="1" noChangeArrowheads="1"/>
          </p:cNvSpPr>
          <p:nvPr>
            <p:ph idx="1"/>
          </p:nvPr>
        </p:nvSpPr>
        <p:spPr>
          <a:xfrm>
            <a:off x="787791" y="1143000"/>
            <a:ext cx="10747717" cy="5257800"/>
          </a:xfrm>
          <a:solidFill>
            <a:schemeClr val="bg1">
              <a:lumMod val="95000"/>
            </a:schemeClr>
          </a:solidFill>
          <a:ln>
            <a:solidFill>
              <a:srgbClr val="FF0000"/>
            </a:solidFill>
          </a:ln>
        </p:spPr>
        <p:txBody>
          <a:bodyPr>
            <a:normAutofit/>
          </a:bodyPr>
          <a:lstStyle/>
          <a:p>
            <a:pPr>
              <a:defRPr/>
            </a:pPr>
            <a:r>
              <a:rPr lang="en-US" altLang="en-US" sz="2400" dirty="0">
                <a:latin typeface="Times New Roman" panose="02020603050405020304" pitchFamily="18" charset="0"/>
                <a:cs typeface="Times New Roman" panose="02020603050405020304" pitchFamily="18" charset="0"/>
              </a:rPr>
              <a:t>Created the </a:t>
            </a:r>
            <a:r>
              <a:rPr lang="en-US" altLang="en-US" sz="2400" b="1" u="sng" dirty="0">
                <a:solidFill>
                  <a:srgbClr val="002060"/>
                </a:solidFill>
                <a:latin typeface="Times New Roman" panose="02020603050405020304" pitchFamily="18" charset="0"/>
                <a:cs typeface="Times New Roman" panose="02020603050405020304" pitchFamily="18" charset="0"/>
              </a:rPr>
              <a:t>Federal Elections Commission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to over see elections</a:t>
            </a:r>
          </a:p>
          <a:p>
            <a:pPr>
              <a:defRPr/>
            </a:pPr>
            <a:endParaRPr lang="en-US" altLang="en-US" sz="2400" dirty="0">
              <a:latin typeface="Times New Roman" panose="02020603050405020304" pitchFamily="18" charset="0"/>
              <a:cs typeface="Times New Roman" panose="02020603050405020304" pitchFamily="18" charset="0"/>
            </a:endParaRPr>
          </a:p>
          <a:p>
            <a:pPr>
              <a:defRPr/>
            </a:pPr>
            <a:endParaRPr lang="en-US" altLang="en-US" sz="2400" dirty="0">
              <a:latin typeface="Times New Roman" panose="02020603050405020304" pitchFamily="18" charset="0"/>
              <a:cs typeface="Times New Roman" panose="02020603050405020304" pitchFamily="18" charset="0"/>
            </a:endParaRPr>
          </a:p>
          <a:p>
            <a:pPr>
              <a:defRPr/>
            </a:pPr>
            <a:endParaRPr lang="en-US" altLang="en-US" sz="2400" dirty="0">
              <a:latin typeface="Times New Roman" panose="02020603050405020304" pitchFamily="18" charset="0"/>
              <a:cs typeface="Times New Roman" panose="02020603050405020304" pitchFamily="18" charset="0"/>
            </a:endParaRPr>
          </a:p>
          <a:p>
            <a:pPr>
              <a:defRPr/>
            </a:pPr>
            <a:endParaRPr lang="en-US" altLang="en-US" sz="2400" dirty="0">
              <a:latin typeface="Times New Roman" panose="02020603050405020304" pitchFamily="18" charset="0"/>
              <a:cs typeface="Times New Roman" panose="02020603050405020304" pitchFamily="18" charset="0"/>
            </a:endParaRPr>
          </a:p>
          <a:p>
            <a:pPr>
              <a:defRPr/>
            </a:pPr>
            <a:endParaRPr lang="en-US" altLang="en-US" sz="2400" dirty="0">
              <a:latin typeface="Times New Roman" panose="02020603050405020304" pitchFamily="18" charset="0"/>
              <a:cs typeface="Times New Roman" panose="02020603050405020304" pitchFamily="18" charset="0"/>
            </a:endParaRPr>
          </a:p>
          <a:p>
            <a:pPr marL="0" indent="0">
              <a:buNone/>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b="1" u="sng" dirty="0">
                <a:solidFill>
                  <a:srgbClr val="002060"/>
                </a:solidFill>
                <a:latin typeface="Times New Roman" panose="02020603050405020304" pitchFamily="18" charset="0"/>
                <a:cs typeface="Times New Roman" panose="02020603050405020304" pitchFamily="18" charset="0"/>
              </a:rPr>
              <a:t>Buckley v. </a:t>
            </a:r>
            <a:r>
              <a:rPr lang="en-US" altLang="en-US" sz="2400" b="1" u="sng" dirty="0" err="1">
                <a:solidFill>
                  <a:srgbClr val="002060"/>
                </a:solidFill>
                <a:latin typeface="Times New Roman" panose="02020603050405020304" pitchFamily="18" charset="0"/>
                <a:cs typeface="Times New Roman" panose="02020603050405020304" pitchFamily="18" charset="0"/>
              </a:rPr>
              <a:t>Valeo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establish that campaign contributions are protected by the </a:t>
            </a:r>
            <a:r>
              <a:rPr lang="en-US" altLang="en-US" sz="2400" b="1" u="sng" dirty="0">
                <a:latin typeface="Times New Roman" panose="02020603050405020304" pitchFamily="18" charset="0"/>
                <a:cs typeface="Times New Roman" panose="02020603050405020304" pitchFamily="18" charset="0"/>
              </a:rPr>
              <a:t>1</a:t>
            </a:r>
            <a:r>
              <a:rPr lang="en-US" altLang="en-US" sz="2400" b="1" u="sng" baseline="30000" dirty="0">
                <a:latin typeface="Times New Roman" panose="02020603050405020304" pitchFamily="18" charset="0"/>
                <a:cs typeface="Times New Roman" panose="02020603050405020304" pitchFamily="18" charset="0"/>
              </a:rPr>
              <a:t>st</a:t>
            </a:r>
            <a:r>
              <a:rPr lang="en-US" altLang="en-US" sz="2400" b="1" u="sng" dirty="0">
                <a:latin typeface="Times New Roman" panose="02020603050405020304" pitchFamily="18" charset="0"/>
                <a:cs typeface="Times New Roman" panose="02020603050405020304" pitchFamily="18" charset="0"/>
              </a:rPr>
              <a:t> Amendment free speech</a:t>
            </a:r>
            <a:r>
              <a:rPr lang="en-US" altLang="en-US" sz="2400" dirty="0">
                <a:latin typeface="Times New Roman" panose="02020603050405020304" pitchFamily="18" charset="0"/>
                <a:cs typeface="Times New Roman" panose="02020603050405020304" pitchFamily="18" charset="0"/>
              </a:rPr>
              <a:t>, but they can be limited, EXCEPT if it your own $$$</a:t>
            </a:r>
          </a:p>
          <a:p>
            <a:pPr lvl="1">
              <a:defRPr/>
            </a:pPr>
            <a:r>
              <a:rPr lang="en-US" altLang="en-US" b="1" u="sng" dirty="0">
                <a:solidFill>
                  <a:srgbClr val="002060"/>
                </a:solidFill>
                <a:latin typeface="Times New Roman" panose="02020603050405020304" pitchFamily="18" charset="0"/>
                <a:cs typeface="Times New Roman" panose="02020603050405020304" pitchFamily="18" charset="0"/>
              </a:rPr>
              <a:t>Magical Word Test</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limits </a:t>
            </a:r>
            <a:r>
              <a:rPr lang="en-US" altLang="en-US" b="1" u="sng" dirty="0">
                <a:solidFill>
                  <a:srgbClr val="FFFF00"/>
                </a:solidFill>
                <a:latin typeface="Times New Roman" panose="02020603050405020304" pitchFamily="18" charset="0"/>
                <a:cs typeface="Times New Roman" panose="02020603050405020304" pitchFamily="18" charset="0"/>
                <a:hlinkClick r:id="rId2"/>
              </a:rPr>
              <a:t>issue advocacy</a:t>
            </a:r>
            <a:r>
              <a:rPr lang="en-US" altLang="en-US" dirty="0">
                <a:latin typeface="Times New Roman" panose="02020603050405020304" pitchFamily="18" charset="0"/>
                <a:cs typeface="Times New Roman" panose="02020603050405020304" pitchFamily="18" charset="0"/>
              </a:rPr>
              <a:t> ads by interest groups (ex. vote for)</a:t>
            </a:r>
          </a:p>
        </p:txBody>
      </p:sp>
      <p:sp>
        <p:nvSpPr>
          <p:cNvPr id="104452" name="Rectangle 1">
            <a:extLst>
              <a:ext uri="{FF2B5EF4-FFF2-40B4-BE49-F238E27FC236}">
                <a16:creationId xmlns:a16="http://schemas.microsoft.com/office/drawing/2014/main" id="{321CDB0B-A811-4425-A179-D326D7B1B76A}"/>
              </a:ext>
            </a:extLst>
          </p:cNvPr>
          <p:cNvSpPr>
            <a:spLocks noChangeArrowheads="1"/>
          </p:cNvSpPr>
          <p:nvPr/>
        </p:nvSpPr>
        <p:spPr bwMode="auto">
          <a:xfrm>
            <a:off x="1167618" y="1649436"/>
            <a:ext cx="10002130" cy="2444261"/>
          </a:xfrm>
          <a:prstGeom prst="rect">
            <a:avLst/>
          </a:prstGeom>
          <a:solidFill>
            <a:srgbClr val="002060"/>
          </a:solidFill>
          <a:ln w="9525" algn="ctr">
            <a:solidFill>
              <a:srgbClr val="FF0000"/>
            </a:solidFill>
            <a:round/>
            <a:headEnd/>
            <a:tailEnd/>
          </a:ln>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lvl="1">
              <a:spcBef>
                <a:spcPct val="0"/>
              </a:spcBef>
              <a:buClrTx/>
              <a:buSzTx/>
              <a:buFontTx/>
              <a:buNone/>
            </a:pPr>
            <a:r>
              <a:rPr lang="en-US" altLang="en-US" sz="2400" dirty="0">
                <a:solidFill>
                  <a:schemeClr val="bg1"/>
                </a:solidFill>
              </a:rPr>
              <a:t>- Full disclosure of campaign contributions</a:t>
            </a:r>
          </a:p>
          <a:p>
            <a:pPr lvl="1">
              <a:spcBef>
                <a:spcPct val="0"/>
              </a:spcBef>
              <a:buClrTx/>
              <a:buSzTx/>
              <a:buFontTx/>
              <a:buNone/>
            </a:pPr>
            <a:r>
              <a:rPr lang="en-US" altLang="en-US" sz="2400" dirty="0">
                <a:solidFill>
                  <a:schemeClr val="bg1"/>
                </a:solidFill>
              </a:rPr>
              <a:t>- Establish limits on </a:t>
            </a:r>
            <a:r>
              <a:rPr lang="en-US" altLang="en-US" sz="2400" b="1" dirty="0">
                <a:solidFill>
                  <a:srgbClr val="FF0000"/>
                </a:solidFill>
              </a:rPr>
              <a:t>campaign contributions given to the candidate </a:t>
            </a:r>
            <a:r>
              <a:rPr lang="en-US" altLang="en-US" sz="2400" dirty="0">
                <a:solidFill>
                  <a:srgbClr val="FF0000"/>
                </a:solidFill>
              </a:rPr>
              <a:t>(</a:t>
            </a:r>
            <a:r>
              <a:rPr lang="en-US" altLang="en-US" sz="2400" b="1" u="sng" dirty="0">
                <a:solidFill>
                  <a:srgbClr val="FF0000"/>
                </a:solidFill>
              </a:rPr>
              <a:t>Hard Money</a:t>
            </a:r>
            <a:r>
              <a:rPr lang="en-US" altLang="en-US" sz="2400" dirty="0">
                <a:solidFill>
                  <a:srgbClr val="FF0000"/>
                </a:solidFill>
              </a:rPr>
              <a:t>)  </a:t>
            </a:r>
            <a:r>
              <a:rPr lang="en-US" altLang="en-US" sz="2400" dirty="0">
                <a:solidFill>
                  <a:schemeClr val="bg1"/>
                </a:solidFill>
              </a:rPr>
              <a:t>Prevents contributions from foreign interests and limits the amount that can be donated to a candidate per election cycle ($2000 per candidate)</a:t>
            </a:r>
          </a:p>
          <a:p>
            <a:pPr lvl="1">
              <a:spcBef>
                <a:spcPct val="0"/>
              </a:spcBef>
              <a:buClrTx/>
              <a:buSzTx/>
              <a:buFontTx/>
              <a:buNone/>
            </a:pPr>
            <a:r>
              <a:rPr lang="en-US" altLang="en-US" sz="2400" dirty="0">
                <a:solidFill>
                  <a:schemeClr val="bg1"/>
                </a:solidFill>
              </a:rPr>
              <a:t>- Established federal elections </a:t>
            </a:r>
            <a:r>
              <a:rPr lang="en-US" altLang="en-US" sz="2400" b="1" u="sng" dirty="0">
                <a:solidFill>
                  <a:srgbClr val="FF0000"/>
                </a:solidFill>
              </a:rPr>
              <a:t>matching funds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5DAF-31E3-4E6C-8A36-E288ADF1A8CD}"/>
              </a:ext>
            </a:extLst>
          </p:cNvPr>
          <p:cNvSpPr>
            <a:spLocks noGrp="1"/>
          </p:cNvSpPr>
          <p:nvPr>
            <p:ph type="title"/>
          </p:nvPr>
        </p:nvSpPr>
        <p:spPr>
          <a:xfrm>
            <a:off x="800100" y="325437"/>
            <a:ext cx="10515600" cy="77311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Money Adapts</a:t>
            </a:r>
          </a:p>
        </p:txBody>
      </p:sp>
      <p:pic>
        <p:nvPicPr>
          <p:cNvPr id="105475" name="Content Placeholder 4" descr="A screenshot of a cell phone&#10;&#10;Description automatically generated">
            <a:extLst>
              <a:ext uri="{FF2B5EF4-FFF2-40B4-BE49-F238E27FC236}">
                <a16:creationId xmlns:a16="http://schemas.microsoft.com/office/drawing/2014/main" id="{69DC1B52-E218-48B6-AC0A-75F48C02C7F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99857" y="1239838"/>
            <a:ext cx="4267200" cy="3765550"/>
          </a:xfrm>
          <a:ln>
            <a:solidFill>
              <a:srgbClr val="FF0000"/>
            </a:solidFill>
          </a:ln>
        </p:spPr>
      </p:pic>
      <p:sp>
        <p:nvSpPr>
          <p:cNvPr id="6" name="Rectangle 5">
            <a:extLst>
              <a:ext uri="{FF2B5EF4-FFF2-40B4-BE49-F238E27FC236}">
                <a16:creationId xmlns:a16="http://schemas.microsoft.com/office/drawing/2014/main" id="{D9312C47-FB3F-4307-9E21-34227D0DDE85}"/>
              </a:ext>
            </a:extLst>
          </p:cNvPr>
          <p:cNvSpPr/>
          <p:nvPr/>
        </p:nvSpPr>
        <p:spPr bwMode="auto">
          <a:xfrm>
            <a:off x="478302" y="5105401"/>
            <a:ext cx="9656298" cy="1633024"/>
          </a:xfrm>
          <a:prstGeom prst="rect">
            <a:avLst/>
          </a:prstGeom>
          <a:solidFill>
            <a:schemeClr val="bg1">
              <a:lumMod val="95000"/>
            </a:schemeClr>
          </a:solidFill>
          <a:ln w="9525" cap="flat" cmpd="sng" algn="ctr">
            <a:solidFill>
              <a:srgbClr val="FF0000"/>
            </a:solidFill>
            <a:prstDash val="solid"/>
            <a:round/>
            <a:headEnd type="none" w="med" len="med"/>
            <a:tailEnd type="none" w="med" len="med"/>
          </a:ln>
          <a:effectLst/>
        </p:spPr>
        <p:txBody>
          <a:bodyPr/>
          <a:lstStyle/>
          <a:p>
            <a:pPr>
              <a:defRPr/>
            </a:pPr>
            <a:r>
              <a:rPr lang="en-US" sz="2400" b="1" dirty="0">
                <a:solidFill>
                  <a:srgbClr val="FF0000"/>
                </a:solidFill>
                <a:latin typeface="Times New Roman" panose="02020603050405020304" pitchFamily="18" charset="0"/>
                <a:cs typeface="Times New Roman" panose="02020603050405020304" pitchFamily="18" charset="0"/>
              </a:rPr>
              <a:t>PACS: (Political Action Committees)</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Interest groups, Corporations, &amp; labor unions </a:t>
            </a:r>
            <a:r>
              <a:rPr lang="en-US" sz="2400" b="1" u="sng" dirty="0">
                <a:solidFill>
                  <a:srgbClr val="C00000"/>
                </a:solidFill>
                <a:latin typeface="Times New Roman" panose="02020603050405020304" pitchFamily="18" charset="0"/>
                <a:cs typeface="Times New Roman" panose="02020603050405020304" pitchFamily="18" charset="0"/>
              </a:rPr>
              <a:t>electioneering</a:t>
            </a:r>
            <a:r>
              <a:rPr lang="en-US" sz="2400" dirty="0">
                <a:solidFill>
                  <a:schemeClr val="bg2"/>
                </a:solidFill>
                <a:latin typeface="Times New Roman" panose="02020603050405020304" pitchFamily="18" charset="0"/>
                <a:cs typeface="Times New Roman" panose="02020603050405020304" pitchFamily="18" charset="0"/>
              </a:rPr>
              <a:t> (campaign </a:t>
            </a:r>
            <a:r>
              <a:rPr lang="en-US" sz="2400" dirty="0">
                <a:latin typeface="Times New Roman" panose="02020603050405020304" pitchFamily="18" charset="0"/>
                <a:cs typeface="Times New Roman" panose="02020603050405020304" pitchFamily="18" charset="0"/>
              </a:rPr>
              <a:t>influencing)</a:t>
            </a:r>
          </a:p>
          <a:p>
            <a:pPr marL="342900" indent="-342900">
              <a:buFont typeface="Arial" panose="020B0604020202020204" pitchFamily="34" charset="0"/>
              <a:buChar char="•"/>
              <a:defRPr/>
            </a:pPr>
            <a:r>
              <a:rPr lang="en-US" sz="2400" b="1" dirty="0">
                <a:solidFill>
                  <a:srgbClr val="C00000"/>
                </a:solidFill>
                <a:latin typeface="Times New Roman" panose="02020603050405020304" pitchFamily="18" charset="0"/>
                <a:cs typeface="Times New Roman" panose="02020603050405020304" pitchFamily="18" charset="0"/>
              </a:rPr>
              <a:t>Bundling – </a:t>
            </a:r>
            <a:r>
              <a:rPr lang="en-US" sz="2400" dirty="0">
                <a:latin typeface="Times New Roman" panose="02020603050405020304" pitchFamily="18" charset="0"/>
                <a:cs typeface="Times New Roman" panose="02020603050405020304" pitchFamily="18" charset="0"/>
              </a:rPr>
              <a:t>lump sum donations </a:t>
            </a:r>
          </a:p>
        </p:txBody>
      </p:sp>
      <p:pic>
        <p:nvPicPr>
          <p:cNvPr id="105477" name="Picture 7" descr="A screenshot of a cell phone&#10;&#10;Description automatically generated">
            <a:extLst>
              <a:ext uri="{FF2B5EF4-FFF2-40B4-BE49-F238E27FC236}">
                <a16:creationId xmlns:a16="http://schemas.microsoft.com/office/drawing/2014/main" id="{3412054F-B9F5-4530-A452-690EABF7D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288257"/>
            <a:ext cx="4397375" cy="37671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1CB99AEC-30C1-432D-B08B-D3D5C2AD3CFC}"/>
              </a:ext>
            </a:extLst>
          </p:cNvPr>
          <p:cNvSpPr>
            <a:spLocks noGrp="1" noRot="1" noChangeArrowheads="1"/>
          </p:cNvSpPr>
          <p:nvPr>
            <p:ph type="title"/>
          </p:nvPr>
        </p:nvSpPr>
        <p:spPr>
          <a:xfrm>
            <a:off x="422031" y="274639"/>
            <a:ext cx="10931769" cy="822325"/>
          </a:xfrm>
          <a:solidFill>
            <a:schemeClr val="bg2"/>
          </a:solidFill>
          <a:ln>
            <a:solidFill>
              <a:srgbClr val="FF0000"/>
            </a:solidFill>
          </a:ln>
        </p:spPr>
        <p:txBody>
          <a:bodyPr>
            <a:normAutofit fontScale="90000"/>
          </a:bodyPr>
          <a:lstStyle/>
          <a:p>
            <a:r>
              <a:rPr lang="en-US" altLang="en-US" b="1" dirty="0">
                <a:solidFill>
                  <a:srgbClr val="002060"/>
                </a:solidFill>
                <a:effectLst/>
                <a:latin typeface="Castellar" panose="020A0402060406010301" pitchFamily="18" charset="0"/>
              </a:rPr>
              <a:t>Bipartisan Campaign Act of 2002</a:t>
            </a:r>
          </a:p>
        </p:txBody>
      </p:sp>
      <p:sp>
        <p:nvSpPr>
          <p:cNvPr id="106499" name="Rectangle 4">
            <a:extLst>
              <a:ext uri="{FF2B5EF4-FFF2-40B4-BE49-F238E27FC236}">
                <a16:creationId xmlns:a16="http://schemas.microsoft.com/office/drawing/2014/main" id="{9510C20D-A939-48E0-B6F0-A064B4683610}"/>
              </a:ext>
            </a:extLst>
          </p:cNvPr>
          <p:cNvSpPr>
            <a:spLocks noGrp="1" noChangeArrowheads="1"/>
          </p:cNvSpPr>
          <p:nvPr>
            <p:ph idx="1"/>
          </p:nvPr>
        </p:nvSpPr>
        <p:spPr>
          <a:xfrm>
            <a:off x="838200" y="1406769"/>
            <a:ext cx="10515600" cy="4770194"/>
          </a:xfrm>
          <a:solidFill>
            <a:schemeClr val="bg1">
              <a:lumMod val="95000"/>
            </a:schemeClr>
          </a:solidFill>
        </p:spPr>
        <p:txBody>
          <a:bodyPr/>
          <a:lstStyle/>
          <a:p>
            <a:pPr>
              <a:lnSpc>
                <a:spcPct val="80000"/>
              </a:lnSpc>
            </a:pPr>
            <a:r>
              <a:rPr lang="en-US" altLang="en-US" sz="2400" b="1" i="1" dirty="0">
                <a:solidFill>
                  <a:srgbClr val="FF0000"/>
                </a:solidFill>
                <a:latin typeface="Times New Roman" panose="02020603050405020304" pitchFamily="18" charset="0"/>
                <a:cs typeface="Times New Roman" panose="02020603050405020304" pitchFamily="18" charset="0"/>
              </a:rPr>
              <a:t>McCain-Feingold Law</a:t>
            </a:r>
          </a:p>
          <a:p>
            <a:pPr>
              <a:lnSpc>
                <a:spcPct val="80000"/>
              </a:lnSpc>
            </a:pPr>
            <a:r>
              <a:rPr lang="en-US" altLang="en-US" sz="2400" dirty="0">
                <a:latin typeface="Times New Roman" panose="02020603050405020304" pitchFamily="18" charset="0"/>
                <a:cs typeface="Times New Roman" panose="02020603050405020304" pitchFamily="18" charset="0"/>
              </a:rPr>
              <a:t>Banned </a:t>
            </a:r>
            <a:r>
              <a:rPr lang="en-US" altLang="en-US" sz="2400" b="1" u="sng" dirty="0">
                <a:solidFill>
                  <a:srgbClr val="002060"/>
                </a:solidFill>
                <a:latin typeface="Times New Roman" panose="02020603050405020304" pitchFamily="18" charset="0"/>
                <a:cs typeface="Times New Roman" panose="02020603050405020304" pitchFamily="18" charset="0"/>
              </a:rPr>
              <a:t>soft money</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donations</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to national party</a:t>
            </a:r>
          </a:p>
          <a:p>
            <a:pPr>
              <a:lnSpc>
                <a:spcPct val="80000"/>
              </a:lnSpc>
            </a:pPr>
            <a:r>
              <a:rPr lang="en-US" altLang="en-US" sz="2400" dirty="0">
                <a:latin typeface="Times New Roman" panose="02020603050405020304" pitchFamily="18" charset="0"/>
                <a:cs typeface="Times New Roman" panose="02020603050405020304" pitchFamily="18" charset="0"/>
              </a:rPr>
              <a:t>Limits campaign ads by interest groups</a:t>
            </a:r>
          </a:p>
          <a:p>
            <a:pPr>
              <a:lnSpc>
                <a:spcPct val="80000"/>
              </a:lnSpc>
            </a:pPr>
            <a:r>
              <a:rPr lang="en-US" altLang="en-US" sz="2400" dirty="0">
                <a:latin typeface="Times New Roman" panose="02020603050405020304" pitchFamily="18" charset="0"/>
                <a:cs typeface="Times New Roman" panose="02020603050405020304" pitchFamily="18" charset="0"/>
              </a:rPr>
              <a:t>Upheld by </a:t>
            </a:r>
            <a:r>
              <a:rPr lang="en-US" altLang="en-US" sz="2400" b="1" u="sng" dirty="0">
                <a:solidFill>
                  <a:srgbClr val="002060"/>
                </a:solidFill>
                <a:latin typeface="Times New Roman" panose="02020603050405020304" pitchFamily="18" charset="0"/>
                <a:cs typeface="Times New Roman" panose="02020603050405020304" pitchFamily="18" charset="0"/>
              </a:rPr>
              <a:t>McConnell v. FEC</a:t>
            </a:r>
            <a:r>
              <a:rPr lang="en-US" altLang="en-US" sz="2400" dirty="0">
                <a:solidFill>
                  <a:srgbClr val="002060"/>
                </a:solidFill>
                <a:latin typeface="Times New Roman" panose="02020603050405020304" pitchFamily="18" charset="0"/>
                <a:cs typeface="Times New Roman" panose="02020603050405020304" pitchFamily="18" charset="0"/>
              </a:rPr>
              <a:t> – </a:t>
            </a:r>
            <a:r>
              <a:rPr lang="en-US" altLang="en-US" sz="2400" dirty="0">
                <a:latin typeface="Times New Roman" panose="02020603050405020304" pitchFamily="18" charset="0"/>
                <a:cs typeface="Times New Roman" panose="02020603050405020304" pitchFamily="18" charset="0"/>
              </a:rPr>
              <a:t>protection of the integrity of elections </a:t>
            </a:r>
          </a:p>
        </p:txBody>
      </p:sp>
      <p:pic>
        <p:nvPicPr>
          <p:cNvPr id="106500" name="Picture 2">
            <a:extLst>
              <a:ext uri="{FF2B5EF4-FFF2-40B4-BE49-F238E27FC236}">
                <a16:creationId xmlns:a16="http://schemas.microsoft.com/office/drawing/2014/main" id="{E56CED7C-3BE6-4842-A95B-C67497A328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352800"/>
            <a:ext cx="6477000" cy="3276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BB09-C75C-4DF8-A66C-454EA71E832C}"/>
              </a:ext>
            </a:extLst>
          </p:cNvPr>
          <p:cNvSpPr>
            <a:spLocks noGrp="1"/>
          </p:cNvSpPr>
          <p:nvPr>
            <p:ph type="title"/>
          </p:nvPr>
        </p:nvSpPr>
        <p:spPr>
          <a:xfrm>
            <a:off x="1981200" y="274638"/>
            <a:ext cx="8229600" cy="868362"/>
          </a:xfrm>
          <a:solidFill>
            <a:schemeClr val="bg2"/>
          </a:solidFill>
          <a:ln>
            <a:solidFill>
              <a:srgbClr val="FF0000"/>
            </a:solidFill>
          </a:ln>
        </p:spPr>
        <p:txBody>
          <a:bodyPr/>
          <a:lstStyle/>
          <a:p>
            <a:pPr>
              <a:defRPr/>
            </a:pPr>
            <a:r>
              <a:rPr lang="en-US" dirty="0"/>
              <a:t>Issue Advocacy Ads</a:t>
            </a:r>
          </a:p>
        </p:txBody>
      </p:sp>
      <p:sp>
        <p:nvSpPr>
          <p:cNvPr id="3" name="Content Placeholder 2">
            <a:extLst>
              <a:ext uri="{FF2B5EF4-FFF2-40B4-BE49-F238E27FC236}">
                <a16:creationId xmlns:a16="http://schemas.microsoft.com/office/drawing/2014/main" id="{24817DFE-A280-4E3D-8F29-3E1BC8DBB926}"/>
              </a:ext>
            </a:extLst>
          </p:cNvPr>
          <p:cNvSpPr>
            <a:spLocks noGrp="1"/>
          </p:cNvSpPr>
          <p:nvPr>
            <p:ph idx="1"/>
          </p:nvPr>
        </p:nvSpPr>
        <p:spPr>
          <a:solidFill>
            <a:schemeClr val="bg1">
              <a:lumMod val="95000"/>
            </a:schemeClr>
          </a:solidFill>
          <a:ln>
            <a:solidFill>
              <a:srgbClr val="FF0000"/>
            </a:solidFill>
          </a:ln>
        </p:spPr>
        <p:txBody>
          <a:bodyPr>
            <a:normAutofit/>
          </a:bodyPr>
          <a:lstStyle/>
          <a:p>
            <a:pPr>
              <a:defRPr/>
            </a:pPr>
            <a:r>
              <a:rPr lang="en-US" sz="2400" b="1" u="sng" dirty="0">
                <a:solidFill>
                  <a:srgbClr val="002060"/>
                </a:solidFill>
                <a:latin typeface="Times New Roman" panose="02020603050405020304" pitchFamily="18" charset="0"/>
                <a:cs typeface="Times New Roman" panose="02020603050405020304" pitchFamily="18" charset="0"/>
              </a:rPr>
              <a:t>Issue Advocacy Ads</a:t>
            </a:r>
            <a:r>
              <a:rPr lang="en-US" sz="2400" dirty="0">
                <a:latin typeface="Times New Roman" panose="02020603050405020304" pitchFamily="18" charset="0"/>
                <a:cs typeface="Times New Roman" panose="02020603050405020304" pitchFamily="18" charset="0"/>
              </a:rPr>
              <a:t>: created by </a:t>
            </a:r>
            <a:r>
              <a:rPr lang="en-US" sz="2400" b="1" u="sng" dirty="0">
                <a:solidFill>
                  <a:srgbClr val="002060"/>
                </a:solidFill>
                <a:latin typeface="Times New Roman" panose="02020603050405020304" pitchFamily="18" charset="0"/>
                <a:cs typeface="Times New Roman" panose="02020603050405020304" pitchFamily="18" charset="0"/>
              </a:rPr>
              <a:t>SUPER PACS </a:t>
            </a:r>
            <a:r>
              <a:rPr lang="en-US" sz="2400" dirty="0">
                <a:latin typeface="Times New Roman" panose="02020603050405020304" pitchFamily="18" charset="0"/>
                <a:cs typeface="Times New Roman" panose="02020603050405020304" pitchFamily="18" charset="0"/>
              </a:rPr>
              <a:t>(independent expenditures)</a:t>
            </a:r>
          </a:p>
          <a:p>
            <a:pPr>
              <a:defRPr/>
            </a:pPr>
            <a:r>
              <a:rPr lang="en-US" sz="2400" dirty="0">
                <a:latin typeface="Times New Roman" panose="02020603050405020304" pitchFamily="18" charset="0"/>
                <a:cs typeface="Times New Roman" panose="02020603050405020304" pitchFamily="18" charset="0"/>
              </a:rPr>
              <a:t>Only regulation (magic word test) </a:t>
            </a:r>
          </a:p>
        </p:txBody>
      </p:sp>
      <p:pic>
        <p:nvPicPr>
          <p:cNvPr id="107524" name="Picture 6" descr="A screenshot of a cell phone&#10;&#10;Description automatically generated">
            <a:extLst>
              <a:ext uri="{FF2B5EF4-FFF2-40B4-BE49-F238E27FC236}">
                <a16:creationId xmlns:a16="http://schemas.microsoft.com/office/drawing/2014/main" id="{6DEA8832-19CB-46F9-86A4-423D3C8772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2771335"/>
            <a:ext cx="8414825" cy="365327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4F1E-DF23-455F-9F40-3A18503E9180}"/>
              </a:ext>
            </a:extLst>
          </p:cNvPr>
          <p:cNvSpPr>
            <a:spLocks noGrp="1"/>
          </p:cNvSpPr>
          <p:nvPr>
            <p:ph type="title"/>
          </p:nvPr>
        </p:nvSpPr>
        <p:spPr>
          <a:xfrm>
            <a:off x="1981199" y="274638"/>
            <a:ext cx="8948057" cy="868362"/>
          </a:xfrm>
          <a:solidFill>
            <a:schemeClr val="bg2"/>
          </a:solidFill>
          <a:ln>
            <a:solidFill>
              <a:srgbClr val="FF0000"/>
            </a:solidFill>
          </a:ln>
        </p:spPr>
        <p:txBody>
          <a:bodyPr>
            <a:normAutofit fontScale="90000"/>
          </a:bodyPr>
          <a:lstStyle/>
          <a:p>
            <a:pPr>
              <a:defRPr/>
            </a:pPr>
            <a:r>
              <a:rPr lang="en-US" b="1" dirty="0">
                <a:solidFill>
                  <a:srgbClr val="002060"/>
                </a:solidFill>
                <a:latin typeface="Castellar" panose="020A0402060406010301" pitchFamily="18" charset="0"/>
              </a:rPr>
              <a:t>Decentralized Structure</a:t>
            </a:r>
          </a:p>
        </p:txBody>
      </p:sp>
      <p:pic>
        <p:nvPicPr>
          <p:cNvPr id="13315" name="Picture 2" descr="NATIONAL PARTY ORGANIZATION&#10;National&#10;Committee&#10;State&#10;Committees&#10;County Committees&#10;Wards&#10;Precincts&#10; ">
            <a:extLst>
              <a:ext uri="{FF2B5EF4-FFF2-40B4-BE49-F238E27FC236}">
                <a16:creationId xmlns:a16="http://schemas.microsoft.com/office/drawing/2014/main" id="{681D8FB3-FD3A-44A5-A0DB-486448FFB3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447800"/>
            <a:ext cx="4953000" cy="5105400"/>
          </a:xfrm>
          <a:noFill/>
          <a:extLst>
            <a:ext uri="{909E8E84-426E-40DD-AFC4-6F175D3DCCD1}">
              <a14:hiddenFill xmlns:a14="http://schemas.microsoft.com/office/drawing/2010/main">
                <a:solidFill>
                  <a:srgbClr val="FFFFFF"/>
                </a:solidFill>
              </a14:hiddenFill>
            </a:ext>
          </a:extLst>
        </p:spPr>
      </p:pic>
      <p:sp>
        <p:nvSpPr>
          <p:cNvPr id="13316" name="Rectangle 3">
            <a:extLst>
              <a:ext uri="{FF2B5EF4-FFF2-40B4-BE49-F238E27FC236}">
                <a16:creationId xmlns:a16="http://schemas.microsoft.com/office/drawing/2014/main" id="{35685823-58F3-4A26-8DEF-04808AF1FB62}"/>
              </a:ext>
            </a:extLst>
          </p:cNvPr>
          <p:cNvSpPr>
            <a:spLocks noChangeArrowheads="1"/>
          </p:cNvSpPr>
          <p:nvPr/>
        </p:nvSpPr>
        <p:spPr bwMode="auto">
          <a:xfrm>
            <a:off x="5562600" y="2667000"/>
            <a:ext cx="5029200" cy="990600"/>
          </a:xfrm>
          <a:prstGeom prst="rect">
            <a:avLst/>
          </a:prstGeom>
          <a:solidFill>
            <a:schemeClr val="bg2"/>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000" b="1" dirty="0">
                <a:solidFill>
                  <a:srgbClr val="FF0000"/>
                </a:solidFill>
                <a:latin typeface="Times New Roman" panose="02020603050405020304" pitchFamily="18" charset="0"/>
                <a:cs typeface="Times New Roman" panose="02020603050405020304" pitchFamily="18" charset="0"/>
              </a:rPr>
              <a:t>National Committee head by a Chairperson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fundraising, </a:t>
            </a:r>
            <a:r>
              <a:rPr lang="en-US" altLang="en-US" sz="2000" b="1" dirty="0">
                <a:latin typeface="Times New Roman" panose="02020603050405020304" pitchFamily="18" charset="0"/>
                <a:cs typeface="Times New Roman" panose="02020603050405020304" pitchFamily="18" charset="0"/>
              </a:rPr>
              <a:t>national convention</a:t>
            </a:r>
            <a:r>
              <a:rPr lang="en-US" altLang="en-US" sz="2000"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party platform</a:t>
            </a:r>
            <a:r>
              <a:rPr lang="en-US" altLang="en-US" sz="2000" dirty="0">
                <a:latin typeface="Times New Roman" panose="02020603050405020304" pitchFamily="18" charset="0"/>
                <a:cs typeface="Times New Roman" panose="02020603050405020304" pitchFamily="18" charset="0"/>
              </a:rPr>
              <a:t>, and recruit candidates</a:t>
            </a:r>
          </a:p>
        </p:txBody>
      </p:sp>
      <p:sp>
        <p:nvSpPr>
          <p:cNvPr id="13317" name="Arrow: Right 4">
            <a:extLst>
              <a:ext uri="{FF2B5EF4-FFF2-40B4-BE49-F238E27FC236}">
                <a16:creationId xmlns:a16="http://schemas.microsoft.com/office/drawing/2014/main" id="{8A177143-51D2-4D9B-A75D-C942B2C25D11}"/>
              </a:ext>
            </a:extLst>
          </p:cNvPr>
          <p:cNvSpPr>
            <a:spLocks noChangeArrowheads="1"/>
          </p:cNvSpPr>
          <p:nvPr/>
        </p:nvSpPr>
        <p:spPr bwMode="auto">
          <a:xfrm rot="10800000">
            <a:off x="5029200" y="3009900"/>
            <a:ext cx="533400" cy="304800"/>
          </a:xfrm>
          <a:prstGeom prst="rightArrow">
            <a:avLst>
              <a:gd name="adj1" fmla="val 50000"/>
              <a:gd name="adj2" fmla="val 49997"/>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7" name="Rectangle 6">
            <a:extLst>
              <a:ext uri="{FF2B5EF4-FFF2-40B4-BE49-F238E27FC236}">
                <a16:creationId xmlns:a16="http://schemas.microsoft.com/office/drawing/2014/main" id="{B1D83452-5DFE-4AFC-A75B-28BE00B0239D}"/>
              </a:ext>
            </a:extLst>
          </p:cNvPr>
          <p:cNvSpPr/>
          <p:nvPr/>
        </p:nvSpPr>
        <p:spPr bwMode="auto">
          <a:xfrm>
            <a:off x="5562600" y="3790950"/>
            <a:ext cx="5029200" cy="990600"/>
          </a:xfrm>
          <a:prstGeom prst="rect">
            <a:avLst/>
          </a:prstGeom>
          <a:solidFill>
            <a:schemeClr val="bg2"/>
          </a:solidFill>
          <a:ln w="9525" cap="flat" cmpd="sng" algn="ctr">
            <a:solidFill>
              <a:srgbClr val="FF0000"/>
            </a:solidFill>
            <a:prstDash val="solid"/>
            <a:round/>
            <a:headEnd type="none" w="med" len="med"/>
            <a:tailEnd type="none" w="med" len="med"/>
          </a:ln>
          <a:effectLst/>
        </p:spPr>
        <p:txBody>
          <a:bodyPr/>
          <a:lstStyle/>
          <a:p>
            <a:pPr>
              <a:defRPr/>
            </a:pPr>
            <a:r>
              <a:rPr lang="en-US" sz="2000" b="1" dirty="0">
                <a:solidFill>
                  <a:srgbClr val="FF0000"/>
                </a:solidFill>
                <a:latin typeface="Times New Roman" panose="02020603050405020304" pitchFamily="18" charset="0"/>
                <a:cs typeface="Times New Roman" panose="02020603050405020304" pitchFamily="18" charset="0"/>
              </a:rPr>
              <a:t>State Committees: (1 per state):</a:t>
            </a:r>
          </a:p>
          <a:p>
            <a:pPr marL="342900" indent="-3429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Select national committee rep.</a:t>
            </a:r>
          </a:p>
          <a:p>
            <a:pPr marL="342900" indent="-3429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Support state and national candidates </a:t>
            </a:r>
          </a:p>
        </p:txBody>
      </p:sp>
      <p:sp>
        <p:nvSpPr>
          <p:cNvPr id="13319" name="Arrow: Right 7">
            <a:extLst>
              <a:ext uri="{FF2B5EF4-FFF2-40B4-BE49-F238E27FC236}">
                <a16:creationId xmlns:a16="http://schemas.microsoft.com/office/drawing/2014/main" id="{D1CCEBA5-264B-440C-9208-CAE696E43F56}"/>
              </a:ext>
            </a:extLst>
          </p:cNvPr>
          <p:cNvSpPr>
            <a:spLocks noChangeArrowheads="1"/>
          </p:cNvSpPr>
          <p:nvPr/>
        </p:nvSpPr>
        <p:spPr bwMode="auto">
          <a:xfrm rot="10800000">
            <a:off x="5029200" y="3760788"/>
            <a:ext cx="533400" cy="304800"/>
          </a:xfrm>
          <a:prstGeom prst="rightArrow">
            <a:avLst>
              <a:gd name="adj1" fmla="val 50000"/>
              <a:gd name="adj2" fmla="val 49997"/>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8" name="Rectangle 3">
            <a:extLst>
              <a:ext uri="{FF2B5EF4-FFF2-40B4-BE49-F238E27FC236}">
                <a16:creationId xmlns:a16="http://schemas.microsoft.com/office/drawing/2014/main" id="{09337C45-A6A2-494D-89E9-86BAC7383E2B}"/>
              </a:ext>
            </a:extLst>
          </p:cNvPr>
          <p:cNvSpPr>
            <a:spLocks noChangeArrowheads="1"/>
          </p:cNvSpPr>
          <p:nvPr/>
        </p:nvSpPr>
        <p:spPr bwMode="auto">
          <a:xfrm>
            <a:off x="5562600" y="4949825"/>
            <a:ext cx="5029200" cy="990600"/>
          </a:xfrm>
          <a:prstGeom prst="rect">
            <a:avLst/>
          </a:prstGeom>
          <a:solidFill>
            <a:schemeClr val="bg2"/>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defRPr/>
            </a:pPr>
            <a:r>
              <a:rPr lang="en-US" altLang="en-US" sz="2000" b="1" dirty="0">
                <a:solidFill>
                  <a:srgbClr val="FF0000"/>
                </a:solidFill>
                <a:latin typeface="Times New Roman" panose="02020603050405020304" pitchFamily="18" charset="0"/>
                <a:cs typeface="Times New Roman" panose="02020603050405020304" pitchFamily="18" charset="0"/>
              </a:rPr>
              <a:t>Local Committee</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b="1" i="1" dirty="0">
                <a:solidFill>
                  <a:srgbClr val="FF0000"/>
                </a:solidFill>
                <a:latin typeface="Times New Roman" panose="02020603050405020304" pitchFamily="18" charset="0"/>
                <a:cs typeface="Times New Roman" panose="02020603050405020304" pitchFamily="18" charset="0"/>
              </a:rPr>
              <a:t>Precinct Captain</a:t>
            </a:r>
          </a:p>
          <a:p>
            <a:pPr marL="342900" indent="-342900">
              <a:spcBef>
                <a:spcPct val="0"/>
              </a:spcBef>
              <a:buClrTx/>
              <a:buSzTx/>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Canvass voters</a:t>
            </a:r>
          </a:p>
          <a:p>
            <a:pPr marL="342900" indent="-342900">
              <a:spcBef>
                <a:spcPct val="0"/>
              </a:spcBef>
              <a:buClrTx/>
              <a:buSzTx/>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Get out to vote to promote candidates</a:t>
            </a:r>
          </a:p>
        </p:txBody>
      </p:sp>
      <p:sp>
        <p:nvSpPr>
          <p:cNvPr id="13321" name="Arrow: Right 7">
            <a:extLst>
              <a:ext uri="{FF2B5EF4-FFF2-40B4-BE49-F238E27FC236}">
                <a16:creationId xmlns:a16="http://schemas.microsoft.com/office/drawing/2014/main" id="{A641CCAB-5293-42C2-A301-6C24E443BFB0}"/>
              </a:ext>
            </a:extLst>
          </p:cNvPr>
          <p:cNvSpPr>
            <a:spLocks noChangeArrowheads="1"/>
          </p:cNvSpPr>
          <p:nvPr/>
        </p:nvSpPr>
        <p:spPr bwMode="auto">
          <a:xfrm rot="10800000">
            <a:off x="5029200" y="5292725"/>
            <a:ext cx="533400" cy="304800"/>
          </a:xfrm>
          <a:prstGeom prst="rightArrow">
            <a:avLst>
              <a:gd name="adj1" fmla="val 50000"/>
              <a:gd name="adj2" fmla="val 49997"/>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3" name="Rectangle 2">
            <a:extLst>
              <a:ext uri="{FF2B5EF4-FFF2-40B4-BE49-F238E27FC236}">
                <a16:creationId xmlns:a16="http://schemas.microsoft.com/office/drawing/2014/main" id="{4AB5751D-45EF-41C4-B94B-E591A4EA2635}"/>
              </a:ext>
            </a:extLst>
          </p:cNvPr>
          <p:cNvSpPr/>
          <p:nvPr/>
        </p:nvSpPr>
        <p:spPr bwMode="auto">
          <a:xfrm>
            <a:off x="856343" y="3009900"/>
            <a:ext cx="3639457" cy="3371850"/>
          </a:xfrm>
          <a:prstGeom prst="rect">
            <a:avLst/>
          </a:prstGeom>
          <a:solidFill>
            <a:srgbClr val="002060"/>
          </a:solidFill>
          <a:ln w="9525" cap="flat" cmpd="sng" algn="ctr">
            <a:solidFill>
              <a:srgbClr val="FF0000"/>
            </a:solidFill>
            <a:prstDash val="solid"/>
            <a:round/>
            <a:headEnd type="none" w="med" len="med"/>
            <a:tailEnd type="none" w="med" len="med"/>
          </a:ln>
          <a:effectLst/>
        </p:spPr>
        <p:txBody>
          <a:bodyPr/>
          <a:lstStyle/>
          <a:p>
            <a:pPr>
              <a:defRPr/>
            </a:pPr>
            <a:r>
              <a:rPr lang="en-US" sz="2400" dirty="0">
                <a:solidFill>
                  <a:schemeClr val="bg1"/>
                </a:solidFill>
                <a:latin typeface="Times New Roman" panose="02020603050405020304" pitchFamily="18" charset="0"/>
                <a:cs typeface="Times New Roman" panose="02020603050405020304" pitchFamily="18" charset="0"/>
              </a:rPr>
              <a:t>Issues:</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Federalism: election laws on campaigning and finance</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Inter party competition: primary elections (who goes first)</a:t>
            </a:r>
          </a:p>
          <a:p>
            <a:pPr marL="342900" indent="-342900">
              <a:buFont typeface="Arial" panose="020B0604020202020204" pitchFamily="34" charset="0"/>
              <a:buChar char="•"/>
              <a:defRPr/>
            </a:pPr>
            <a:r>
              <a:rPr lang="en-US" sz="2400" dirty="0">
                <a:solidFill>
                  <a:schemeClr val="bg1"/>
                </a:solidFill>
                <a:latin typeface="Times New Roman" panose="02020603050405020304" pitchFamily="18" charset="0"/>
                <a:cs typeface="Times New Roman" panose="02020603050405020304" pitchFamily="18" charset="0"/>
              </a:rPr>
              <a:t>Ideological splits (factionalism)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D47008-AE23-4F88-A633-CDB52D86C204}"/>
              </a:ext>
            </a:extLst>
          </p:cNvPr>
          <p:cNvSpPr>
            <a:spLocks noGrp="1"/>
          </p:cNvSpPr>
          <p:nvPr>
            <p:ph type="title"/>
          </p:nvPr>
        </p:nvSpPr>
        <p:spPr>
          <a:xfrm>
            <a:off x="745588" y="274638"/>
            <a:ext cx="9465212" cy="7921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Citizens United v. FEC</a:t>
            </a:r>
          </a:p>
        </p:txBody>
      </p:sp>
      <p:sp>
        <p:nvSpPr>
          <p:cNvPr id="6" name="Content Placeholder 5">
            <a:extLst>
              <a:ext uri="{FF2B5EF4-FFF2-40B4-BE49-F238E27FC236}">
                <a16:creationId xmlns:a16="http://schemas.microsoft.com/office/drawing/2014/main" id="{51F8E860-6B68-4F6B-A78B-67CDB28DE16F}"/>
              </a:ext>
            </a:extLst>
          </p:cNvPr>
          <p:cNvSpPr>
            <a:spLocks noGrp="1"/>
          </p:cNvSpPr>
          <p:nvPr>
            <p:ph idx="1"/>
          </p:nvPr>
        </p:nvSpPr>
        <p:spPr>
          <a:xfrm>
            <a:off x="492369" y="1219201"/>
            <a:ext cx="11071274" cy="4906963"/>
          </a:xfrm>
          <a:solidFill>
            <a:schemeClr val="bg1">
              <a:lumMod val="95000"/>
            </a:schemeClr>
          </a:solidFill>
          <a:ln>
            <a:solidFill>
              <a:srgbClr val="FF0000"/>
            </a:solidFill>
          </a:ln>
        </p:spPr>
        <p:txBody>
          <a:bodyPr/>
          <a:lstStyle/>
          <a:p>
            <a:pPr>
              <a:defRPr/>
            </a:pPr>
            <a:r>
              <a:rPr lang="en-US" sz="2400" b="1" u="sng" dirty="0">
                <a:solidFill>
                  <a:srgbClr val="FF0000"/>
                </a:solidFill>
                <a:latin typeface="Times New Roman" panose="02020603050405020304" pitchFamily="18" charset="0"/>
                <a:cs typeface="Times New Roman" panose="02020603050405020304" pitchFamily="18" charset="0"/>
              </a:rPr>
              <a:t>Question before the Court: </a:t>
            </a:r>
            <a:r>
              <a:rPr lang="en-US" sz="2400" dirty="0">
                <a:latin typeface="Times New Roman" panose="02020603050405020304" pitchFamily="18" charset="0"/>
                <a:cs typeface="Times New Roman" panose="02020603050405020304" pitchFamily="18" charset="0"/>
              </a:rPr>
              <a:t>The issues on appeal were whether, as applied to </a:t>
            </a:r>
            <a:r>
              <a:rPr lang="en-US" sz="2400" i="1" dirty="0">
                <a:latin typeface="Times New Roman" panose="02020603050405020304" pitchFamily="18" charset="0"/>
                <a:cs typeface="Times New Roman" panose="02020603050405020304" pitchFamily="18" charset="0"/>
              </a:rPr>
              <a:t>Hillary,</a:t>
            </a:r>
            <a:r>
              <a:rPr lang="en-US" sz="2400" dirty="0">
                <a:latin typeface="Times New Roman" panose="02020603050405020304" pitchFamily="18" charset="0"/>
                <a:cs typeface="Times New Roman" panose="02020603050405020304" pitchFamily="18" charset="0"/>
              </a:rPr>
              <a:t> (1) § 441b's prohibition on corporate independent election expenditures was constitutional and (2) BCRA's disclaimer, disclosure, and reporting requirements were constitutional.</a:t>
            </a:r>
          </a:p>
          <a:p>
            <a:pPr>
              <a:defRPr/>
            </a:pPr>
            <a:endParaRPr lang="en-US" dirty="0"/>
          </a:p>
        </p:txBody>
      </p:sp>
      <p:pic>
        <p:nvPicPr>
          <p:cNvPr id="113668" name="Picture 2">
            <a:extLst>
              <a:ext uri="{FF2B5EF4-FFF2-40B4-BE49-F238E27FC236}">
                <a16:creationId xmlns:a16="http://schemas.microsoft.com/office/drawing/2014/main" id="{45C86A3B-4651-4558-9EE6-3F055C8F6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926" y="2392365"/>
            <a:ext cx="5356274"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a:extLst>
              <a:ext uri="{FF2B5EF4-FFF2-40B4-BE49-F238E27FC236}">
                <a16:creationId xmlns:a16="http://schemas.microsoft.com/office/drawing/2014/main" id="{67CF1E2F-82C2-4D8B-9F27-BBB5514D6545}"/>
              </a:ext>
            </a:extLst>
          </p:cNvPr>
          <p:cNvSpPr>
            <a:spLocks noChangeArrowheads="1"/>
          </p:cNvSpPr>
          <p:nvPr/>
        </p:nvSpPr>
        <p:spPr bwMode="auto">
          <a:xfrm>
            <a:off x="1828800" y="5410201"/>
            <a:ext cx="8686800" cy="1173163"/>
          </a:xfrm>
          <a:prstGeom prst="rect">
            <a:avLst/>
          </a:prstGeom>
          <a:solidFill>
            <a:srgbClr val="002060"/>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chemeClr val="bg1"/>
                </a:solidFill>
              </a:rPr>
              <a:t>Citizens United vs. FEC - The First Amendment prevents the government from putting limits on independent expenditures giving by SUPER PACS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B57E4-E5A2-4616-9FE7-67EC2DBBB28F}"/>
              </a:ext>
            </a:extLst>
          </p:cNvPr>
          <p:cNvSpPr>
            <a:spLocks noGrp="1"/>
          </p:cNvSpPr>
          <p:nvPr>
            <p:ph type="title"/>
          </p:nvPr>
        </p:nvSpPr>
        <p:spPr>
          <a:xfrm>
            <a:off x="267286" y="274638"/>
            <a:ext cx="9943514" cy="868362"/>
          </a:xfrm>
          <a:solidFill>
            <a:schemeClr val="bg2"/>
          </a:solidFill>
          <a:ln>
            <a:solidFill>
              <a:srgbClr val="FF0000"/>
            </a:solidFill>
          </a:ln>
        </p:spPr>
        <p:txBody>
          <a:bodyPr>
            <a:normAutofit fontScale="90000"/>
          </a:bodyPr>
          <a:lstStyle/>
          <a:p>
            <a:pPr>
              <a:defRPr/>
            </a:pPr>
            <a:r>
              <a:rPr lang="en-US" sz="4000" b="1" dirty="0">
                <a:solidFill>
                  <a:srgbClr val="002060"/>
                </a:solidFill>
                <a:latin typeface="Castellar" panose="020A0402060406010301" pitchFamily="18" charset="0"/>
              </a:rPr>
              <a:t>Super PACS since Citizens United</a:t>
            </a:r>
          </a:p>
        </p:txBody>
      </p:sp>
      <p:sp>
        <p:nvSpPr>
          <p:cNvPr id="6" name="Content Placeholder 5">
            <a:extLst>
              <a:ext uri="{FF2B5EF4-FFF2-40B4-BE49-F238E27FC236}">
                <a16:creationId xmlns:a16="http://schemas.microsoft.com/office/drawing/2014/main" id="{641DCABD-06AC-4112-B649-D62A0ABFBD0F}"/>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a:defRPr/>
            </a:pPr>
            <a:endParaRPr lang="en-US" dirty="0"/>
          </a:p>
        </p:txBody>
      </p:sp>
      <p:sp>
        <p:nvSpPr>
          <p:cNvPr id="114692" name="Rectangle 1">
            <a:extLst>
              <a:ext uri="{FF2B5EF4-FFF2-40B4-BE49-F238E27FC236}">
                <a16:creationId xmlns:a16="http://schemas.microsoft.com/office/drawing/2014/main" id="{980E5E81-497D-4DDD-9314-1DC1F98D6A3D}"/>
              </a:ext>
            </a:extLst>
          </p:cNvPr>
          <p:cNvSpPr>
            <a:spLocks noChangeArrowheads="1"/>
          </p:cNvSpPr>
          <p:nvPr/>
        </p:nvSpPr>
        <p:spPr bwMode="auto">
          <a:xfrm>
            <a:off x="675249" y="5257801"/>
            <a:ext cx="9764151" cy="868363"/>
          </a:xfrm>
          <a:prstGeom prst="rect">
            <a:avLst/>
          </a:prstGeom>
          <a:solidFill>
            <a:schemeClr val="bg2"/>
          </a:solidFill>
          <a:ln w="9525" algn="ctr">
            <a:solidFill>
              <a:srgbClr val="FF0000"/>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t>Citizens United vs. FEC effect – RISE OF SUPER PACS (unlimited contributions “DARK MONEY)</a:t>
            </a:r>
          </a:p>
        </p:txBody>
      </p:sp>
      <p:pic>
        <p:nvPicPr>
          <p:cNvPr id="114693" name="Picture 3" descr="A screenshot of a cell phone&#10;&#10;Description automatically generated">
            <a:extLst>
              <a:ext uri="{FF2B5EF4-FFF2-40B4-BE49-F238E27FC236}">
                <a16:creationId xmlns:a16="http://schemas.microsoft.com/office/drawing/2014/main" id="{8BB24370-31A3-46C1-AE15-7C1CC5C6D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1450"/>
            <a:ext cx="7315200" cy="3587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42CAFA4-BD34-47D9-BAE4-63C5EB96B7DE}"/>
              </a:ext>
            </a:extLst>
          </p:cNvPr>
          <p:cNvSpPr/>
          <p:nvPr/>
        </p:nvSpPr>
        <p:spPr>
          <a:xfrm>
            <a:off x="342899" y="2050684"/>
            <a:ext cx="5214425" cy="868363"/>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Which democratic group think theory does the rise of dark money re-enforce?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E80A-D807-4BB8-965A-477B6D19ED5B}"/>
              </a:ext>
            </a:extLst>
          </p:cNvPr>
          <p:cNvSpPr>
            <a:spLocks noGrp="1"/>
          </p:cNvSpPr>
          <p:nvPr>
            <p:ph type="title"/>
          </p:nvPr>
        </p:nvSpPr>
        <p:spPr>
          <a:xfrm>
            <a:off x="1981200" y="274638"/>
            <a:ext cx="8229600" cy="792162"/>
          </a:xfrm>
          <a:solidFill>
            <a:schemeClr val="bg2"/>
          </a:solidFill>
          <a:ln>
            <a:solidFill>
              <a:srgbClr val="FF0000"/>
            </a:solidFill>
          </a:ln>
        </p:spPr>
        <p:txBody>
          <a:bodyPr/>
          <a:lstStyle/>
          <a:p>
            <a:pPr>
              <a:defRPr/>
            </a:pPr>
            <a:r>
              <a:rPr lang="en-US" b="1" dirty="0">
                <a:solidFill>
                  <a:srgbClr val="002060"/>
                </a:solidFill>
                <a:latin typeface="Castellar" panose="020A0402060406010301" pitchFamily="18" charset="0"/>
              </a:rPr>
              <a:t>All Politics is Local</a:t>
            </a:r>
          </a:p>
        </p:txBody>
      </p:sp>
      <p:sp>
        <p:nvSpPr>
          <p:cNvPr id="3" name="Content Placeholder 2">
            <a:extLst>
              <a:ext uri="{FF2B5EF4-FFF2-40B4-BE49-F238E27FC236}">
                <a16:creationId xmlns:a16="http://schemas.microsoft.com/office/drawing/2014/main" id="{B0147AD1-D3E1-49C0-A02D-20A3AA2A80E2}"/>
              </a:ext>
            </a:extLst>
          </p:cNvPr>
          <p:cNvSpPr>
            <a:spLocks noGrp="1"/>
          </p:cNvSpPr>
          <p:nvPr>
            <p:ph idx="1"/>
          </p:nvPr>
        </p:nvSpPr>
        <p:spPr>
          <a:xfrm>
            <a:off x="653143" y="1295401"/>
            <a:ext cx="9557657" cy="4830763"/>
          </a:xfrm>
          <a:solidFill>
            <a:schemeClr val="bg2"/>
          </a:solidFill>
          <a:ln>
            <a:solidFill>
              <a:srgbClr val="FF0000"/>
            </a:solidFill>
          </a:ln>
        </p:spPr>
        <p:txBody>
          <a:bodyPr/>
          <a:lstStyle/>
          <a:p>
            <a:pPr>
              <a:defRPr/>
            </a:pPr>
            <a:r>
              <a:rPr lang="en-US" sz="2000" dirty="0">
                <a:latin typeface="Times New Roman" panose="02020603050405020304" pitchFamily="18" charset="0"/>
                <a:cs typeface="Times New Roman" panose="02020603050405020304" pitchFamily="18" charset="0"/>
              </a:rPr>
              <a:t>Local level motivates the grassroots (the people) – </a:t>
            </a:r>
            <a:r>
              <a:rPr lang="en-US" sz="2000" dirty="0">
                <a:solidFill>
                  <a:srgbClr val="002060"/>
                </a:solidFill>
                <a:latin typeface="Times New Roman" panose="02020603050405020304" pitchFamily="18" charset="0"/>
                <a:cs typeface="Times New Roman" panose="02020603050405020304" pitchFamily="18" charset="0"/>
              </a:rPr>
              <a:t>canvasing, voting,</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campaigning, &amp; public policy issues </a:t>
            </a:r>
          </a:p>
          <a:p>
            <a:pPr lvl="1">
              <a:defRPr/>
            </a:pPr>
            <a:r>
              <a:rPr lang="en-US" sz="2000" dirty="0">
                <a:latin typeface="Times New Roman" panose="02020603050405020304" pitchFamily="18" charset="0"/>
                <a:cs typeface="Times New Roman" panose="02020603050405020304" pitchFamily="18" charset="0"/>
              </a:rPr>
              <a:t>Leadership: precinct captains </a:t>
            </a:r>
          </a:p>
          <a:p>
            <a:pPr>
              <a:defRPr/>
            </a:pPr>
            <a:r>
              <a:rPr lang="en-US" sz="2000" dirty="0">
                <a:latin typeface="Times New Roman" panose="02020603050405020304" pitchFamily="18" charset="0"/>
                <a:cs typeface="Times New Roman" panose="02020603050405020304" pitchFamily="18" charset="0"/>
              </a:rPr>
              <a:t>Issue: </a:t>
            </a:r>
            <a:r>
              <a:rPr lang="en-US" sz="2000" b="1" dirty="0">
                <a:solidFill>
                  <a:srgbClr val="002060"/>
                </a:solidFill>
                <a:latin typeface="Times New Roman" panose="02020603050405020304" pitchFamily="18" charset="0"/>
                <a:cs typeface="Times New Roman" panose="02020603050405020304" pitchFamily="18" charset="0"/>
              </a:rPr>
              <a:t>Political Machine </a:t>
            </a:r>
            <a:r>
              <a:rPr lang="en-US" sz="2000" dirty="0">
                <a:latin typeface="Times New Roman" panose="02020603050405020304" pitchFamily="18" charset="0"/>
                <a:cs typeface="Times New Roman" panose="02020603050405020304" pitchFamily="18" charset="0"/>
              </a:rPr>
              <a:t>– controls voting </a:t>
            </a:r>
          </a:p>
          <a:p>
            <a:pPr marL="0" indent="0">
              <a:buNone/>
              <a:defRPr/>
            </a:pPr>
            <a:r>
              <a:rPr lang="en-US" sz="2000" dirty="0">
                <a:latin typeface="Times New Roman" panose="02020603050405020304" pitchFamily="18" charset="0"/>
                <a:cs typeface="Times New Roman" panose="02020603050405020304" pitchFamily="18" charset="0"/>
              </a:rPr>
              <a:t>     and take advantage of </a:t>
            </a:r>
            <a:r>
              <a:rPr lang="en-US" sz="2000" b="1" dirty="0">
                <a:solidFill>
                  <a:srgbClr val="002060"/>
                </a:solidFill>
                <a:latin typeface="Times New Roman" panose="02020603050405020304" pitchFamily="18" charset="0"/>
                <a:cs typeface="Times New Roman" panose="02020603050405020304" pitchFamily="18" charset="0"/>
              </a:rPr>
              <a:t>patronage</a:t>
            </a:r>
          </a:p>
          <a:p>
            <a:pPr>
              <a:defRPr/>
            </a:pPr>
            <a:r>
              <a:rPr lang="en-US" sz="2000" dirty="0">
                <a:latin typeface="Times New Roman" panose="02020603050405020304" pitchFamily="18" charset="0"/>
                <a:cs typeface="Times New Roman" panose="02020603050405020304" pitchFamily="18" charset="0"/>
              </a:rPr>
              <a:t>Protections (Progressive Reforms)</a:t>
            </a:r>
          </a:p>
          <a:p>
            <a:pPr lvl="1">
              <a:spcBef>
                <a:spcPts val="0"/>
              </a:spcBef>
              <a:defRPr/>
            </a:pPr>
            <a:r>
              <a:rPr lang="en-US" sz="2000" b="1" dirty="0">
                <a:latin typeface="Times New Roman" panose="02020603050405020304" pitchFamily="18" charset="0"/>
                <a:cs typeface="Times New Roman" panose="02020603050405020304" pitchFamily="18" charset="0"/>
              </a:rPr>
              <a:t>Voter registration</a:t>
            </a:r>
          </a:p>
          <a:p>
            <a:pPr lvl="1">
              <a:spcBef>
                <a:spcPts val="0"/>
              </a:spcBef>
              <a:defRPr/>
            </a:pPr>
            <a:r>
              <a:rPr lang="en-US" sz="2000" b="1" dirty="0">
                <a:latin typeface="Times New Roman" panose="02020603050405020304" pitchFamily="18" charset="0"/>
                <a:cs typeface="Times New Roman" panose="02020603050405020304" pitchFamily="18" charset="0"/>
              </a:rPr>
              <a:t>Australian Ballot</a:t>
            </a:r>
          </a:p>
          <a:p>
            <a:pPr lvl="1">
              <a:spcBef>
                <a:spcPts val="0"/>
              </a:spcBef>
              <a:defRPr/>
            </a:pPr>
            <a:r>
              <a:rPr lang="en-US" sz="2000" b="1" dirty="0">
                <a:latin typeface="Times New Roman" panose="02020603050405020304" pitchFamily="18" charset="0"/>
                <a:cs typeface="Times New Roman" panose="02020603050405020304" pitchFamily="18" charset="0"/>
              </a:rPr>
              <a:t>Poll watchers </a:t>
            </a:r>
          </a:p>
          <a:p>
            <a:pPr lvl="1">
              <a:spcBef>
                <a:spcPts val="0"/>
              </a:spcBef>
              <a:defRPr/>
            </a:pPr>
            <a:r>
              <a:rPr lang="en-US" sz="2000" b="1" dirty="0">
                <a:latin typeface="Times New Roman" panose="02020603050405020304" pitchFamily="18" charset="0"/>
                <a:cs typeface="Times New Roman" panose="02020603050405020304" pitchFamily="18" charset="0"/>
              </a:rPr>
              <a:t>Primary system</a:t>
            </a:r>
          </a:p>
          <a:p>
            <a:pPr>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p:txBody>
      </p:sp>
      <p:pic>
        <p:nvPicPr>
          <p:cNvPr id="14340" name="Picture 2">
            <a:extLst>
              <a:ext uri="{FF2B5EF4-FFF2-40B4-BE49-F238E27FC236}">
                <a16:creationId xmlns:a16="http://schemas.microsoft.com/office/drawing/2014/main" id="{8A4DE9CC-B2A0-4B0F-B6B1-6D551E0E7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2087563"/>
            <a:ext cx="4680856" cy="4038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4">
            <a:extLst>
              <a:ext uri="{FF2B5EF4-FFF2-40B4-BE49-F238E27FC236}">
                <a16:creationId xmlns:a16="http://schemas.microsoft.com/office/drawing/2014/main" id="{84D32318-6F3F-463A-BC24-14CEB8BF8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585" y="4648200"/>
            <a:ext cx="4947329" cy="2038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TotalTime>
  <Words>4447</Words>
  <Application>Microsoft Office PowerPoint</Application>
  <PresentationFormat>Widescreen</PresentationFormat>
  <Paragraphs>595</Paragraphs>
  <Slides>81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Calibri</vt:lpstr>
      <vt:lpstr>Calibri Light</vt:lpstr>
      <vt:lpstr>Castellar</vt:lpstr>
      <vt:lpstr>Garamond</vt:lpstr>
      <vt:lpstr>Times New Roman</vt:lpstr>
      <vt:lpstr>Wingdings</vt:lpstr>
      <vt:lpstr>Office Theme</vt:lpstr>
      <vt:lpstr>Unit V Influencers of Democracy</vt:lpstr>
      <vt:lpstr>Essential Question</vt:lpstr>
      <vt:lpstr>PowerPoint Presentation</vt:lpstr>
      <vt:lpstr>Debating the Two Party System</vt:lpstr>
      <vt:lpstr>Factionalism </vt:lpstr>
      <vt:lpstr>The Unelected Connector</vt:lpstr>
      <vt:lpstr>Political Parties</vt:lpstr>
      <vt:lpstr>Decentralized Structure</vt:lpstr>
      <vt:lpstr>All Politics is Local</vt:lpstr>
      <vt:lpstr>Political Party Structure</vt:lpstr>
      <vt:lpstr>This Election has gone Critical</vt:lpstr>
      <vt:lpstr>Promotion of Republicanism</vt:lpstr>
      <vt:lpstr>PowerPoint Presentation</vt:lpstr>
      <vt:lpstr>Effectiveness??????</vt:lpstr>
      <vt:lpstr>Wielding Political Power</vt:lpstr>
      <vt:lpstr>The reach of the Hill</vt:lpstr>
      <vt:lpstr>Building the Party Machine</vt:lpstr>
      <vt:lpstr>Trend in Politics</vt:lpstr>
      <vt:lpstr>A Candidate Appeal</vt:lpstr>
      <vt:lpstr>Delegate vs. Trustee</vt:lpstr>
      <vt:lpstr>PowerPoint Presentation</vt:lpstr>
      <vt:lpstr>2016 Going Critical</vt:lpstr>
      <vt:lpstr>Leaning to the Candidate</vt:lpstr>
      <vt:lpstr>De-aligning political movement</vt:lpstr>
      <vt:lpstr>Party Transformation</vt:lpstr>
      <vt:lpstr>The Status Quo</vt:lpstr>
      <vt:lpstr>Temporary Shift</vt:lpstr>
      <vt:lpstr>Back to Status quo</vt:lpstr>
      <vt:lpstr>Realigning or Critical  Elections</vt:lpstr>
      <vt:lpstr>Election Diagnostic</vt:lpstr>
      <vt:lpstr>1800 Elections</vt:lpstr>
      <vt:lpstr>Election 1824</vt:lpstr>
      <vt:lpstr>1860 Election (Critical)</vt:lpstr>
      <vt:lpstr>1896 Election</vt:lpstr>
      <vt:lpstr>1932 Election</vt:lpstr>
      <vt:lpstr>To Realign or Not</vt:lpstr>
      <vt:lpstr>A Critical Election in 2000?</vt:lpstr>
      <vt:lpstr>PowerPoint Presentation</vt:lpstr>
      <vt:lpstr>To be or Not to be a 2-Party</vt:lpstr>
      <vt:lpstr>Party Systems</vt:lpstr>
      <vt:lpstr>Duverger’s Law</vt:lpstr>
      <vt:lpstr>The Power of Third Parties </vt:lpstr>
      <vt:lpstr>The Power of Third Parties </vt:lpstr>
      <vt:lpstr>Types of third parties</vt:lpstr>
      <vt:lpstr>A Third wheel in politics</vt:lpstr>
      <vt:lpstr>Alternative Choice</vt:lpstr>
      <vt:lpstr>The Third Wheel Losers:</vt:lpstr>
      <vt:lpstr>Promoting the Two Party System</vt:lpstr>
      <vt:lpstr>PowerPoint Presentation</vt:lpstr>
      <vt:lpstr>Recall challenge</vt:lpstr>
      <vt:lpstr>The Power of the “Big Mo”</vt:lpstr>
      <vt:lpstr>I want to be POTUS</vt:lpstr>
      <vt:lpstr>Winning a Presidential Victory</vt:lpstr>
      <vt:lpstr>Nomination Elections</vt:lpstr>
      <vt:lpstr>A Truly Democratic Process?</vt:lpstr>
      <vt:lpstr>The Big Reveal</vt:lpstr>
      <vt:lpstr>A General Shift</vt:lpstr>
      <vt:lpstr>Evaluating the Primary System</vt:lpstr>
      <vt:lpstr>The Voice of the Party</vt:lpstr>
      <vt:lpstr>General vs. Nominating</vt:lpstr>
      <vt:lpstr>PowerPoint Presentation</vt:lpstr>
      <vt:lpstr>Turnout the Vote</vt:lpstr>
      <vt:lpstr>Incumbency </vt:lpstr>
      <vt:lpstr>Presidential coattails </vt:lpstr>
      <vt:lpstr>Gerry Man Again</vt:lpstr>
      <vt:lpstr>The Bling, Bling of Campaigning</vt:lpstr>
      <vt:lpstr>To Debate or Not to Debate</vt:lpstr>
      <vt:lpstr>Contrasting Campaigns</vt:lpstr>
      <vt:lpstr>Elected Position Campaigns</vt:lpstr>
      <vt:lpstr>Nomination Process</vt:lpstr>
      <vt:lpstr>PowerPoint Presentation</vt:lpstr>
      <vt:lpstr>Prompt</vt:lpstr>
      <vt:lpstr>PowerPoint Presentation</vt:lpstr>
      <vt:lpstr>Money Changes Everything</vt:lpstr>
      <vt:lpstr>Do-Nation Democracy</vt:lpstr>
      <vt:lpstr>Election Reform Act of 1974</vt:lpstr>
      <vt:lpstr>Money Adapts</vt:lpstr>
      <vt:lpstr>Bipartisan Campaign Act of 2002</vt:lpstr>
      <vt:lpstr>Issue Advocacy Ads</vt:lpstr>
      <vt:lpstr>Citizens United v. FEC</vt:lpstr>
      <vt:lpstr>Super PACS since Citizens United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V Influencers of Democracy</dc:title>
  <dc:creator>Hultberg, Andrew P</dc:creator>
  <cp:lastModifiedBy>Hultberg, Andrew P</cp:lastModifiedBy>
  <cp:revision>77</cp:revision>
  <dcterms:created xsi:type="dcterms:W3CDTF">2021-04-15T16:53:13Z</dcterms:created>
  <dcterms:modified xsi:type="dcterms:W3CDTF">2023-04-06T17:10:16Z</dcterms:modified>
</cp:coreProperties>
</file>