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63" r:id="rId5"/>
    <p:sldId id="258" r:id="rId6"/>
    <p:sldId id="262" r:id="rId7"/>
    <p:sldId id="260" r:id="rId8"/>
    <p:sldId id="416" r:id="rId9"/>
    <p:sldId id="264" r:id="rId10"/>
    <p:sldId id="265" r:id="rId11"/>
    <p:sldId id="420" r:id="rId12"/>
    <p:sldId id="430" r:id="rId13"/>
    <p:sldId id="259" r:id="rId14"/>
    <p:sldId id="417" r:id="rId15"/>
    <p:sldId id="419" r:id="rId16"/>
    <p:sldId id="422" r:id="rId17"/>
    <p:sldId id="299" r:id="rId18"/>
    <p:sldId id="418" r:id="rId19"/>
    <p:sldId id="429" r:id="rId20"/>
    <p:sldId id="296" r:id="rId21"/>
    <p:sldId id="423" r:id="rId22"/>
    <p:sldId id="424" r:id="rId23"/>
    <p:sldId id="281" r:id="rId24"/>
    <p:sldId id="283" r:id="rId25"/>
    <p:sldId id="425" r:id="rId26"/>
    <p:sldId id="431" r:id="rId27"/>
    <p:sldId id="432" r:id="rId28"/>
    <p:sldId id="421" r:id="rId29"/>
    <p:sldId id="261" r:id="rId30"/>
    <p:sldId id="426" r:id="rId31"/>
    <p:sldId id="314" r:id="rId32"/>
    <p:sldId id="435" r:id="rId33"/>
    <p:sldId id="427" r:id="rId34"/>
    <p:sldId id="433" r:id="rId35"/>
    <p:sldId id="434" r:id="rId36"/>
    <p:sldId id="287" r:id="rId37"/>
    <p:sldId id="288" r:id="rId38"/>
    <p:sldId id="290" r:id="rId39"/>
    <p:sldId id="289" r:id="rId40"/>
    <p:sldId id="438" r:id="rId41"/>
    <p:sldId id="286" r:id="rId42"/>
    <p:sldId id="439" r:id="rId43"/>
    <p:sldId id="440" r:id="rId44"/>
    <p:sldId id="428" r:id="rId45"/>
    <p:sldId id="436" r:id="rId46"/>
    <p:sldId id="447" r:id="rId47"/>
    <p:sldId id="437" r:id="rId48"/>
    <p:sldId id="441" r:id="rId49"/>
    <p:sldId id="442" r:id="rId50"/>
    <p:sldId id="443" r:id="rId51"/>
    <p:sldId id="444" r:id="rId52"/>
    <p:sldId id="445" r:id="rId53"/>
    <p:sldId id="44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C1C"/>
    <a:srgbClr val="FF33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1195-2E10-143E-4511-0AECCF018D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65C1E8-EF1A-58E2-F821-6EF28ECC9C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9EF852-806E-2148-7CAC-92F0BDF13C04}"/>
              </a:ext>
            </a:extLst>
          </p:cNvPr>
          <p:cNvSpPr>
            <a:spLocks noGrp="1"/>
          </p:cNvSpPr>
          <p:nvPr>
            <p:ph type="dt" sz="half" idx="10"/>
          </p:nvPr>
        </p:nvSpPr>
        <p:spPr/>
        <p:txBody>
          <a:bodyPr/>
          <a:lstStyle/>
          <a:p>
            <a:fld id="{F3DA6C78-6E9B-4F0F-BC5C-BCF47941682F}" type="datetimeFigureOut">
              <a:rPr lang="en-US" smtClean="0"/>
              <a:t>1/28/2024</a:t>
            </a:fld>
            <a:endParaRPr lang="en-US"/>
          </a:p>
        </p:txBody>
      </p:sp>
      <p:sp>
        <p:nvSpPr>
          <p:cNvPr id="5" name="Footer Placeholder 4">
            <a:extLst>
              <a:ext uri="{FF2B5EF4-FFF2-40B4-BE49-F238E27FC236}">
                <a16:creationId xmlns:a16="http://schemas.microsoft.com/office/drawing/2014/main" id="{54F7D0D3-D9A4-7B40-17EB-48F0DD326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F3CF4-36CC-288C-E422-C1E08BA9D87A}"/>
              </a:ext>
            </a:extLst>
          </p:cNvPr>
          <p:cNvSpPr>
            <a:spLocks noGrp="1"/>
          </p:cNvSpPr>
          <p:nvPr>
            <p:ph type="sldNum" sz="quarter" idx="12"/>
          </p:nvPr>
        </p:nvSpPr>
        <p:spPr/>
        <p:txBody>
          <a:bodyPr/>
          <a:lstStyle/>
          <a:p>
            <a:fld id="{4AA05447-943F-47BA-9013-D065A9E41377}" type="slidenum">
              <a:rPr lang="en-US" smtClean="0"/>
              <a:t>‹#›</a:t>
            </a:fld>
            <a:endParaRPr lang="en-US"/>
          </a:p>
        </p:txBody>
      </p:sp>
    </p:spTree>
    <p:extLst>
      <p:ext uri="{BB962C8B-B14F-4D97-AF65-F5344CB8AC3E}">
        <p14:creationId xmlns:p14="http://schemas.microsoft.com/office/powerpoint/2010/main" val="2360865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DE9C-1787-EB90-76D2-E204B59EEF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6DD0F8-FA33-7A19-288E-3C65E20F6A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7F75A-419C-3D34-E9C8-BD88536ECF16}"/>
              </a:ext>
            </a:extLst>
          </p:cNvPr>
          <p:cNvSpPr>
            <a:spLocks noGrp="1"/>
          </p:cNvSpPr>
          <p:nvPr>
            <p:ph type="dt" sz="half" idx="10"/>
          </p:nvPr>
        </p:nvSpPr>
        <p:spPr/>
        <p:txBody>
          <a:bodyPr/>
          <a:lstStyle/>
          <a:p>
            <a:fld id="{F3DA6C78-6E9B-4F0F-BC5C-BCF47941682F}" type="datetimeFigureOut">
              <a:rPr lang="en-US" smtClean="0"/>
              <a:t>1/28/2024</a:t>
            </a:fld>
            <a:endParaRPr lang="en-US"/>
          </a:p>
        </p:txBody>
      </p:sp>
      <p:sp>
        <p:nvSpPr>
          <p:cNvPr id="5" name="Footer Placeholder 4">
            <a:extLst>
              <a:ext uri="{FF2B5EF4-FFF2-40B4-BE49-F238E27FC236}">
                <a16:creationId xmlns:a16="http://schemas.microsoft.com/office/drawing/2014/main" id="{A9AECFE3-F210-8BD5-594A-4880F6E1B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AB91A-D9CF-CF2F-2C77-B5AB8AB38999}"/>
              </a:ext>
            </a:extLst>
          </p:cNvPr>
          <p:cNvSpPr>
            <a:spLocks noGrp="1"/>
          </p:cNvSpPr>
          <p:nvPr>
            <p:ph type="sldNum" sz="quarter" idx="12"/>
          </p:nvPr>
        </p:nvSpPr>
        <p:spPr/>
        <p:txBody>
          <a:bodyPr/>
          <a:lstStyle/>
          <a:p>
            <a:fld id="{4AA05447-943F-47BA-9013-D065A9E41377}" type="slidenum">
              <a:rPr lang="en-US" smtClean="0"/>
              <a:t>‹#›</a:t>
            </a:fld>
            <a:endParaRPr lang="en-US"/>
          </a:p>
        </p:txBody>
      </p:sp>
    </p:spTree>
    <p:extLst>
      <p:ext uri="{BB962C8B-B14F-4D97-AF65-F5344CB8AC3E}">
        <p14:creationId xmlns:p14="http://schemas.microsoft.com/office/powerpoint/2010/main" val="2384262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FB143-A0EC-FE90-DA96-05034B0951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4DFDDA-744E-7A4C-11B2-F08AFE37AE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2D420B-3D63-F0B7-0194-8584DBE9A8F7}"/>
              </a:ext>
            </a:extLst>
          </p:cNvPr>
          <p:cNvSpPr>
            <a:spLocks noGrp="1"/>
          </p:cNvSpPr>
          <p:nvPr>
            <p:ph type="dt" sz="half" idx="10"/>
          </p:nvPr>
        </p:nvSpPr>
        <p:spPr/>
        <p:txBody>
          <a:bodyPr/>
          <a:lstStyle/>
          <a:p>
            <a:fld id="{F3DA6C78-6E9B-4F0F-BC5C-BCF47941682F}" type="datetimeFigureOut">
              <a:rPr lang="en-US" smtClean="0"/>
              <a:t>1/28/2024</a:t>
            </a:fld>
            <a:endParaRPr lang="en-US"/>
          </a:p>
        </p:txBody>
      </p:sp>
      <p:sp>
        <p:nvSpPr>
          <p:cNvPr id="5" name="Footer Placeholder 4">
            <a:extLst>
              <a:ext uri="{FF2B5EF4-FFF2-40B4-BE49-F238E27FC236}">
                <a16:creationId xmlns:a16="http://schemas.microsoft.com/office/drawing/2014/main" id="{203EB47F-45F8-7617-1BA8-51548DC30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59ED-9D44-06AD-0AFD-4C26C13567BC}"/>
              </a:ext>
            </a:extLst>
          </p:cNvPr>
          <p:cNvSpPr>
            <a:spLocks noGrp="1"/>
          </p:cNvSpPr>
          <p:nvPr>
            <p:ph type="sldNum" sz="quarter" idx="12"/>
          </p:nvPr>
        </p:nvSpPr>
        <p:spPr/>
        <p:txBody>
          <a:bodyPr/>
          <a:lstStyle/>
          <a:p>
            <a:fld id="{4AA05447-943F-47BA-9013-D065A9E41377}" type="slidenum">
              <a:rPr lang="en-US" smtClean="0"/>
              <a:t>‹#›</a:t>
            </a:fld>
            <a:endParaRPr lang="en-US"/>
          </a:p>
        </p:txBody>
      </p:sp>
    </p:spTree>
    <p:extLst>
      <p:ext uri="{BB962C8B-B14F-4D97-AF65-F5344CB8AC3E}">
        <p14:creationId xmlns:p14="http://schemas.microsoft.com/office/powerpoint/2010/main" val="1557674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C3917-11F1-0110-EA80-DC2E8F5BFE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1D79AE-DECD-DA44-C4A8-8CE95F7E90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4FF68-6160-8926-D5BA-B93CC62B75B0}"/>
              </a:ext>
            </a:extLst>
          </p:cNvPr>
          <p:cNvSpPr>
            <a:spLocks noGrp="1"/>
          </p:cNvSpPr>
          <p:nvPr>
            <p:ph type="dt" sz="half" idx="10"/>
          </p:nvPr>
        </p:nvSpPr>
        <p:spPr/>
        <p:txBody>
          <a:bodyPr/>
          <a:lstStyle/>
          <a:p>
            <a:fld id="{F3DA6C78-6E9B-4F0F-BC5C-BCF47941682F}" type="datetimeFigureOut">
              <a:rPr lang="en-US" smtClean="0"/>
              <a:t>1/28/2024</a:t>
            </a:fld>
            <a:endParaRPr lang="en-US"/>
          </a:p>
        </p:txBody>
      </p:sp>
      <p:sp>
        <p:nvSpPr>
          <p:cNvPr id="5" name="Footer Placeholder 4">
            <a:extLst>
              <a:ext uri="{FF2B5EF4-FFF2-40B4-BE49-F238E27FC236}">
                <a16:creationId xmlns:a16="http://schemas.microsoft.com/office/drawing/2014/main" id="{119BBE42-FB6B-97E7-2EA6-7976D4D38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AD4719-B0CC-00F1-603C-2E17FD081A23}"/>
              </a:ext>
            </a:extLst>
          </p:cNvPr>
          <p:cNvSpPr>
            <a:spLocks noGrp="1"/>
          </p:cNvSpPr>
          <p:nvPr>
            <p:ph type="sldNum" sz="quarter" idx="12"/>
          </p:nvPr>
        </p:nvSpPr>
        <p:spPr/>
        <p:txBody>
          <a:bodyPr/>
          <a:lstStyle/>
          <a:p>
            <a:fld id="{4AA05447-943F-47BA-9013-D065A9E41377}" type="slidenum">
              <a:rPr lang="en-US" smtClean="0"/>
              <a:t>‹#›</a:t>
            </a:fld>
            <a:endParaRPr lang="en-US"/>
          </a:p>
        </p:txBody>
      </p:sp>
    </p:spTree>
    <p:extLst>
      <p:ext uri="{BB962C8B-B14F-4D97-AF65-F5344CB8AC3E}">
        <p14:creationId xmlns:p14="http://schemas.microsoft.com/office/powerpoint/2010/main" val="312471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5E6DF-233B-97ED-8AA5-CFB3E252DA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493E59-68A3-E413-3D3F-3FD2E1D711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05BB11-F6F3-82D6-488C-FF2EE61BD1A3}"/>
              </a:ext>
            </a:extLst>
          </p:cNvPr>
          <p:cNvSpPr>
            <a:spLocks noGrp="1"/>
          </p:cNvSpPr>
          <p:nvPr>
            <p:ph type="dt" sz="half" idx="10"/>
          </p:nvPr>
        </p:nvSpPr>
        <p:spPr/>
        <p:txBody>
          <a:bodyPr/>
          <a:lstStyle/>
          <a:p>
            <a:fld id="{F3DA6C78-6E9B-4F0F-BC5C-BCF47941682F}" type="datetimeFigureOut">
              <a:rPr lang="en-US" smtClean="0"/>
              <a:t>1/28/2024</a:t>
            </a:fld>
            <a:endParaRPr lang="en-US"/>
          </a:p>
        </p:txBody>
      </p:sp>
      <p:sp>
        <p:nvSpPr>
          <p:cNvPr id="5" name="Footer Placeholder 4">
            <a:extLst>
              <a:ext uri="{FF2B5EF4-FFF2-40B4-BE49-F238E27FC236}">
                <a16:creationId xmlns:a16="http://schemas.microsoft.com/office/drawing/2014/main" id="{30ECE45F-E592-4A91-F382-3349977A1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3CFD2-1ACD-9D84-5B1E-E2F1C0F71B7C}"/>
              </a:ext>
            </a:extLst>
          </p:cNvPr>
          <p:cNvSpPr>
            <a:spLocks noGrp="1"/>
          </p:cNvSpPr>
          <p:nvPr>
            <p:ph type="sldNum" sz="quarter" idx="12"/>
          </p:nvPr>
        </p:nvSpPr>
        <p:spPr/>
        <p:txBody>
          <a:bodyPr/>
          <a:lstStyle/>
          <a:p>
            <a:fld id="{4AA05447-943F-47BA-9013-D065A9E41377}" type="slidenum">
              <a:rPr lang="en-US" smtClean="0"/>
              <a:t>‹#›</a:t>
            </a:fld>
            <a:endParaRPr lang="en-US"/>
          </a:p>
        </p:txBody>
      </p:sp>
    </p:spTree>
    <p:extLst>
      <p:ext uri="{BB962C8B-B14F-4D97-AF65-F5344CB8AC3E}">
        <p14:creationId xmlns:p14="http://schemas.microsoft.com/office/powerpoint/2010/main" val="51862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E1B50-73AC-3123-2DD4-DCE3FA1FB9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4F8E4B-F57E-FAD2-8DB7-61973DF0A3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95A73D-9B60-ADFD-E7D8-AD9E7DAF84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E135C4-C955-3F80-879E-9E56ADE623C4}"/>
              </a:ext>
            </a:extLst>
          </p:cNvPr>
          <p:cNvSpPr>
            <a:spLocks noGrp="1"/>
          </p:cNvSpPr>
          <p:nvPr>
            <p:ph type="dt" sz="half" idx="10"/>
          </p:nvPr>
        </p:nvSpPr>
        <p:spPr/>
        <p:txBody>
          <a:bodyPr/>
          <a:lstStyle/>
          <a:p>
            <a:fld id="{F3DA6C78-6E9B-4F0F-BC5C-BCF47941682F}" type="datetimeFigureOut">
              <a:rPr lang="en-US" smtClean="0"/>
              <a:t>1/28/2024</a:t>
            </a:fld>
            <a:endParaRPr lang="en-US"/>
          </a:p>
        </p:txBody>
      </p:sp>
      <p:sp>
        <p:nvSpPr>
          <p:cNvPr id="6" name="Footer Placeholder 5">
            <a:extLst>
              <a:ext uri="{FF2B5EF4-FFF2-40B4-BE49-F238E27FC236}">
                <a16:creationId xmlns:a16="http://schemas.microsoft.com/office/drawing/2014/main" id="{B0D1AE46-1695-BDC2-128A-FECE290C1E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3C713A-39BB-9688-87F5-10682F4A84CB}"/>
              </a:ext>
            </a:extLst>
          </p:cNvPr>
          <p:cNvSpPr>
            <a:spLocks noGrp="1"/>
          </p:cNvSpPr>
          <p:nvPr>
            <p:ph type="sldNum" sz="quarter" idx="12"/>
          </p:nvPr>
        </p:nvSpPr>
        <p:spPr/>
        <p:txBody>
          <a:bodyPr/>
          <a:lstStyle/>
          <a:p>
            <a:fld id="{4AA05447-943F-47BA-9013-D065A9E41377}" type="slidenum">
              <a:rPr lang="en-US" smtClean="0"/>
              <a:t>‹#›</a:t>
            </a:fld>
            <a:endParaRPr lang="en-US"/>
          </a:p>
        </p:txBody>
      </p:sp>
    </p:spTree>
    <p:extLst>
      <p:ext uri="{BB962C8B-B14F-4D97-AF65-F5344CB8AC3E}">
        <p14:creationId xmlns:p14="http://schemas.microsoft.com/office/powerpoint/2010/main" val="555716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88094-B0F4-0C61-13FA-C81F63DB22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8500E3-1253-AD0B-EB30-F50C72E31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7B5C8B-449B-46B7-2C40-4101483594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B0A70-DD25-7E46-1245-9A5D1312EA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87365B-BA5E-4756-93C1-4E314CD89B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010E12-C5EE-AE48-6717-08FC9CD6EAC2}"/>
              </a:ext>
            </a:extLst>
          </p:cNvPr>
          <p:cNvSpPr>
            <a:spLocks noGrp="1"/>
          </p:cNvSpPr>
          <p:nvPr>
            <p:ph type="dt" sz="half" idx="10"/>
          </p:nvPr>
        </p:nvSpPr>
        <p:spPr/>
        <p:txBody>
          <a:bodyPr/>
          <a:lstStyle/>
          <a:p>
            <a:fld id="{F3DA6C78-6E9B-4F0F-BC5C-BCF47941682F}" type="datetimeFigureOut">
              <a:rPr lang="en-US" smtClean="0"/>
              <a:t>1/28/2024</a:t>
            </a:fld>
            <a:endParaRPr lang="en-US"/>
          </a:p>
        </p:txBody>
      </p:sp>
      <p:sp>
        <p:nvSpPr>
          <p:cNvPr id="8" name="Footer Placeholder 7">
            <a:extLst>
              <a:ext uri="{FF2B5EF4-FFF2-40B4-BE49-F238E27FC236}">
                <a16:creationId xmlns:a16="http://schemas.microsoft.com/office/drawing/2014/main" id="{4BD1F6EB-9F58-9C36-B42B-BC051DEBAF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6DBA0C-6AC0-9583-76FC-9887F827816F}"/>
              </a:ext>
            </a:extLst>
          </p:cNvPr>
          <p:cNvSpPr>
            <a:spLocks noGrp="1"/>
          </p:cNvSpPr>
          <p:nvPr>
            <p:ph type="sldNum" sz="quarter" idx="12"/>
          </p:nvPr>
        </p:nvSpPr>
        <p:spPr/>
        <p:txBody>
          <a:bodyPr/>
          <a:lstStyle/>
          <a:p>
            <a:fld id="{4AA05447-943F-47BA-9013-D065A9E41377}" type="slidenum">
              <a:rPr lang="en-US" smtClean="0"/>
              <a:t>‹#›</a:t>
            </a:fld>
            <a:endParaRPr lang="en-US"/>
          </a:p>
        </p:txBody>
      </p:sp>
    </p:spTree>
    <p:extLst>
      <p:ext uri="{BB962C8B-B14F-4D97-AF65-F5344CB8AC3E}">
        <p14:creationId xmlns:p14="http://schemas.microsoft.com/office/powerpoint/2010/main" val="3330475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F658A-45CC-E8E7-1AF0-8B1798ED4B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582189-8274-289C-937A-A1A4BDC793EA}"/>
              </a:ext>
            </a:extLst>
          </p:cNvPr>
          <p:cNvSpPr>
            <a:spLocks noGrp="1"/>
          </p:cNvSpPr>
          <p:nvPr>
            <p:ph type="dt" sz="half" idx="10"/>
          </p:nvPr>
        </p:nvSpPr>
        <p:spPr/>
        <p:txBody>
          <a:bodyPr/>
          <a:lstStyle/>
          <a:p>
            <a:fld id="{F3DA6C78-6E9B-4F0F-BC5C-BCF47941682F}" type="datetimeFigureOut">
              <a:rPr lang="en-US" smtClean="0"/>
              <a:t>1/28/2024</a:t>
            </a:fld>
            <a:endParaRPr lang="en-US"/>
          </a:p>
        </p:txBody>
      </p:sp>
      <p:sp>
        <p:nvSpPr>
          <p:cNvPr id="4" name="Footer Placeholder 3">
            <a:extLst>
              <a:ext uri="{FF2B5EF4-FFF2-40B4-BE49-F238E27FC236}">
                <a16:creationId xmlns:a16="http://schemas.microsoft.com/office/drawing/2014/main" id="{14D6199C-7E8D-EDE2-8444-BEFC1EFB23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CFB2C-9CDD-D607-97C5-FDE0D75B0468}"/>
              </a:ext>
            </a:extLst>
          </p:cNvPr>
          <p:cNvSpPr>
            <a:spLocks noGrp="1"/>
          </p:cNvSpPr>
          <p:nvPr>
            <p:ph type="sldNum" sz="quarter" idx="12"/>
          </p:nvPr>
        </p:nvSpPr>
        <p:spPr/>
        <p:txBody>
          <a:bodyPr/>
          <a:lstStyle/>
          <a:p>
            <a:fld id="{4AA05447-943F-47BA-9013-D065A9E41377}" type="slidenum">
              <a:rPr lang="en-US" smtClean="0"/>
              <a:t>‹#›</a:t>
            </a:fld>
            <a:endParaRPr lang="en-US"/>
          </a:p>
        </p:txBody>
      </p:sp>
    </p:spTree>
    <p:extLst>
      <p:ext uri="{BB962C8B-B14F-4D97-AF65-F5344CB8AC3E}">
        <p14:creationId xmlns:p14="http://schemas.microsoft.com/office/powerpoint/2010/main" val="3663626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2263FD-7A35-ECD4-7F05-79C681801537}"/>
              </a:ext>
            </a:extLst>
          </p:cNvPr>
          <p:cNvSpPr>
            <a:spLocks noGrp="1"/>
          </p:cNvSpPr>
          <p:nvPr>
            <p:ph type="dt" sz="half" idx="10"/>
          </p:nvPr>
        </p:nvSpPr>
        <p:spPr/>
        <p:txBody>
          <a:bodyPr/>
          <a:lstStyle/>
          <a:p>
            <a:fld id="{F3DA6C78-6E9B-4F0F-BC5C-BCF47941682F}" type="datetimeFigureOut">
              <a:rPr lang="en-US" smtClean="0"/>
              <a:t>1/28/2024</a:t>
            </a:fld>
            <a:endParaRPr lang="en-US"/>
          </a:p>
        </p:txBody>
      </p:sp>
      <p:sp>
        <p:nvSpPr>
          <p:cNvPr id="3" name="Footer Placeholder 2">
            <a:extLst>
              <a:ext uri="{FF2B5EF4-FFF2-40B4-BE49-F238E27FC236}">
                <a16:creationId xmlns:a16="http://schemas.microsoft.com/office/drawing/2014/main" id="{4143EE36-309C-038D-26E2-5F5A4AF2A5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970B73-0FDD-F032-4F13-0E93CCDBA5EC}"/>
              </a:ext>
            </a:extLst>
          </p:cNvPr>
          <p:cNvSpPr>
            <a:spLocks noGrp="1"/>
          </p:cNvSpPr>
          <p:nvPr>
            <p:ph type="sldNum" sz="quarter" idx="12"/>
          </p:nvPr>
        </p:nvSpPr>
        <p:spPr/>
        <p:txBody>
          <a:bodyPr/>
          <a:lstStyle/>
          <a:p>
            <a:fld id="{4AA05447-943F-47BA-9013-D065A9E41377}" type="slidenum">
              <a:rPr lang="en-US" smtClean="0"/>
              <a:t>‹#›</a:t>
            </a:fld>
            <a:endParaRPr lang="en-US"/>
          </a:p>
        </p:txBody>
      </p:sp>
    </p:spTree>
    <p:extLst>
      <p:ext uri="{BB962C8B-B14F-4D97-AF65-F5344CB8AC3E}">
        <p14:creationId xmlns:p14="http://schemas.microsoft.com/office/powerpoint/2010/main" val="782257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D2E3-F4D2-2CBE-962C-A574CE9F1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0CAAC9-85B2-76DC-BDAF-1C69726283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5B4FA-58AE-797C-E641-C29B00804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FDBBEC-CF68-2868-0DF4-D0ABBBFEE64F}"/>
              </a:ext>
            </a:extLst>
          </p:cNvPr>
          <p:cNvSpPr>
            <a:spLocks noGrp="1"/>
          </p:cNvSpPr>
          <p:nvPr>
            <p:ph type="dt" sz="half" idx="10"/>
          </p:nvPr>
        </p:nvSpPr>
        <p:spPr/>
        <p:txBody>
          <a:bodyPr/>
          <a:lstStyle/>
          <a:p>
            <a:fld id="{F3DA6C78-6E9B-4F0F-BC5C-BCF47941682F}" type="datetimeFigureOut">
              <a:rPr lang="en-US" smtClean="0"/>
              <a:t>1/28/2024</a:t>
            </a:fld>
            <a:endParaRPr lang="en-US"/>
          </a:p>
        </p:txBody>
      </p:sp>
      <p:sp>
        <p:nvSpPr>
          <p:cNvPr id="6" name="Footer Placeholder 5">
            <a:extLst>
              <a:ext uri="{FF2B5EF4-FFF2-40B4-BE49-F238E27FC236}">
                <a16:creationId xmlns:a16="http://schemas.microsoft.com/office/drawing/2014/main" id="{8956A44C-FC65-734D-C83C-88B5D3385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261B9-65FB-9551-3C2C-8FD2B03BC34F}"/>
              </a:ext>
            </a:extLst>
          </p:cNvPr>
          <p:cNvSpPr>
            <a:spLocks noGrp="1"/>
          </p:cNvSpPr>
          <p:nvPr>
            <p:ph type="sldNum" sz="quarter" idx="12"/>
          </p:nvPr>
        </p:nvSpPr>
        <p:spPr/>
        <p:txBody>
          <a:bodyPr/>
          <a:lstStyle/>
          <a:p>
            <a:fld id="{4AA05447-943F-47BA-9013-D065A9E41377}" type="slidenum">
              <a:rPr lang="en-US" smtClean="0"/>
              <a:t>‹#›</a:t>
            </a:fld>
            <a:endParaRPr lang="en-US"/>
          </a:p>
        </p:txBody>
      </p:sp>
    </p:spTree>
    <p:extLst>
      <p:ext uri="{BB962C8B-B14F-4D97-AF65-F5344CB8AC3E}">
        <p14:creationId xmlns:p14="http://schemas.microsoft.com/office/powerpoint/2010/main" val="4012762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BCCA3-D360-6364-E6C9-3C18D05B8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948482-D1A4-263B-ED93-8305FCC57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A19227-2B23-E27C-D6C1-F3E3DB34C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236AB-237A-B7A3-6FBA-271BA104F36B}"/>
              </a:ext>
            </a:extLst>
          </p:cNvPr>
          <p:cNvSpPr>
            <a:spLocks noGrp="1"/>
          </p:cNvSpPr>
          <p:nvPr>
            <p:ph type="dt" sz="half" idx="10"/>
          </p:nvPr>
        </p:nvSpPr>
        <p:spPr/>
        <p:txBody>
          <a:bodyPr/>
          <a:lstStyle/>
          <a:p>
            <a:fld id="{F3DA6C78-6E9B-4F0F-BC5C-BCF47941682F}" type="datetimeFigureOut">
              <a:rPr lang="en-US" smtClean="0"/>
              <a:t>1/28/2024</a:t>
            </a:fld>
            <a:endParaRPr lang="en-US"/>
          </a:p>
        </p:txBody>
      </p:sp>
      <p:sp>
        <p:nvSpPr>
          <p:cNvPr id="6" name="Footer Placeholder 5">
            <a:extLst>
              <a:ext uri="{FF2B5EF4-FFF2-40B4-BE49-F238E27FC236}">
                <a16:creationId xmlns:a16="http://schemas.microsoft.com/office/drawing/2014/main" id="{06B7C92B-2622-9494-4C67-458C8B3290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23018-CED0-1AE9-3FDD-5619427C1CBF}"/>
              </a:ext>
            </a:extLst>
          </p:cNvPr>
          <p:cNvSpPr>
            <a:spLocks noGrp="1"/>
          </p:cNvSpPr>
          <p:nvPr>
            <p:ph type="sldNum" sz="quarter" idx="12"/>
          </p:nvPr>
        </p:nvSpPr>
        <p:spPr/>
        <p:txBody>
          <a:bodyPr/>
          <a:lstStyle/>
          <a:p>
            <a:fld id="{4AA05447-943F-47BA-9013-D065A9E41377}" type="slidenum">
              <a:rPr lang="en-US" smtClean="0"/>
              <a:t>‹#›</a:t>
            </a:fld>
            <a:endParaRPr lang="en-US"/>
          </a:p>
        </p:txBody>
      </p:sp>
    </p:spTree>
    <p:extLst>
      <p:ext uri="{BB962C8B-B14F-4D97-AF65-F5344CB8AC3E}">
        <p14:creationId xmlns:p14="http://schemas.microsoft.com/office/powerpoint/2010/main" val="1814165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f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8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75466C-AA92-C3B6-4B35-087F197C4E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0BE12B-4AA3-D0CD-8908-EED2AEA3F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8E59A-BEB6-EE3D-37D8-D145DE0E08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DA6C78-6E9B-4F0F-BC5C-BCF47941682F}" type="datetimeFigureOut">
              <a:rPr lang="en-US" smtClean="0"/>
              <a:t>1/28/2024</a:t>
            </a:fld>
            <a:endParaRPr lang="en-US"/>
          </a:p>
        </p:txBody>
      </p:sp>
      <p:sp>
        <p:nvSpPr>
          <p:cNvPr id="5" name="Footer Placeholder 4">
            <a:extLst>
              <a:ext uri="{FF2B5EF4-FFF2-40B4-BE49-F238E27FC236}">
                <a16:creationId xmlns:a16="http://schemas.microsoft.com/office/drawing/2014/main" id="{EAFB9F23-3ADF-24F7-2BF9-EA7F06BBF3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67FF7C-CF83-98B9-7C31-608C6BCCF8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05447-943F-47BA-9013-D065A9E41377}" type="slidenum">
              <a:rPr lang="en-US" smtClean="0"/>
              <a:t>‹#›</a:t>
            </a:fld>
            <a:endParaRPr lang="en-US"/>
          </a:p>
        </p:txBody>
      </p:sp>
    </p:spTree>
    <p:extLst>
      <p:ext uri="{BB962C8B-B14F-4D97-AF65-F5344CB8AC3E}">
        <p14:creationId xmlns:p14="http://schemas.microsoft.com/office/powerpoint/2010/main" val="2786695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C2DC-7624-9629-0DFE-85C446A75C0A}"/>
              </a:ext>
            </a:extLst>
          </p:cNvPr>
          <p:cNvSpPr>
            <a:spLocks noGrp="1"/>
          </p:cNvSpPr>
          <p:nvPr>
            <p:ph type="ctrTitle"/>
          </p:nvPr>
        </p:nvSpPr>
        <p:spPr>
          <a:xfrm>
            <a:off x="726159" y="555673"/>
            <a:ext cx="10373249" cy="1167619"/>
          </a:xfrm>
          <a:solidFill>
            <a:schemeClr val="accent6">
              <a:lumMod val="50000"/>
            </a:schemeClr>
          </a:solidFill>
          <a:ln>
            <a:solidFill>
              <a:srgbClr val="002060"/>
            </a:solidFill>
          </a:ln>
        </p:spPr>
        <p:txBody>
          <a:bodyPr>
            <a:normAutofit fontScale="90000"/>
          </a:bodyPr>
          <a:lstStyle/>
          <a:p>
            <a:br>
              <a:rPr lang="en-US" sz="5500" dirty="0">
                <a:solidFill>
                  <a:schemeClr val="bg2"/>
                </a:solidFill>
                <a:latin typeface="Kartika" panose="020B0502040204020203" pitchFamily="18" charset="0"/>
                <a:cs typeface="Kartika" panose="020B0502040204020203" pitchFamily="18" charset="0"/>
              </a:rPr>
            </a:br>
            <a:br>
              <a:rPr lang="en-US" sz="5500" dirty="0">
                <a:solidFill>
                  <a:schemeClr val="bg2"/>
                </a:solidFill>
                <a:latin typeface="Kartika" panose="020B0502040204020203" pitchFamily="18" charset="0"/>
                <a:cs typeface="Kartika" panose="020B0502040204020203" pitchFamily="18" charset="0"/>
              </a:rPr>
            </a:br>
            <a:br>
              <a:rPr lang="en-US" sz="5500" dirty="0">
                <a:solidFill>
                  <a:schemeClr val="bg2"/>
                </a:solidFill>
                <a:latin typeface="Kartika" panose="020B0502040204020203" pitchFamily="18" charset="0"/>
                <a:cs typeface="Kartika" panose="020B0502040204020203" pitchFamily="18" charset="0"/>
              </a:rPr>
            </a:br>
            <a:r>
              <a:rPr lang="en-US" sz="5500" dirty="0">
                <a:solidFill>
                  <a:schemeClr val="bg2"/>
                </a:solidFill>
                <a:latin typeface="Mongolian Baiti" panose="03000500000000000000" pitchFamily="66" charset="0"/>
                <a:cs typeface="Mongolian Baiti" panose="03000500000000000000" pitchFamily="66" charset="0"/>
              </a:rPr>
              <a:t>Industrialization - (The Gilded Age)</a:t>
            </a:r>
            <a:br>
              <a:rPr lang="en-US" sz="5500" dirty="0">
                <a:solidFill>
                  <a:schemeClr val="bg2"/>
                </a:solidFill>
                <a:latin typeface="Kartika" panose="020B0502040204020203" pitchFamily="18" charset="0"/>
                <a:cs typeface="Kartika" panose="020B0502040204020203" pitchFamily="18" charset="0"/>
              </a:rPr>
            </a:br>
            <a:r>
              <a:rPr lang="en-US" sz="1100" dirty="0">
                <a:solidFill>
                  <a:schemeClr val="bg2"/>
                </a:solidFill>
                <a:latin typeface="Kartika" panose="020B0502040204020203" pitchFamily="18" charset="0"/>
                <a:cs typeface="Kartika" panose="020B0502040204020203" pitchFamily="18" charset="0"/>
              </a:rPr>
              <a:t> </a:t>
            </a:r>
          </a:p>
        </p:txBody>
      </p:sp>
      <p:sp>
        <p:nvSpPr>
          <p:cNvPr id="3" name="Subtitle 2">
            <a:extLst>
              <a:ext uri="{FF2B5EF4-FFF2-40B4-BE49-F238E27FC236}">
                <a16:creationId xmlns:a16="http://schemas.microsoft.com/office/drawing/2014/main" id="{A2180DF8-7207-4C91-0501-27B4618F22DE}"/>
              </a:ext>
            </a:extLst>
          </p:cNvPr>
          <p:cNvSpPr>
            <a:spLocks noGrp="1"/>
          </p:cNvSpPr>
          <p:nvPr>
            <p:ph type="subTitle" idx="1"/>
          </p:nvPr>
        </p:nvSpPr>
        <p:spPr>
          <a:xfrm>
            <a:off x="726159" y="1821767"/>
            <a:ext cx="6297637" cy="1167619"/>
          </a:xfrm>
          <a:solidFill>
            <a:schemeClr val="accent6">
              <a:lumMod val="50000"/>
            </a:schemeClr>
          </a:solidFill>
          <a:ln>
            <a:solidFill>
              <a:srgbClr val="002060"/>
            </a:solidFill>
          </a:ln>
        </p:spPr>
        <p:txBody>
          <a:bodyPr>
            <a:normAutofit lnSpcReduction="10000"/>
          </a:bodyPr>
          <a:lstStyle/>
          <a:p>
            <a:endParaRPr lang="en-US" dirty="0">
              <a:latin typeface="Mongolian Baiti" panose="03000500000000000000" pitchFamily="66" charset="0"/>
              <a:cs typeface="Mongolian Baiti" panose="03000500000000000000" pitchFamily="66" charset="0"/>
            </a:endParaRPr>
          </a:p>
          <a:p>
            <a:r>
              <a:rPr lang="en-US" sz="4800" dirty="0">
                <a:solidFill>
                  <a:schemeClr val="bg2"/>
                </a:solidFill>
                <a:latin typeface="Mongolian Baiti" panose="03000500000000000000" pitchFamily="66" charset="0"/>
                <a:cs typeface="Mongolian Baiti" panose="03000500000000000000" pitchFamily="66" charset="0"/>
              </a:rPr>
              <a:t>Unit VI 1866 – 1899</a:t>
            </a:r>
          </a:p>
          <a:p>
            <a:endParaRPr lang="en-US" sz="4800" dirty="0">
              <a:solidFill>
                <a:schemeClr val="bg2"/>
              </a:solidFill>
              <a:latin typeface="Mongolian Baiti" panose="03000500000000000000" pitchFamily="66" charset="0"/>
              <a:cs typeface="Mongolian Baiti" panose="03000500000000000000" pitchFamily="66" charset="0"/>
            </a:endParaRPr>
          </a:p>
        </p:txBody>
      </p:sp>
      <p:sp>
        <p:nvSpPr>
          <p:cNvPr id="4" name="Rectangle 3">
            <a:extLst>
              <a:ext uri="{FF2B5EF4-FFF2-40B4-BE49-F238E27FC236}">
                <a16:creationId xmlns:a16="http://schemas.microsoft.com/office/drawing/2014/main" id="{771E6954-25EE-9570-9A1E-F5F2FC90B0E3}"/>
              </a:ext>
            </a:extLst>
          </p:cNvPr>
          <p:cNvSpPr/>
          <p:nvPr/>
        </p:nvSpPr>
        <p:spPr>
          <a:xfrm>
            <a:off x="3657600" y="3868615"/>
            <a:ext cx="7849772" cy="26306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000" dirty="0">
                <a:solidFill>
                  <a:schemeClr val="bg1"/>
                </a:solidFill>
                <a:latin typeface="Times New Roman" panose="02020603050405020304" pitchFamily="18" charset="0"/>
                <a:cs typeface="Times New Roman" panose="02020603050405020304" pitchFamily="18" charset="0"/>
              </a:rPr>
              <a:t>“It is a time where one’s spirit is subdued and sad, one knows not why; when the past seems a storm-swept desolation, life a vanity and a burden, and a future but a way to death. </a:t>
            </a:r>
            <a:r>
              <a:rPr lang="en-US" sz="2000" b="0" i="0" dirty="0">
                <a:solidFill>
                  <a:schemeClr val="bg1"/>
                </a:solidFill>
                <a:effectLst/>
                <a:latin typeface="Times New Roman" panose="02020603050405020304" pitchFamily="18" charset="0"/>
                <a:cs typeface="Times New Roman" panose="02020603050405020304" pitchFamily="18" charset="0"/>
              </a:rPr>
              <a:t>It is a time when one is filled with vague longings; when one dreams of flight to peaceful islands in the remote solitudes of the sea, or folds his hands and says, What is the use of struggling, and toiling and worrying any more? let us give it all up.”</a:t>
            </a:r>
          </a:p>
          <a:p>
            <a:r>
              <a:rPr lang="en-US" sz="2000" dirty="0">
                <a:solidFill>
                  <a:schemeClr val="bg1"/>
                </a:solidFill>
                <a:latin typeface="Times New Roman" panose="02020603050405020304" pitchFamily="18" charset="0"/>
                <a:cs typeface="Times New Roman" panose="02020603050405020304" pitchFamily="18" charset="0"/>
              </a:rPr>
              <a:t>	- </a:t>
            </a:r>
            <a:r>
              <a:rPr lang="en-US" sz="2000" b="1" dirty="0">
                <a:solidFill>
                  <a:srgbClr val="FFC000"/>
                </a:solidFill>
                <a:latin typeface="Times New Roman" panose="02020603050405020304" pitchFamily="18" charset="0"/>
                <a:cs typeface="Times New Roman" panose="02020603050405020304" pitchFamily="18" charset="0"/>
              </a:rPr>
              <a:t>Mark Twain</a:t>
            </a:r>
            <a:r>
              <a:rPr lang="en-US" sz="2000" dirty="0">
                <a:solidFill>
                  <a:schemeClr val="bg1"/>
                </a:solidFill>
                <a:latin typeface="Times New Roman" panose="02020603050405020304" pitchFamily="18" charset="0"/>
                <a:cs typeface="Times New Roman" panose="02020603050405020304" pitchFamily="18" charset="0"/>
              </a:rPr>
              <a:t>, </a:t>
            </a:r>
            <a:r>
              <a:rPr lang="en-US" sz="2000" b="1" i="1" dirty="0">
                <a:solidFill>
                  <a:srgbClr val="FFC000"/>
                </a:solidFill>
                <a:latin typeface="Times New Roman" panose="02020603050405020304" pitchFamily="18" charset="0"/>
                <a:cs typeface="Times New Roman" panose="02020603050405020304" pitchFamily="18" charset="0"/>
              </a:rPr>
              <a:t>The Gilded Age: A Tale of Today, 1873</a:t>
            </a:r>
          </a:p>
        </p:txBody>
      </p:sp>
      <p:pic>
        <p:nvPicPr>
          <p:cNvPr id="1028" name="Picture 4" descr="The Interesting Life of Mark Twain - Poem Analysis">
            <a:extLst>
              <a:ext uri="{FF2B5EF4-FFF2-40B4-BE49-F238E27FC236}">
                <a16:creationId xmlns:a16="http://schemas.microsoft.com/office/drawing/2014/main" id="{FC114BDC-950F-D182-1C13-9E883ED1C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 y="3243703"/>
            <a:ext cx="3137095" cy="3466586"/>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8FE7835E-D79A-BC88-7B6A-D6FC36866D5D}"/>
              </a:ext>
            </a:extLst>
          </p:cNvPr>
          <p:cNvSpPr/>
          <p:nvPr/>
        </p:nvSpPr>
        <p:spPr>
          <a:xfrm>
            <a:off x="2419643" y="3087860"/>
            <a:ext cx="3676357" cy="935499"/>
          </a:xfrm>
          <a:prstGeom prst="wedgeEllipseCallout">
            <a:avLst>
              <a:gd name="adj1" fmla="val -49150"/>
              <a:gd name="adj2" fmla="val 101363"/>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All that is GOLD does NOT Glitter!</a:t>
            </a:r>
          </a:p>
        </p:txBody>
      </p:sp>
    </p:spTree>
    <p:extLst>
      <p:ext uri="{BB962C8B-B14F-4D97-AF65-F5344CB8AC3E}">
        <p14:creationId xmlns:p14="http://schemas.microsoft.com/office/powerpoint/2010/main" val="170770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51CAE-360A-C686-0478-CA357F87D59D}"/>
              </a:ext>
            </a:extLst>
          </p:cNvPr>
          <p:cNvSpPr>
            <a:spLocks noGrp="1"/>
          </p:cNvSpPr>
          <p:nvPr>
            <p:ph idx="1"/>
          </p:nvPr>
        </p:nvSpPr>
        <p:spPr>
          <a:xfrm>
            <a:off x="492369" y="309490"/>
            <a:ext cx="11197883" cy="6119446"/>
          </a:xfrm>
          <a:solidFill>
            <a:schemeClr val="bg1"/>
          </a:solidFill>
          <a:ln>
            <a:solidFill>
              <a:srgbClr val="FFC000"/>
            </a:solidFill>
          </a:ln>
        </p:spPr>
        <p:txBody>
          <a:bodyPr>
            <a:normAutofit lnSpcReduction="10000"/>
          </a:bodyPr>
          <a:lstStyle/>
          <a:p>
            <a:pPr marL="0" indent="0">
              <a:buNone/>
            </a:pPr>
            <a:r>
              <a:rPr lang="en-US" sz="2200" b="1" dirty="0">
                <a:latin typeface="High Tower Text" panose="02040502050506030303" pitchFamily="18" charset="0"/>
                <a:cs typeface="Times New Roman" panose="02020603050405020304" pitchFamily="18" charset="0"/>
              </a:rPr>
              <a:t>Period 6: (1866 – 1898) </a:t>
            </a:r>
            <a:r>
              <a:rPr lang="en-US" sz="2200" dirty="0">
                <a:latin typeface="High Tower Text" panose="02040502050506030303" pitchFamily="18" charset="0"/>
                <a:cs typeface="Times New Roman" panose="02020603050405020304" pitchFamily="18" charset="0"/>
              </a:rPr>
              <a:t>The transformation of the United States from an agricultural to an increasingly industrialized and urbanized society brought about significant economic, political, diplomatic, social, environmental, and cultural changes.</a:t>
            </a:r>
          </a:p>
          <a:p>
            <a:pPr marL="0" indent="0">
              <a:buNone/>
            </a:pPr>
            <a:r>
              <a:rPr lang="en-US" sz="2200" b="1" dirty="0">
                <a:solidFill>
                  <a:srgbClr val="C00000"/>
                </a:solidFill>
                <a:latin typeface="High Tower Text" panose="02040502050506030303" pitchFamily="18" charset="0"/>
                <a:cs typeface="Times New Roman" panose="02020603050405020304" pitchFamily="18" charset="0"/>
              </a:rPr>
              <a:t>Essential Question: </a:t>
            </a:r>
            <a:r>
              <a:rPr lang="en-US" sz="2200" i="1" dirty="0">
                <a:latin typeface="High Tower Text" panose="02040502050506030303" pitchFamily="18" charset="0"/>
                <a:cs typeface="Times New Roman" panose="02020603050405020304" pitchFamily="18" charset="0"/>
              </a:rPr>
              <a:t>Evaluate how the development of industrial capitalism cause transformation in the United States bring about a modern age.</a:t>
            </a:r>
          </a:p>
          <a:p>
            <a:pPr marL="0" indent="0">
              <a:buNone/>
            </a:pPr>
            <a:r>
              <a:rPr lang="en-US" sz="2200" b="1" dirty="0">
                <a:solidFill>
                  <a:srgbClr val="002060"/>
                </a:solidFill>
                <a:latin typeface="High Tower Text" panose="02040502050506030303" pitchFamily="18" charset="0"/>
                <a:cs typeface="Times New Roman" panose="02020603050405020304" pitchFamily="18" charset="0"/>
              </a:rPr>
              <a:t>Students Can: </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Explain how various factors contributed to the continuity and change of the “New South” from 1877-1899</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Discern how innovation was a major contributing factor in the rise of industrialization</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Evaluate how industrialism caused socioeconomic continuity and change </a:t>
            </a:r>
            <a:endParaRPr lang="en-US" sz="2200" b="1" i="1" dirty="0">
              <a:latin typeface="High Tower Text" panose="02040502050506030303" pitchFamily="18" charset="0"/>
              <a:cs typeface="Times New Roman" panose="02020603050405020304" pitchFamily="18" charset="0"/>
            </a:endParaRPr>
          </a:p>
          <a:p>
            <a:pPr marL="0" indent="0">
              <a:buNone/>
            </a:pPr>
            <a:r>
              <a:rPr lang="en-US" sz="2400" b="1" dirty="0">
                <a:solidFill>
                  <a:schemeClr val="accent6">
                    <a:lumMod val="50000"/>
                  </a:schemeClr>
                </a:solidFill>
                <a:latin typeface="High Tower Text" panose="02040502050506030303" pitchFamily="18" charset="0"/>
                <a:cs typeface="Times New Roman" panose="02020603050405020304" pitchFamily="18" charset="0"/>
              </a:rPr>
              <a:t>Agenda:</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Unit V Review </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Unit V Test</a:t>
            </a:r>
          </a:p>
          <a:p>
            <a:pPr marL="0" indent="0">
              <a:buNone/>
            </a:pPr>
            <a:r>
              <a:rPr lang="en-US" sz="2400" b="1" dirty="0">
                <a:solidFill>
                  <a:schemeClr val="accent6">
                    <a:lumMod val="50000"/>
                  </a:schemeClr>
                </a:solidFill>
                <a:latin typeface="High Tower Text" panose="02040502050506030303" pitchFamily="18" charset="0"/>
                <a:cs typeface="Times New Roman" panose="02020603050405020304" pitchFamily="18" charset="0"/>
              </a:rPr>
              <a:t>Homework: </a:t>
            </a:r>
          </a:p>
          <a:p>
            <a:pPr marL="858838" indent="-395288">
              <a:buFont typeface="Wingdings" panose="05000000000000000000" pitchFamily="2" charset="2"/>
              <a:buChar char="Ø"/>
            </a:pPr>
            <a:r>
              <a:rPr lang="en-US" sz="2400" b="1" dirty="0">
                <a:solidFill>
                  <a:srgbClr val="C00000"/>
                </a:solidFill>
                <a:latin typeface="High Tower Text" panose="02040502050506030303" pitchFamily="18" charset="0"/>
                <a:cs typeface="Times New Roman" panose="02020603050405020304" pitchFamily="18" charset="0"/>
              </a:rPr>
              <a:t>Rise of Industrial Capitalism – Reading 375 – 380 in AMSCO &amp; Discussion Question</a:t>
            </a:r>
          </a:p>
          <a:p>
            <a:pPr marL="0" indent="0">
              <a:buNone/>
            </a:pPr>
            <a:endParaRPr lang="en-US" sz="2000" dirty="0">
              <a:latin typeface="Merriweather" panose="00000500000000000000" pitchFamily="2" charset="0"/>
            </a:endParaRPr>
          </a:p>
        </p:txBody>
      </p:sp>
    </p:spTree>
    <p:extLst>
      <p:ext uri="{BB962C8B-B14F-4D97-AF65-F5344CB8AC3E}">
        <p14:creationId xmlns:p14="http://schemas.microsoft.com/office/powerpoint/2010/main" val="596796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51CAE-360A-C686-0478-CA357F87D59D}"/>
              </a:ext>
            </a:extLst>
          </p:cNvPr>
          <p:cNvSpPr>
            <a:spLocks noGrp="1"/>
          </p:cNvSpPr>
          <p:nvPr>
            <p:ph idx="1"/>
          </p:nvPr>
        </p:nvSpPr>
        <p:spPr>
          <a:xfrm>
            <a:off x="492369" y="309490"/>
            <a:ext cx="11197883" cy="6119446"/>
          </a:xfrm>
          <a:solidFill>
            <a:schemeClr val="bg1"/>
          </a:solidFill>
          <a:ln>
            <a:solidFill>
              <a:srgbClr val="FFC000"/>
            </a:solidFill>
          </a:ln>
        </p:spPr>
        <p:txBody>
          <a:bodyPr>
            <a:normAutofit fontScale="92500"/>
          </a:bodyPr>
          <a:lstStyle/>
          <a:p>
            <a:pPr marL="0" indent="0">
              <a:buNone/>
            </a:pPr>
            <a:r>
              <a:rPr lang="en-US" sz="2200" b="1" dirty="0">
                <a:latin typeface="High Tower Text" panose="02040502050506030303" pitchFamily="18" charset="0"/>
                <a:cs typeface="Times New Roman" panose="02020603050405020304" pitchFamily="18" charset="0"/>
              </a:rPr>
              <a:t>Period 6: (1866 – 1898) </a:t>
            </a:r>
            <a:r>
              <a:rPr lang="en-US" sz="2200" dirty="0">
                <a:latin typeface="High Tower Text" panose="02040502050506030303" pitchFamily="18" charset="0"/>
                <a:cs typeface="Times New Roman" panose="02020603050405020304" pitchFamily="18" charset="0"/>
              </a:rPr>
              <a:t>The transformation of the United States from an agricultural to an increasingly industrialized and urbanized society brought about significant economic, political, diplomatic, social, environmental, and cultural changes.</a:t>
            </a:r>
          </a:p>
          <a:p>
            <a:pPr marL="0" indent="0">
              <a:buNone/>
            </a:pPr>
            <a:r>
              <a:rPr lang="en-US" sz="2200" b="1" dirty="0">
                <a:solidFill>
                  <a:srgbClr val="C00000"/>
                </a:solidFill>
                <a:latin typeface="High Tower Text" panose="02040502050506030303" pitchFamily="18" charset="0"/>
                <a:cs typeface="Times New Roman" panose="02020603050405020304" pitchFamily="18" charset="0"/>
              </a:rPr>
              <a:t>Essential Question: </a:t>
            </a:r>
            <a:r>
              <a:rPr lang="en-US" sz="2200" i="1" dirty="0">
                <a:latin typeface="High Tower Text" panose="02040502050506030303" pitchFamily="18" charset="0"/>
                <a:cs typeface="Times New Roman" panose="02020603050405020304" pitchFamily="18" charset="0"/>
              </a:rPr>
              <a:t>Evaluate how the development of industrial capitalism cause transformation in the United States bring about a modern age.</a:t>
            </a:r>
          </a:p>
          <a:p>
            <a:pPr marL="0" indent="0">
              <a:buNone/>
            </a:pPr>
            <a:r>
              <a:rPr lang="en-US" sz="2200" b="1" dirty="0">
                <a:solidFill>
                  <a:srgbClr val="002060"/>
                </a:solidFill>
                <a:latin typeface="High Tower Text" panose="02040502050506030303" pitchFamily="18" charset="0"/>
                <a:cs typeface="Times New Roman" panose="02020603050405020304" pitchFamily="18" charset="0"/>
              </a:rPr>
              <a:t>Students Can: </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Explain how various factors contributed to the continuity and change of the “New South” from 1877-1899</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Discern how innovation was a major contributing factor in the rise of industrialization</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Evaluate how industrialism caused socioeconomic continuity and change </a:t>
            </a:r>
            <a:endParaRPr lang="en-US" sz="2200" b="1" i="1" dirty="0">
              <a:latin typeface="High Tower Text" panose="02040502050506030303" pitchFamily="18" charset="0"/>
              <a:cs typeface="Times New Roman" panose="02020603050405020304" pitchFamily="18" charset="0"/>
            </a:endParaRPr>
          </a:p>
          <a:p>
            <a:pPr marL="0" indent="0">
              <a:buNone/>
            </a:pPr>
            <a:r>
              <a:rPr lang="en-US" sz="2400" b="1" dirty="0">
                <a:solidFill>
                  <a:schemeClr val="accent6">
                    <a:lumMod val="50000"/>
                  </a:schemeClr>
                </a:solidFill>
                <a:latin typeface="High Tower Text" panose="02040502050506030303" pitchFamily="18" charset="0"/>
                <a:cs typeface="Times New Roman" panose="02020603050405020304" pitchFamily="18" charset="0"/>
              </a:rPr>
              <a:t>Agenda:</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In Context with the New South</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Feeding Industrialization </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The Contextualization of Industrialization </a:t>
            </a:r>
          </a:p>
          <a:p>
            <a:pPr marL="0" indent="0">
              <a:buNone/>
            </a:pPr>
            <a:r>
              <a:rPr lang="en-US" sz="2400" b="1" dirty="0">
                <a:solidFill>
                  <a:schemeClr val="accent6">
                    <a:lumMod val="50000"/>
                  </a:schemeClr>
                </a:solidFill>
                <a:latin typeface="High Tower Text" panose="02040502050506030303" pitchFamily="18" charset="0"/>
                <a:cs typeface="Times New Roman" panose="02020603050405020304" pitchFamily="18" charset="0"/>
              </a:rPr>
              <a:t>Homework: </a:t>
            </a:r>
          </a:p>
          <a:p>
            <a:pPr marL="858838" indent="-395288">
              <a:buFont typeface="Wingdings" panose="05000000000000000000" pitchFamily="2" charset="2"/>
              <a:buChar char="Ø"/>
            </a:pPr>
            <a:r>
              <a:rPr lang="en-US" sz="2400" b="1" dirty="0">
                <a:solidFill>
                  <a:srgbClr val="C00000"/>
                </a:solidFill>
                <a:latin typeface="High Tower Text" panose="02040502050506030303" pitchFamily="18" charset="0"/>
                <a:cs typeface="Times New Roman" panose="02020603050405020304" pitchFamily="18" charset="0"/>
              </a:rPr>
              <a:t>Rise of Industrial Capitalism – Reading 375 – 380 in AMSCO &amp; Discussion Question</a:t>
            </a:r>
          </a:p>
          <a:p>
            <a:pPr marL="0" indent="0">
              <a:buNone/>
            </a:pPr>
            <a:endParaRPr lang="en-US" sz="2000" dirty="0">
              <a:latin typeface="Merriweather" panose="00000500000000000000" pitchFamily="2" charset="0"/>
            </a:endParaRPr>
          </a:p>
        </p:txBody>
      </p:sp>
    </p:spTree>
    <p:extLst>
      <p:ext uri="{BB962C8B-B14F-4D97-AF65-F5344CB8AC3E}">
        <p14:creationId xmlns:p14="http://schemas.microsoft.com/office/powerpoint/2010/main" val="2106833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Same old song or new and improved </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80161"/>
            <a:ext cx="10993902" cy="4924938"/>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Evaluate to what extent the New South reflects Mark Twain’s satirical depiction of the period 1866 -1899 as the “Gilded Age”.</a:t>
            </a:r>
          </a:p>
        </p:txBody>
      </p:sp>
      <p:sp>
        <p:nvSpPr>
          <p:cNvPr id="4" name="Rectangle 3">
            <a:extLst>
              <a:ext uri="{FF2B5EF4-FFF2-40B4-BE49-F238E27FC236}">
                <a16:creationId xmlns:a16="http://schemas.microsoft.com/office/drawing/2014/main" id="{D57EE106-3FD6-9F96-09DB-BF39C0BC60E6}"/>
              </a:ext>
            </a:extLst>
          </p:cNvPr>
          <p:cNvSpPr/>
          <p:nvPr/>
        </p:nvSpPr>
        <p:spPr>
          <a:xfrm>
            <a:off x="618978" y="2137359"/>
            <a:ext cx="3305908" cy="704315"/>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C000"/>
                </a:solidFill>
                <a:latin typeface="Times New Roman" panose="02020603050405020304" pitchFamily="18" charset="0"/>
                <a:cs typeface="Times New Roman" panose="02020603050405020304" pitchFamily="18" charset="0"/>
              </a:rPr>
              <a:t>New South</a:t>
            </a:r>
            <a:r>
              <a:rPr lang="en-US" sz="2400" b="1" i="1" dirty="0">
                <a:solidFill>
                  <a:srgbClr val="FFC000"/>
                </a:solidFill>
                <a:latin typeface="Times New Roman" panose="02020603050405020304" pitchFamily="18" charset="0"/>
                <a:cs typeface="Times New Roman" panose="02020603050405020304" pitchFamily="18" charset="0"/>
              </a:rPr>
              <a:t> (GOLD ON TOP)</a:t>
            </a:r>
            <a:endParaRPr lang="en-US" sz="2400" b="1" u="sng" dirty="0">
              <a:solidFill>
                <a:srgbClr val="FFC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96BBF6D-3DA5-2AF5-FE27-7AA1A9D9C180}"/>
              </a:ext>
            </a:extLst>
          </p:cNvPr>
          <p:cNvSpPr/>
          <p:nvPr/>
        </p:nvSpPr>
        <p:spPr>
          <a:xfrm>
            <a:off x="7158110" y="2134084"/>
            <a:ext cx="3305908" cy="7043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latin typeface="Times New Roman" panose="02020603050405020304" pitchFamily="18" charset="0"/>
                <a:cs typeface="Times New Roman" panose="02020603050405020304" pitchFamily="18" charset="0"/>
              </a:rPr>
              <a:t>Solid South</a:t>
            </a:r>
            <a:r>
              <a:rPr lang="en-US" sz="2400" b="1" dirty="0">
                <a:solidFill>
                  <a:schemeClr val="tx1"/>
                </a:solidFill>
                <a:latin typeface="Times New Roman" panose="02020603050405020304" pitchFamily="18" charset="0"/>
                <a:cs typeface="Times New Roman" panose="02020603050405020304" pitchFamily="18" charset="0"/>
              </a:rPr>
              <a:t> (darkness underneath)</a:t>
            </a:r>
            <a:endParaRPr lang="en-US" sz="2400" b="1" u="sng" dirty="0">
              <a:solidFill>
                <a:schemeClr val="tx1"/>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1137228C-10D4-BB39-2329-B587393D4D76}"/>
              </a:ext>
            </a:extLst>
          </p:cNvPr>
          <p:cNvCxnSpPr/>
          <p:nvPr/>
        </p:nvCxnSpPr>
        <p:spPr>
          <a:xfrm>
            <a:off x="5856849" y="2134084"/>
            <a:ext cx="0" cy="4294851"/>
          </a:xfrm>
          <a:prstGeom prst="line">
            <a:avLst/>
          </a:prstGeom>
          <a:ln w="19050"/>
        </p:spPr>
        <p:style>
          <a:lnRef idx="1">
            <a:schemeClr val="dk1"/>
          </a:lnRef>
          <a:fillRef idx="0">
            <a:schemeClr val="dk1"/>
          </a:fillRef>
          <a:effectRef idx="0">
            <a:schemeClr val="dk1"/>
          </a:effectRef>
          <a:fontRef idx="minor">
            <a:schemeClr val="tx1"/>
          </a:fontRef>
        </p:style>
      </p:cxnSp>
      <p:pic>
        <p:nvPicPr>
          <p:cNvPr id="3074" name="Picture 2" descr="Lessons in Creativity from Mark Twain - Creative Market Blog">
            <a:extLst>
              <a:ext uri="{FF2B5EF4-FFF2-40B4-BE49-F238E27FC236}">
                <a16:creationId xmlns:a16="http://schemas.microsoft.com/office/drawing/2014/main" id="{6B231493-432F-20FE-B493-A77E499F3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8149" y="3742630"/>
            <a:ext cx="2057400" cy="2219325"/>
          </a:xfrm>
          <a:prstGeom prst="rect">
            <a:avLst/>
          </a:prstGeom>
          <a:noFill/>
          <a:extLst>
            <a:ext uri="{909E8E84-426E-40DD-AFC4-6F175D3DCCD1}">
              <a14:hiddenFill xmlns:a14="http://schemas.microsoft.com/office/drawing/2010/main">
                <a:solidFill>
                  <a:srgbClr val="FFFFFF"/>
                </a:solidFill>
              </a14:hiddenFill>
            </a:ext>
          </a:extLst>
        </p:spPr>
      </p:pic>
      <p:sp>
        <p:nvSpPr>
          <p:cNvPr id="8" name="Thought Bubble: Cloud 7">
            <a:extLst>
              <a:ext uri="{FF2B5EF4-FFF2-40B4-BE49-F238E27FC236}">
                <a16:creationId xmlns:a16="http://schemas.microsoft.com/office/drawing/2014/main" id="{563735C6-4ECE-7FB5-88D8-D6D8EF1BED07}"/>
              </a:ext>
            </a:extLst>
          </p:cNvPr>
          <p:cNvSpPr/>
          <p:nvPr/>
        </p:nvSpPr>
        <p:spPr>
          <a:xfrm>
            <a:off x="5856850" y="3064412"/>
            <a:ext cx="2640025" cy="875002"/>
          </a:xfrm>
          <a:prstGeom prst="cloudCallout">
            <a:avLst>
              <a:gd name="adj1" fmla="val -35192"/>
              <a:gd name="adj2" fmla="val 4811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Why did I call it the Gilded Age</a:t>
            </a:r>
          </a:p>
        </p:txBody>
      </p:sp>
    </p:spTree>
    <p:extLst>
      <p:ext uri="{BB962C8B-B14F-4D97-AF65-F5344CB8AC3E}">
        <p14:creationId xmlns:p14="http://schemas.microsoft.com/office/powerpoint/2010/main" val="3215131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The 2</a:t>
            </a:r>
            <a:r>
              <a:rPr lang="en-US" baseline="30000" dirty="0">
                <a:solidFill>
                  <a:schemeClr val="bg1"/>
                </a:solidFill>
                <a:latin typeface="High Tower Text" panose="02040502050506030303" pitchFamily="18" charset="0"/>
              </a:rPr>
              <a:t>nd</a:t>
            </a:r>
            <a:r>
              <a:rPr lang="en-US" dirty="0">
                <a:solidFill>
                  <a:schemeClr val="bg1"/>
                </a:solidFill>
                <a:latin typeface="High Tower Text" panose="02040502050506030303" pitchFamily="18" charset="0"/>
              </a:rPr>
              <a:t> Industrial Revolution </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b="1" i="1" u="sng" dirty="0">
                <a:solidFill>
                  <a:srgbClr val="002060"/>
                </a:solidFill>
                <a:latin typeface="Times New Roman" panose="02020603050405020304" pitchFamily="18" charset="0"/>
                <a:cs typeface="Times New Roman" panose="02020603050405020304" pitchFamily="18" charset="0"/>
              </a:rPr>
              <a:t>Industrial Revolution 1866 – 1899</a:t>
            </a:r>
            <a:r>
              <a:rPr lang="en-US" sz="2400" dirty="0">
                <a:latin typeface="Times New Roman" panose="02020603050405020304" pitchFamily="18" charset="0"/>
                <a:cs typeface="Times New Roman" panose="02020603050405020304" pitchFamily="18" charset="0"/>
              </a:rPr>
              <a:t>: development of mechanization and modernization to make the U.S. #1 economy in the world</a:t>
            </a:r>
          </a:p>
        </p:txBody>
      </p:sp>
      <p:pic>
        <p:nvPicPr>
          <p:cNvPr id="4" name="Picture 2">
            <a:extLst>
              <a:ext uri="{FF2B5EF4-FFF2-40B4-BE49-F238E27FC236}">
                <a16:creationId xmlns:a16="http://schemas.microsoft.com/office/drawing/2014/main" id="{9552914B-2684-3819-93BC-DAE023533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86" y="2611529"/>
            <a:ext cx="7239000" cy="2008981"/>
          </a:xfrm>
          <a:prstGeom prst="rect">
            <a:avLst/>
          </a:prstGeom>
          <a:noFill/>
          <a:ln w="952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a:extLst>
              <a:ext uri="{FF2B5EF4-FFF2-40B4-BE49-F238E27FC236}">
                <a16:creationId xmlns:a16="http://schemas.microsoft.com/office/drawing/2014/main" id="{206F891F-0223-33F8-DF08-055B2AE25689}"/>
              </a:ext>
            </a:extLst>
          </p:cNvPr>
          <p:cNvSpPr/>
          <p:nvPr/>
        </p:nvSpPr>
        <p:spPr>
          <a:xfrm>
            <a:off x="191086" y="2006312"/>
            <a:ext cx="4620064" cy="50581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Percentage of World Industrial Output</a:t>
            </a:r>
          </a:p>
        </p:txBody>
      </p:sp>
      <p:sp>
        <p:nvSpPr>
          <p:cNvPr id="6" name="Rectangle 5">
            <a:extLst>
              <a:ext uri="{FF2B5EF4-FFF2-40B4-BE49-F238E27FC236}">
                <a16:creationId xmlns:a16="http://schemas.microsoft.com/office/drawing/2014/main" id="{9EBE2040-7AFB-58DF-04E0-FEF05F3DC8F9}"/>
              </a:ext>
            </a:extLst>
          </p:cNvPr>
          <p:cNvSpPr/>
          <p:nvPr/>
        </p:nvSpPr>
        <p:spPr>
          <a:xfrm>
            <a:off x="838199" y="4818387"/>
            <a:ext cx="10289345" cy="886265"/>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Identify and explain factors that made the U.S. an industrial power by the beginning of the 20</a:t>
            </a:r>
            <a:r>
              <a:rPr lang="en-US" sz="2400" baseline="30000" dirty="0">
                <a:solidFill>
                  <a:schemeClr val="bg1"/>
                </a:solidFill>
                <a:latin typeface="Times New Roman" panose="02020603050405020304" pitchFamily="18" charset="0"/>
                <a:cs typeface="Times New Roman" panose="02020603050405020304" pitchFamily="18" charset="0"/>
              </a:rPr>
              <a:t>th</a:t>
            </a:r>
            <a:r>
              <a:rPr lang="en-US" sz="2400" dirty="0">
                <a:solidFill>
                  <a:schemeClr val="bg1"/>
                </a:solidFill>
                <a:latin typeface="Times New Roman" panose="02020603050405020304" pitchFamily="18" charset="0"/>
                <a:cs typeface="Times New Roman" panose="02020603050405020304" pitchFamily="18" charset="0"/>
              </a:rPr>
              <a:t> century</a:t>
            </a:r>
          </a:p>
        </p:txBody>
      </p:sp>
    </p:spTree>
    <p:extLst>
      <p:ext uri="{BB962C8B-B14F-4D97-AF65-F5344CB8AC3E}">
        <p14:creationId xmlns:p14="http://schemas.microsoft.com/office/powerpoint/2010/main" val="1456089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Building the Industrial Mite</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r>
              <a:rPr lang="en-US" sz="2400" dirty="0">
                <a:latin typeface="Times New Roman" panose="02020603050405020304" pitchFamily="18" charset="0"/>
                <a:cs typeface="Times New Roman" panose="02020603050405020304" pitchFamily="18" charset="0"/>
              </a:rPr>
              <a:t>Factors for U.S. Transformation 1866-1899</a:t>
            </a:r>
          </a:p>
        </p:txBody>
      </p:sp>
      <p:sp>
        <p:nvSpPr>
          <p:cNvPr id="4" name="Rectangle 3">
            <a:extLst>
              <a:ext uri="{FF2B5EF4-FFF2-40B4-BE49-F238E27FC236}">
                <a16:creationId xmlns:a16="http://schemas.microsoft.com/office/drawing/2014/main" id="{152A4AD4-0123-26EF-7230-CA8A827C262E}"/>
              </a:ext>
            </a:extLst>
          </p:cNvPr>
          <p:cNvSpPr/>
          <p:nvPr/>
        </p:nvSpPr>
        <p:spPr>
          <a:xfrm>
            <a:off x="225083" y="1758463"/>
            <a:ext cx="5870917" cy="4290646"/>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Abundance of raw materials (THE WEST)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Growth of the labor force (IMMIGRATION)</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New Innovations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Capital $$$ (War profiteering)</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Talent businessmen (Captains of Industry)</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New business organizations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Growing markets to sell mas produced items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Laissez faire beliefs of government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Market Revolution of 1830-1850</a:t>
            </a:r>
          </a:p>
        </p:txBody>
      </p:sp>
      <p:sp>
        <p:nvSpPr>
          <p:cNvPr id="6" name="Rectangle 5">
            <a:extLst>
              <a:ext uri="{FF2B5EF4-FFF2-40B4-BE49-F238E27FC236}">
                <a16:creationId xmlns:a16="http://schemas.microsoft.com/office/drawing/2014/main" id="{EA921A07-9B87-1F9F-A176-4FA311075C7A}"/>
              </a:ext>
            </a:extLst>
          </p:cNvPr>
          <p:cNvSpPr/>
          <p:nvPr/>
        </p:nvSpPr>
        <p:spPr>
          <a:xfrm>
            <a:off x="6838071" y="5384408"/>
            <a:ext cx="4037427" cy="443134"/>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Growth U.S. Industry</a:t>
            </a:r>
          </a:p>
        </p:txBody>
      </p:sp>
      <p:pic>
        <p:nvPicPr>
          <p:cNvPr id="2050" name="Picture 2" descr="Social Democracy for the 21st Century: A Realist Alternative to the Modern  Left: US Industrial Production in the 1890s">
            <a:extLst>
              <a:ext uri="{FF2B5EF4-FFF2-40B4-BE49-F238E27FC236}">
                <a16:creationId xmlns:a16="http://schemas.microsoft.com/office/drawing/2014/main" id="{BE38224D-AF34-CFFF-2539-47C8D75B3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206" y="1547445"/>
            <a:ext cx="5189708" cy="368894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373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err="1">
                <a:solidFill>
                  <a:schemeClr val="bg1"/>
                </a:solidFill>
                <a:latin typeface="High Tower Text" panose="02040502050506030303" pitchFamily="18" charset="0"/>
              </a:rPr>
              <a:t>Hands-OFF</a:t>
            </a:r>
            <a:r>
              <a:rPr lang="en-US" dirty="0">
                <a:solidFill>
                  <a:schemeClr val="bg1"/>
                </a:solidFill>
                <a:latin typeface="High Tower Text" panose="02040502050506030303" pitchFamily="18" charset="0"/>
              </a:rPr>
              <a:t>! U.S. Government </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Pro-growth attitude of the government</a:t>
            </a:r>
          </a:p>
          <a:p>
            <a:r>
              <a:rPr lang="en-US" sz="2400" b="1" u="sng" dirty="0">
                <a:solidFill>
                  <a:srgbClr val="C00000"/>
                </a:solidFill>
                <a:latin typeface="Times New Roman" panose="02020603050405020304" pitchFamily="18" charset="0"/>
                <a:cs typeface="Times New Roman" panose="02020603050405020304" pitchFamily="18" charset="0"/>
              </a:rPr>
              <a:t>Laissez Faire</a:t>
            </a:r>
            <a:r>
              <a:rPr lang="en-US" sz="2400" dirty="0">
                <a:latin typeface="Times New Roman" panose="02020603050405020304" pitchFamily="18" charset="0"/>
                <a:cs typeface="Times New Roman" panose="02020603050405020304" pitchFamily="18" charset="0"/>
              </a:rPr>
              <a:t>: Government should have little to NO intervention into the market economy &amp; allow the invisible hand regulate it. (</a:t>
            </a:r>
            <a:r>
              <a:rPr lang="en-US" sz="2400" b="1" i="1" dirty="0">
                <a:solidFill>
                  <a:srgbClr val="002060"/>
                </a:solidFill>
                <a:latin typeface="Times New Roman" panose="02020603050405020304" pitchFamily="18" charset="0"/>
                <a:cs typeface="Times New Roman" panose="02020603050405020304" pitchFamily="18" charset="0"/>
              </a:rPr>
              <a:t>Adam Smith, Wealth of Nations</a:t>
            </a:r>
            <a:r>
              <a:rPr lang="en-US" sz="2400" dirty="0">
                <a:latin typeface="Times New Roman" panose="02020603050405020304" pitchFamily="18" charset="0"/>
                <a:cs typeface="Times New Roman" panose="02020603050405020304" pitchFamily="18" charset="0"/>
              </a:rPr>
              <a:t>) </a:t>
            </a:r>
          </a:p>
        </p:txBody>
      </p:sp>
      <p:pic>
        <p:nvPicPr>
          <p:cNvPr id="3076" name="Picture 4" descr="Adam Smith wasn't laissez-faire: Samuel Gregg responds to Adrian Vermeule –  Religion &amp; Liberty Online">
            <a:extLst>
              <a:ext uri="{FF2B5EF4-FFF2-40B4-BE49-F238E27FC236}">
                <a16:creationId xmlns:a16="http://schemas.microsoft.com/office/drawing/2014/main" id="{F24F11EE-8E3A-1575-5546-CC8BE640C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23" y="2924982"/>
            <a:ext cx="2200422" cy="2181591"/>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C5F03377-ED73-577F-33C3-BF9933AA25DC}"/>
              </a:ext>
            </a:extLst>
          </p:cNvPr>
          <p:cNvSpPr/>
          <p:nvPr/>
        </p:nvSpPr>
        <p:spPr>
          <a:xfrm>
            <a:off x="1969477" y="2377440"/>
            <a:ext cx="2222695" cy="1051560"/>
          </a:xfrm>
          <a:prstGeom prst="cloudCallout">
            <a:avLst>
              <a:gd name="adj1" fmla="val -39820"/>
              <a:gd name="adj2" fmla="val 6517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Government – NO TOUCH!!</a:t>
            </a:r>
          </a:p>
        </p:txBody>
      </p:sp>
      <p:sp>
        <p:nvSpPr>
          <p:cNvPr id="6" name="Rectangle 5">
            <a:extLst>
              <a:ext uri="{FF2B5EF4-FFF2-40B4-BE49-F238E27FC236}">
                <a16:creationId xmlns:a16="http://schemas.microsoft.com/office/drawing/2014/main" id="{1F0F99F2-8F3C-08C9-B747-F4E1316A449F}"/>
              </a:ext>
            </a:extLst>
          </p:cNvPr>
          <p:cNvSpPr/>
          <p:nvPr/>
        </p:nvSpPr>
        <p:spPr>
          <a:xfrm>
            <a:off x="4740812" y="2600764"/>
            <a:ext cx="5584874" cy="6049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Regulators of the U.S. Economy</a:t>
            </a:r>
          </a:p>
        </p:txBody>
      </p:sp>
      <p:pic>
        <p:nvPicPr>
          <p:cNvPr id="3078" name="Picture 6" descr="Copyright's Contributions to the U.S. Economy in 2017 | Copyright Alliance">
            <a:extLst>
              <a:ext uri="{FF2B5EF4-FFF2-40B4-BE49-F238E27FC236}">
                <a16:creationId xmlns:a16="http://schemas.microsoft.com/office/drawing/2014/main" id="{A9A9C545-AE24-0207-8227-42EA02538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2136" y="3403552"/>
            <a:ext cx="2562225" cy="21815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1C1122E-7C16-B9E7-1CEC-35940BDCE68A}"/>
              </a:ext>
            </a:extLst>
          </p:cNvPr>
          <p:cNvSpPr/>
          <p:nvPr/>
        </p:nvSpPr>
        <p:spPr>
          <a:xfrm>
            <a:off x="9024645" y="3437794"/>
            <a:ext cx="2666780" cy="60491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PRICE</a:t>
            </a:r>
          </a:p>
        </p:txBody>
      </p:sp>
      <p:sp>
        <p:nvSpPr>
          <p:cNvPr id="8" name="Rectangle 7">
            <a:extLst>
              <a:ext uri="{FF2B5EF4-FFF2-40B4-BE49-F238E27FC236}">
                <a16:creationId xmlns:a16="http://schemas.microsoft.com/office/drawing/2014/main" id="{787A8921-7200-0D9D-458E-34FDC1D6745A}"/>
              </a:ext>
            </a:extLst>
          </p:cNvPr>
          <p:cNvSpPr/>
          <p:nvPr/>
        </p:nvSpPr>
        <p:spPr>
          <a:xfrm>
            <a:off x="9024645" y="4804117"/>
            <a:ext cx="2666780" cy="60491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COMPETITION</a:t>
            </a:r>
          </a:p>
        </p:txBody>
      </p:sp>
      <p:sp>
        <p:nvSpPr>
          <p:cNvPr id="9" name="Rectangle 8">
            <a:extLst>
              <a:ext uri="{FF2B5EF4-FFF2-40B4-BE49-F238E27FC236}">
                <a16:creationId xmlns:a16="http://schemas.microsoft.com/office/drawing/2014/main" id="{AA8AF692-544E-1423-3088-F8F13C403889}"/>
              </a:ext>
            </a:extLst>
          </p:cNvPr>
          <p:cNvSpPr/>
          <p:nvPr/>
        </p:nvSpPr>
        <p:spPr>
          <a:xfrm>
            <a:off x="3375072" y="3497909"/>
            <a:ext cx="2666780" cy="60491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SUPPLY</a:t>
            </a:r>
          </a:p>
        </p:txBody>
      </p:sp>
      <p:sp>
        <p:nvSpPr>
          <p:cNvPr id="10" name="Rectangle 9">
            <a:extLst>
              <a:ext uri="{FF2B5EF4-FFF2-40B4-BE49-F238E27FC236}">
                <a16:creationId xmlns:a16="http://schemas.microsoft.com/office/drawing/2014/main" id="{9B3F8F51-4A30-CFC7-C1ED-0991F642E02D}"/>
              </a:ext>
            </a:extLst>
          </p:cNvPr>
          <p:cNvSpPr/>
          <p:nvPr/>
        </p:nvSpPr>
        <p:spPr>
          <a:xfrm>
            <a:off x="3375072" y="4777739"/>
            <a:ext cx="2666780" cy="60491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DEMAND</a:t>
            </a:r>
          </a:p>
        </p:txBody>
      </p:sp>
      <p:sp>
        <p:nvSpPr>
          <p:cNvPr id="4" name="Rectangle 3">
            <a:extLst>
              <a:ext uri="{FF2B5EF4-FFF2-40B4-BE49-F238E27FC236}">
                <a16:creationId xmlns:a16="http://schemas.microsoft.com/office/drawing/2014/main" id="{94DB5F5E-912C-1B07-B406-068A6BC54DF0}"/>
              </a:ext>
            </a:extLst>
          </p:cNvPr>
          <p:cNvSpPr/>
          <p:nvPr/>
        </p:nvSpPr>
        <p:spPr>
          <a:xfrm>
            <a:off x="575967" y="5764993"/>
            <a:ext cx="10931770" cy="8239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Evaluate whether the U.S. government has followed the idea of laissez faire in it’s interactions of the U.S. economy.</a:t>
            </a:r>
          </a:p>
        </p:txBody>
      </p:sp>
    </p:spTree>
    <p:extLst>
      <p:ext uri="{BB962C8B-B14F-4D97-AF65-F5344CB8AC3E}">
        <p14:creationId xmlns:p14="http://schemas.microsoft.com/office/powerpoint/2010/main" val="3622447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Plutocracy or Democracy?????</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b="1" u="sng" dirty="0">
                <a:solidFill>
                  <a:srgbClr val="C00000"/>
                </a:solidFill>
                <a:latin typeface="Times New Roman" panose="02020603050405020304" pitchFamily="18" charset="0"/>
                <a:cs typeface="Times New Roman" panose="02020603050405020304" pitchFamily="18" charset="0"/>
              </a:rPr>
              <a:t>Plutocracy</a:t>
            </a:r>
            <a:r>
              <a:rPr lang="en-US" sz="2400" dirty="0">
                <a:latin typeface="Times New Roman" panose="02020603050405020304" pitchFamily="18" charset="0"/>
                <a:cs typeface="Times New Roman" panose="02020603050405020304" pitchFamily="18" charset="0"/>
              </a:rPr>
              <a:t>: government run by the wealthy</a:t>
            </a:r>
          </a:p>
          <a:p>
            <a:endParaRPr lang="en-US" sz="2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6492829-F054-6C88-B0CF-4A066F20E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286" y="1787488"/>
            <a:ext cx="3291114" cy="4587351"/>
          </a:xfrm>
          <a:prstGeom prst="rect">
            <a:avLst/>
          </a:prstGeom>
          <a:ln>
            <a:solidFill>
              <a:srgbClr val="FF0000"/>
            </a:solidFill>
          </a:ln>
        </p:spPr>
      </p:pic>
      <p:sp>
        <p:nvSpPr>
          <p:cNvPr id="5" name="Rectangle 4">
            <a:extLst>
              <a:ext uri="{FF2B5EF4-FFF2-40B4-BE49-F238E27FC236}">
                <a16:creationId xmlns:a16="http://schemas.microsoft.com/office/drawing/2014/main" id="{A776D89D-5470-9109-55F1-912CB425D78B}"/>
              </a:ext>
            </a:extLst>
          </p:cNvPr>
          <p:cNvSpPr/>
          <p:nvPr/>
        </p:nvSpPr>
        <p:spPr>
          <a:xfrm>
            <a:off x="95012" y="5950427"/>
            <a:ext cx="4223770" cy="7619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Two Philanthropists </a:t>
            </a:r>
          </a:p>
          <a:p>
            <a:pPr algn="ctr"/>
            <a:r>
              <a:rPr lang="en-US" dirty="0">
                <a:latin typeface="Times New Roman" panose="02020603050405020304" pitchFamily="18" charset="0"/>
                <a:cs typeface="Times New Roman" panose="02020603050405020304" pitchFamily="18" charset="0"/>
              </a:rPr>
              <a:t>Don’t fret, Uncle Sam, we only want to make a bigger man of you”</a:t>
            </a:r>
          </a:p>
        </p:txBody>
      </p:sp>
      <p:pic>
        <p:nvPicPr>
          <p:cNvPr id="3074" name="Picture 2" descr="The New Tycoons: John D. Rockefeller [ushistory.org]">
            <a:extLst>
              <a:ext uri="{FF2B5EF4-FFF2-40B4-BE49-F238E27FC236}">
                <a16:creationId xmlns:a16="http://schemas.microsoft.com/office/drawing/2014/main" id="{3A32F5D3-9755-D874-2D1C-90E52B8DB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840" y="1845915"/>
            <a:ext cx="7301151" cy="2953324"/>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68943E4-75CB-1D83-4FEE-9E397B242E4A}"/>
              </a:ext>
            </a:extLst>
          </p:cNvPr>
          <p:cNvSpPr/>
          <p:nvPr/>
        </p:nvSpPr>
        <p:spPr>
          <a:xfrm>
            <a:off x="4923692" y="4670474"/>
            <a:ext cx="6063176" cy="72265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a:solidFill>
                  <a:schemeClr val="bg1"/>
                </a:solidFill>
                <a:latin typeface="Times" panose="02020603050405020304" pitchFamily="18" charset="0"/>
                <a:cs typeface="Times" panose="02020603050405020304" pitchFamily="18" charset="0"/>
              </a:rPr>
              <a:t>Trust Giants Point of View - What a Funny Little Government</a:t>
            </a:r>
          </a:p>
        </p:txBody>
      </p:sp>
      <p:sp>
        <p:nvSpPr>
          <p:cNvPr id="7" name="Rectangle 6">
            <a:extLst>
              <a:ext uri="{FF2B5EF4-FFF2-40B4-BE49-F238E27FC236}">
                <a16:creationId xmlns:a16="http://schemas.microsoft.com/office/drawing/2014/main" id="{ACD03A7B-24F0-5A29-34BE-82953CC14AAE}"/>
              </a:ext>
            </a:extLst>
          </p:cNvPr>
          <p:cNvSpPr/>
          <p:nvPr/>
        </p:nvSpPr>
        <p:spPr>
          <a:xfrm>
            <a:off x="4825218" y="5725551"/>
            <a:ext cx="7006884" cy="824524"/>
          </a:xfrm>
          <a:prstGeom prst="rect">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Evaluate to what extent the U.S. government represented a plutocracy from 1866 - 1899</a:t>
            </a:r>
          </a:p>
        </p:txBody>
      </p:sp>
    </p:spTree>
    <p:extLst>
      <p:ext uri="{BB962C8B-B14F-4D97-AF65-F5344CB8AC3E}">
        <p14:creationId xmlns:p14="http://schemas.microsoft.com/office/powerpoint/2010/main" val="2159135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69" y="240496"/>
            <a:ext cx="10861431" cy="704020"/>
          </a:xfrm>
          <a:solidFill>
            <a:schemeClr val="accent6">
              <a:lumMod val="50000"/>
            </a:schemeClr>
          </a:solidFill>
          <a:ln>
            <a:solidFill>
              <a:srgbClr val="FFC000"/>
            </a:solidFill>
          </a:ln>
        </p:spPr>
        <p:txBody>
          <a:bodyPr>
            <a:normAutofit/>
          </a:bodyPr>
          <a:lstStyle/>
          <a:p>
            <a:r>
              <a:rPr lang="en-US" sz="4000" b="1" dirty="0">
                <a:solidFill>
                  <a:schemeClr val="bg1"/>
                </a:solidFill>
                <a:latin typeface="High Tower Text" panose="02040502050506030303" pitchFamily="18" charset="0"/>
                <a:cs typeface="Aharoni" panose="02010803020104030203" pitchFamily="2" charset="-79"/>
              </a:rPr>
              <a:t>Defense of Industrial Capitalism </a:t>
            </a:r>
            <a:endParaRPr lang="en-US" sz="4000" dirty="0">
              <a:solidFill>
                <a:schemeClr val="bg1"/>
              </a:solidFill>
              <a:latin typeface="High Tower Text" panose="02040502050506030303" pitchFamily="18" charset="0"/>
              <a:cs typeface="Aharoni" panose="02010803020104030203" pitchFamily="2" charset="-79"/>
            </a:endParaRPr>
          </a:p>
        </p:txBody>
      </p:sp>
      <p:sp>
        <p:nvSpPr>
          <p:cNvPr id="3" name="Content Placeholder 2"/>
          <p:cNvSpPr>
            <a:spLocks noGrp="1"/>
          </p:cNvSpPr>
          <p:nvPr>
            <p:ph idx="1"/>
          </p:nvPr>
        </p:nvSpPr>
        <p:spPr>
          <a:xfrm>
            <a:off x="492369" y="1029537"/>
            <a:ext cx="10925908" cy="5051548"/>
          </a:xfrm>
          <a:solidFill>
            <a:schemeClr val="bg1"/>
          </a:solidFill>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Cultural arguments for Capitalism</a:t>
            </a:r>
          </a:p>
          <a:p>
            <a:r>
              <a:rPr lang="en-US" sz="2400" b="1" u="sng" dirty="0">
                <a:solidFill>
                  <a:srgbClr val="C00000"/>
                </a:solidFill>
                <a:latin typeface="Times New Roman" panose="02020603050405020304" pitchFamily="18" charset="0"/>
                <a:cs typeface="Times New Roman" panose="02020603050405020304" pitchFamily="18" charset="0"/>
              </a:rPr>
              <a:t>Social Darwinism</a:t>
            </a:r>
          </a:p>
          <a:p>
            <a:pPr lvl="1"/>
            <a:r>
              <a:rPr lang="en-US" b="1" u="sng" dirty="0">
                <a:latin typeface="Times New Roman" panose="02020603050405020304" pitchFamily="18" charset="0"/>
                <a:cs typeface="Times New Roman" panose="02020603050405020304" pitchFamily="18" charset="0"/>
              </a:rPr>
              <a:t>Herbert Spencer</a:t>
            </a:r>
          </a:p>
          <a:p>
            <a:pPr lvl="1"/>
            <a:r>
              <a:rPr lang="en-US" i="1" dirty="0">
                <a:latin typeface="Times New Roman" panose="02020603050405020304" pitchFamily="18" charset="0"/>
                <a:cs typeface="Times New Roman" panose="02020603050405020304" pitchFamily="18" charset="0"/>
              </a:rPr>
              <a:t>“survival of the fittest”</a:t>
            </a:r>
          </a:p>
          <a:p>
            <a:r>
              <a:rPr lang="en-US" sz="2400" b="1" dirty="0">
                <a:solidFill>
                  <a:srgbClr val="FF0000"/>
                </a:solidFill>
                <a:latin typeface="Times New Roman" panose="02020603050405020304" pitchFamily="18" charset="0"/>
                <a:cs typeface="Times New Roman" panose="02020603050405020304" pitchFamily="18" charset="0"/>
              </a:rPr>
              <a:t>Andrew Carnegie</a:t>
            </a:r>
          </a:p>
          <a:p>
            <a:pPr lvl="1"/>
            <a:r>
              <a:rPr lang="en-US" b="1" i="1" u="sng" dirty="0">
                <a:latin typeface="Times New Roman" panose="02020603050405020304" pitchFamily="18" charset="0"/>
                <a:cs typeface="Times New Roman" panose="02020603050405020304" pitchFamily="18" charset="0"/>
              </a:rPr>
              <a:t>The Gospel of Wealth</a:t>
            </a:r>
            <a:r>
              <a:rPr lang="en-US" dirty="0">
                <a:latin typeface="Times New Roman" panose="02020603050405020304" pitchFamily="18" charset="0"/>
                <a:cs typeface="Times New Roman" panose="02020603050405020304" pitchFamily="18" charset="0"/>
              </a:rPr>
              <a:t> (</a:t>
            </a:r>
            <a:r>
              <a:rPr lang="en-US" b="1" i="1" dirty="0">
                <a:solidFill>
                  <a:srgbClr val="002060"/>
                </a:solidFill>
                <a:latin typeface="Times New Roman" panose="02020603050405020304" pitchFamily="18" charset="0"/>
                <a:cs typeface="Times New Roman" panose="02020603050405020304" pitchFamily="18" charset="0"/>
              </a:rPr>
              <a:t>philanthropy</a:t>
            </a:r>
            <a:r>
              <a:rPr lang="en-US" dirty="0">
                <a:latin typeface="Times New Roman" panose="02020603050405020304" pitchFamily="18" charset="0"/>
                <a:cs typeface="Times New Roman" panose="02020603050405020304" pitchFamily="18" charset="0"/>
              </a:rPr>
              <a:t>)</a:t>
            </a:r>
            <a:endParaRPr lang="en-US" b="1" i="1" u="sng" dirty="0">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Russell Conwell</a:t>
            </a:r>
          </a:p>
          <a:p>
            <a:pPr lvl="1"/>
            <a:r>
              <a:rPr lang="en-US" dirty="0">
                <a:latin typeface="Times New Roman" panose="02020603050405020304" pitchFamily="18" charset="0"/>
                <a:cs typeface="Times New Roman" panose="02020603050405020304" pitchFamily="18" charset="0"/>
              </a:rPr>
              <a:t>“Acres of Diamonds” (religion)</a:t>
            </a:r>
          </a:p>
          <a:p>
            <a:r>
              <a:rPr lang="en-US" sz="2400" b="1" dirty="0">
                <a:solidFill>
                  <a:srgbClr val="FF0000"/>
                </a:solidFill>
                <a:latin typeface="Times New Roman" panose="02020603050405020304" pitchFamily="18" charset="0"/>
                <a:cs typeface="Times New Roman" panose="02020603050405020304" pitchFamily="18" charset="0"/>
              </a:rPr>
              <a:t>Horatio Alger</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(rags to riches stories)</a:t>
            </a:r>
          </a:p>
          <a:p>
            <a:pPr lvl="1"/>
            <a:r>
              <a:rPr lang="en-US" b="1" i="1" dirty="0">
                <a:solidFill>
                  <a:srgbClr val="002060"/>
                </a:solidFill>
                <a:latin typeface="Times New Roman" panose="02020603050405020304" pitchFamily="18" charset="0"/>
                <a:cs typeface="Times New Roman" panose="02020603050405020304" pitchFamily="18" charset="0"/>
              </a:rPr>
              <a:t>Protestant work ethic</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6056" y="3975499"/>
            <a:ext cx="5387926" cy="1904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990" y="857474"/>
            <a:ext cx="1890712" cy="250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4283" y="912508"/>
            <a:ext cx="1752600" cy="250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774767" y="3456066"/>
            <a:ext cx="1765935" cy="338554"/>
          </a:xfrm>
          <a:prstGeom prst="rect">
            <a:avLst/>
          </a:prstGeom>
          <a:solidFill>
            <a:schemeClr val="accent6">
              <a:lumMod val="50000"/>
            </a:schemeClr>
          </a:solidFill>
          <a:ln>
            <a:solidFill>
              <a:srgbClr val="FFC000"/>
            </a:solidFill>
          </a:ln>
        </p:spPr>
        <p:txBody>
          <a:bodyPr wrap="square" rtlCol="0">
            <a:spAutoFit/>
          </a:bodyPr>
          <a:lstStyle/>
          <a:p>
            <a:pPr algn="ctr"/>
            <a:r>
              <a:rPr lang="en-US" sz="1600" b="1" dirty="0">
                <a:solidFill>
                  <a:schemeClr val="bg1"/>
                </a:solidFill>
                <a:latin typeface="Times New Roman" panose="02020603050405020304" pitchFamily="18" charset="0"/>
                <a:cs typeface="Times New Roman" panose="02020603050405020304" pitchFamily="18" charset="0"/>
              </a:rPr>
              <a:t>Herbert Spencer</a:t>
            </a:r>
          </a:p>
        </p:txBody>
      </p:sp>
      <p:sp>
        <p:nvSpPr>
          <p:cNvPr id="8" name="TextBox 7"/>
          <p:cNvSpPr txBox="1"/>
          <p:nvPr/>
        </p:nvSpPr>
        <p:spPr>
          <a:xfrm>
            <a:off x="9064283" y="3456066"/>
            <a:ext cx="1765935" cy="338554"/>
          </a:xfrm>
          <a:prstGeom prst="rect">
            <a:avLst/>
          </a:prstGeom>
          <a:solidFill>
            <a:schemeClr val="accent6">
              <a:lumMod val="50000"/>
            </a:schemeClr>
          </a:solidFill>
          <a:ln>
            <a:solidFill>
              <a:srgbClr val="FFC000"/>
            </a:solidFill>
          </a:ln>
        </p:spPr>
        <p:txBody>
          <a:bodyPr wrap="square" rtlCol="0">
            <a:spAutoFit/>
          </a:bodyPr>
          <a:lstStyle/>
          <a:p>
            <a:pPr algn="ctr"/>
            <a:r>
              <a:rPr lang="en-US" sz="1600" b="1" dirty="0">
                <a:solidFill>
                  <a:schemeClr val="bg1"/>
                </a:solidFill>
                <a:latin typeface="Times New Roman" panose="02020603050405020304" pitchFamily="18" charset="0"/>
                <a:cs typeface="Times New Roman" panose="02020603050405020304" pitchFamily="18" charset="0"/>
              </a:rPr>
              <a:t>Russell Conwell</a:t>
            </a:r>
          </a:p>
        </p:txBody>
      </p:sp>
      <p:sp>
        <p:nvSpPr>
          <p:cNvPr id="5" name="TextBox 4">
            <a:extLst>
              <a:ext uri="{FF2B5EF4-FFF2-40B4-BE49-F238E27FC236}">
                <a16:creationId xmlns:a16="http://schemas.microsoft.com/office/drawing/2014/main" id="{9F7414A5-E5B5-B4F3-2DA0-F4100D72CEA3}"/>
              </a:ext>
            </a:extLst>
          </p:cNvPr>
          <p:cNvSpPr txBox="1"/>
          <p:nvPr/>
        </p:nvSpPr>
        <p:spPr>
          <a:xfrm>
            <a:off x="6913100" y="5742531"/>
            <a:ext cx="3792414" cy="338554"/>
          </a:xfrm>
          <a:prstGeom prst="rect">
            <a:avLst/>
          </a:prstGeom>
          <a:solidFill>
            <a:schemeClr val="accent6">
              <a:lumMod val="50000"/>
            </a:schemeClr>
          </a:solidFill>
          <a:ln>
            <a:solidFill>
              <a:srgbClr val="FFC000"/>
            </a:solidFill>
          </a:ln>
        </p:spPr>
        <p:txBody>
          <a:bodyPr wrap="square" rtlCol="0">
            <a:spAutoFit/>
          </a:bodyPr>
          <a:lstStyle/>
          <a:p>
            <a:pPr algn="ctr"/>
            <a:r>
              <a:rPr lang="en-US" sz="1600" b="1" dirty="0">
                <a:solidFill>
                  <a:schemeClr val="bg1"/>
                </a:solidFill>
                <a:latin typeface="Times New Roman" panose="02020603050405020304" pitchFamily="18" charset="0"/>
                <a:cs typeface="Times New Roman" panose="02020603050405020304" pitchFamily="18" charset="0"/>
              </a:rPr>
              <a:t>Horatio Alger’s Books</a:t>
            </a:r>
          </a:p>
        </p:txBody>
      </p:sp>
    </p:spTree>
    <p:extLst>
      <p:ext uri="{BB962C8B-B14F-4D97-AF65-F5344CB8AC3E}">
        <p14:creationId xmlns:p14="http://schemas.microsoft.com/office/powerpoint/2010/main" val="519804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Traversing the Continental U.S. </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Development of the transcontinental railroad</a:t>
            </a:r>
          </a:p>
          <a:p>
            <a:r>
              <a:rPr lang="en-US" sz="2400" dirty="0">
                <a:latin typeface="Times New Roman" panose="02020603050405020304" pitchFamily="18" charset="0"/>
                <a:cs typeface="Times New Roman" panose="02020603050405020304" pitchFamily="18" charset="0"/>
              </a:rPr>
              <a:t>Completed 1869 at </a:t>
            </a:r>
            <a:r>
              <a:rPr lang="en-US" sz="2400" b="1" u="sng" dirty="0">
                <a:solidFill>
                  <a:srgbClr val="C00000"/>
                </a:solidFill>
                <a:latin typeface="Times New Roman" panose="02020603050405020304" pitchFamily="18" charset="0"/>
                <a:cs typeface="Times New Roman" panose="02020603050405020304" pitchFamily="18" charset="0"/>
              </a:rPr>
              <a:t>Promontory Point, Utah </a:t>
            </a:r>
          </a:p>
        </p:txBody>
      </p:sp>
      <p:pic>
        <p:nvPicPr>
          <p:cNvPr id="1026" name="Picture 2" descr="Transcontinental Railroad of 1869 - History">
            <a:extLst>
              <a:ext uri="{FF2B5EF4-FFF2-40B4-BE49-F238E27FC236}">
                <a16:creationId xmlns:a16="http://schemas.microsoft.com/office/drawing/2014/main" id="{0BD24D48-6EC4-C01D-4BF4-E99429441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2184" y="1845576"/>
            <a:ext cx="5359791" cy="340563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0677CAC-A563-28DF-5ED9-4D2C59AFA5F8}"/>
              </a:ext>
            </a:extLst>
          </p:cNvPr>
          <p:cNvSpPr/>
          <p:nvPr/>
        </p:nvSpPr>
        <p:spPr>
          <a:xfrm>
            <a:off x="8257734" y="3193365"/>
            <a:ext cx="3096065" cy="43351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Transcontinental R.R.</a:t>
            </a:r>
          </a:p>
        </p:txBody>
      </p:sp>
      <p:sp>
        <p:nvSpPr>
          <p:cNvPr id="5" name="Rectangle 4">
            <a:extLst>
              <a:ext uri="{FF2B5EF4-FFF2-40B4-BE49-F238E27FC236}">
                <a16:creationId xmlns:a16="http://schemas.microsoft.com/office/drawing/2014/main" id="{B568D99C-A0AA-5787-7DB7-D77E74FEF1D1}"/>
              </a:ext>
            </a:extLst>
          </p:cNvPr>
          <p:cNvSpPr/>
          <p:nvPr/>
        </p:nvSpPr>
        <p:spPr>
          <a:xfrm>
            <a:off x="257907" y="2222694"/>
            <a:ext cx="5591910" cy="1730328"/>
          </a:xfrm>
          <a:prstGeom prst="rect">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U.S. Government funded (</a:t>
            </a:r>
            <a:r>
              <a:rPr lang="en-US" sz="2400" b="1" i="1" u="sng" dirty="0">
                <a:solidFill>
                  <a:srgbClr val="FFC000"/>
                </a:solidFill>
                <a:latin typeface="Times" panose="02020603050405020304" pitchFamily="18" charset="0"/>
                <a:cs typeface="Times" panose="02020603050405020304" pitchFamily="18" charset="0"/>
              </a:rPr>
              <a:t>Pacific Railways Act, 1862</a:t>
            </a:r>
            <a:r>
              <a:rPr lang="en-US" sz="2400" dirty="0">
                <a:latin typeface="Times" panose="02020603050405020304" pitchFamily="18" charset="0"/>
                <a:cs typeface="Times" panose="02020603050405020304" pitchFamily="18" charset="0"/>
              </a:rPr>
              <a:t>)</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Lead to political corruption (</a:t>
            </a:r>
            <a:r>
              <a:rPr lang="en-US" sz="2400" b="1" i="1" u="sng" dirty="0">
                <a:solidFill>
                  <a:srgbClr val="FFC000"/>
                </a:solidFill>
                <a:latin typeface="Times" panose="02020603050405020304" pitchFamily="18" charset="0"/>
                <a:cs typeface="Times" panose="02020603050405020304" pitchFamily="18" charset="0"/>
              </a:rPr>
              <a:t>Credit Mobilier Scandal</a:t>
            </a:r>
            <a:r>
              <a:rPr lang="en-US" sz="2400" dirty="0">
                <a:latin typeface="Times" panose="02020603050405020304" pitchFamily="18" charset="0"/>
                <a:cs typeface="Times" panose="02020603050405020304" pitchFamily="18" charset="0"/>
              </a:rPr>
              <a:t>)</a:t>
            </a:r>
          </a:p>
        </p:txBody>
      </p:sp>
      <p:sp>
        <p:nvSpPr>
          <p:cNvPr id="6" name="Rectangle 5">
            <a:extLst>
              <a:ext uri="{FF2B5EF4-FFF2-40B4-BE49-F238E27FC236}">
                <a16:creationId xmlns:a16="http://schemas.microsoft.com/office/drawing/2014/main" id="{E6776046-CE7D-AAB2-58EA-18FC6984E2C0}"/>
              </a:ext>
            </a:extLst>
          </p:cNvPr>
          <p:cNvSpPr/>
          <p:nvPr/>
        </p:nvSpPr>
        <p:spPr>
          <a:xfrm>
            <a:off x="257906" y="4150899"/>
            <a:ext cx="6084277" cy="2399176"/>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Impact on the U.S.</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Links the country</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Promotes westward migration</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Supports trade with Asia &amp; industrialization</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Creation of time zones 1883</a:t>
            </a:r>
          </a:p>
        </p:txBody>
      </p:sp>
    </p:spTree>
    <p:extLst>
      <p:ext uri="{BB962C8B-B14F-4D97-AF65-F5344CB8AC3E}">
        <p14:creationId xmlns:p14="http://schemas.microsoft.com/office/powerpoint/2010/main" val="2214495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51CAE-360A-C686-0478-CA357F87D59D}"/>
              </a:ext>
            </a:extLst>
          </p:cNvPr>
          <p:cNvSpPr>
            <a:spLocks noGrp="1"/>
          </p:cNvSpPr>
          <p:nvPr>
            <p:ph idx="1"/>
          </p:nvPr>
        </p:nvSpPr>
        <p:spPr>
          <a:xfrm>
            <a:off x="492369" y="309490"/>
            <a:ext cx="11197883" cy="6119446"/>
          </a:xfrm>
          <a:solidFill>
            <a:schemeClr val="bg1"/>
          </a:solidFill>
          <a:ln>
            <a:solidFill>
              <a:srgbClr val="FFC000"/>
            </a:solidFill>
          </a:ln>
        </p:spPr>
        <p:txBody>
          <a:bodyPr>
            <a:normAutofit lnSpcReduction="10000"/>
          </a:bodyPr>
          <a:lstStyle/>
          <a:p>
            <a:pPr marL="0" indent="0">
              <a:buNone/>
            </a:pPr>
            <a:r>
              <a:rPr lang="en-US" sz="2200" b="1" dirty="0">
                <a:latin typeface="High Tower Text" panose="02040502050506030303" pitchFamily="18" charset="0"/>
                <a:cs typeface="Times New Roman" panose="02020603050405020304" pitchFamily="18" charset="0"/>
              </a:rPr>
              <a:t>Period 6: (1866 – 1898) </a:t>
            </a:r>
            <a:r>
              <a:rPr lang="en-US" sz="2200" dirty="0">
                <a:latin typeface="High Tower Text" panose="02040502050506030303" pitchFamily="18" charset="0"/>
                <a:cs typeface="Times New Roman" panose="02020603050405020304" pitchFamily="18" charset="0"/>
              </a:rPr>
              <a:t>The transformation of the United States from an agricultural to an increasingly industrialized and urbanized society brought about significant economic, political, diplomatic, social, environmental, and cultural changes.</a:t>
            </a:r>
          </a:p>
          <a:p>
            <a:pPr marL="0" indent="0">
              <a:buNone/>
            </a:pPr>
            <a:r>
              <a:rPr lang="en-US" sz="2200" b="1" dirty="0">
                <a:solidFill>
                  <a:srgbClr val="C00000"/>
                </a:solidFill>
                <a:latin typeface="High Tower Text" panose="02040502050506030303" pitchFamily="18" charset="0"/>
                <a:cs typeface="Times New Roman" panose="02020603050405020304" pitchFamily="18" charset="0"/>
              </a:rPr>
              <a:t>Essential Question: </a:t>
            </a:r>
            <a:r>
              <a:rPr lang="en-US" sz="2200" i="1" dirty="0">
                <a:latin typeface="High Tower Text" panose="02040502050506030303" pitchFamily="18" charset="0"/>
                <a:cs typeface="Times New Roman" panose="02020603050405020304" pitchFamily="18" charset="0"/>
              </a:rPr>
              <a:t>Evaluate how the development of industrial capitalism cause transformation in the United States bring about a modern age.</a:t>
            </a:r>
          </a:p>
          <a:p>
            <a:pPr marL="0" indent="0">
              <a:buNone/>
            </a:pPr>
            <a:r>
              <a:rPr lang="en-US" sz="2200" b="1" dirty="0">
                <a:solidFill>
                  <a:srgbClr val="002060"/>
                </a:solidFill>
                <a:latin typeface="High Tower Text" panose="02040502050506030303" pitchFamily="18" charset="0"/>
                <a:cs typeface="Times New Roman" panose="02020603050405020304" pitchFamily="18" charset="0"/>
              </a:rPr>
              <a:t>Students Can: </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Explain how various factors contributed to the continuity and change of the “New South” from 1877-1899</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Discern how innovation was a major contributing factor in the rise of industrialization</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Evaluate how industrialism caused socioeconomic continuity and change </a:t>
            </a:r>
            <a:endParaRPr lang="en-US" sz="2200" b="1" i="1" dirty="0">
              <a:latin typeface="High Tower Text" panose="02040502050506030303" pitchFamily="18" charset="0"/>
              <a:cs typeface="Times New Roman" panose="02020603050405020304" pitchFamily="18" charset="0"/>
            </a:endParaRPr>
          </a:p>
          <a:p>
            <a:pPr marL="0" indent="0">
              <a:buNone/>
            </a:pPr>
            <a:r>
              <a:rPr lang="en-US" sz="2400" b="1" dirty="0">
                <a:solidFill>
                  <a:schemeClr val="accent6">
                    <a:lumMod val="50000"/>
                  </a:schemeClr>
                </a:solidFill>
                <a:latin typeface="High Tower Text" panose="02040502050506030303" pitchFamily="18" charset="0"/>
                <a:cs typeface="Times New Roman" panose="02020603050405020304" pitchFamily="18" charset="0"/>
              </a:rPr>
              <a:t>Agenda:</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POV in Industrial Revolution</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Meet the Men that Built America </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Historical Contexts of the Industrial Revolution </a:t>
            </a:r>
          </a:p>
          <a:p>
            <a:pPr marL="0" indent="0">
              <a:buNone/>
            </a:pPr>
            <a:r>
              <a:rPr lang="en-US" sz="2400" b="1" dirty="0">
                <a:solidFill>
                  <a:schemeClr val="accent6">
                    <a:lumMod val="50000"/>
                  </a:schemeClr>
                </a:solidFill>
                <a:latin typeface="High Tower Text" panose="02040502050506030303" pitchFamily="18" charset="0"/>
                <a:cs typeface="Times New Roman" panose="02020603050405020304" pitchFamily="18" charset="0"/>
              </a:rPr>
              <a:t>Homework: </a:t>
            </a:r>
          </a:p>
          <a:p>
            <a:pPr marL="858838" indent="-395288">
              <a:buFont typeface="Wingdings" panose="05000000000000000000" pitchFamily="2" charset="2"/>
              <a:buChar char="Ø"/>
            </a:pPr>
            <a:r>
              <a:rPr lang="en-US" sz="2400" b="1" dirty="0">
                <a:solidFill>
                  <a:srgbClr val="C00000"/>
                </a:solidFill>
                <a:latin typeface="High Tower Text" panose="02040502050506030303" pitchFamily="18" charset="0"/>
                <a:cs typeface="Times New Roman" panose="02020603050405020304" pitchFamily="18" charset="0"/>
              </a:rPr>
              <a:t>Technological Innovation of the Industrial Revolution due 1/23 by class</a:t>
            </a:r>
          </a:p>
          <a:p>
            <a:pPr marL="0" indent="0">
              <a:buNone/>
            </a:pPr>
            <a:endParaRPr lang="en-US" sz="2000" dirty="0">
              <a:latin typeface="Merriweather" panose="00000500000000000000" pitchFamily="2" charset="0"/>
            </a:endParaRPr>
          </a:p>
        </p:txBody>
      </p:sp>
    </p:spTree>
    <p:extLst>
      <p:ext uri="{BB962C8B-B14F-4D97-AF65-F5344CB8AC3E}">
        <p14:creationId xmlns:p14="http://schemas.microsoft.com/office/powerpoint/2010/main" val="2532331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51CAE-360A-C686-0478-CA357F87D59D}"/>
              </a:ext>
            </a:extLst>
          </p:cNvPr>
          <p:cNvSpPr>
            <a:spLocks noGrp="1"/>
          </p:cNvSpPr>
          <p:nvPr>
            <p:ph idx="1"/>
          </p:nvPr>
        </p:nvSpPr>
        <p:spPr>
          <a:xfrm>
            <a:off x="492369" y="309490"/>
            <a:ext cx="11197883" cy="6119446"/>
          </a:xfrm>
          <a:solidFill>
            <a:schemeClr val="bg1"/>
          </a:solidFill>
          <a:ln>
            <a:solidFill>
              <a:srgbClr val="FFC000"/>
            </a:solidFill>
          </a:ln>
        </p:spPr>
        <p:txBody>
          <a:bodyPr>
            <a:normAutofit fontScale="92500" lnSpcReduction="10000"/>
          </a:bodyPr>
          <a:lstStyle/>
          <a:p>
            <a:pPr marL="0" indent="0">
              <a:buNone/>
            </a:pPr>
            <a:r>
              <a:rPr lang="en-US" sz="2200" b="1" dirty="0">
                <a:latin typeface="High Tower Text" panose="02040502050506030303" pitchFamily="18" charset="0"/>
                <a:cs typeface="Times New Roman" panose="02020603050405020304" pitchFamily="18" charset="0"/>
              </a:rPr>
              <a:t>Period 6: (1866 – 1898) </a:t>
            </a:r>
            <a:r>
              <a:rPr lang="en-US" sz="2200" dirty="0">
                <a:latin typeface="High Tower Text" panose="02040502050506030303" pitchFamily="18" charset="0"/>
                <a:cs typeface="Times New Roman" panose="02020603050405020304" pitchFamily="18" charset="0"/>
              </a:rPr>
              <a:t>The transformation of the United States from an agricultural to an increasingly industrialized and urbanized society brought about significant economic, political, diplomatic, social, environmental, and cultural changes.</a:t>
            </a:r>
          </a:p>
          <a:p>
            <a:pPr marL="0" indent="0">
              <a:buNone/>
            </a:pPr>
            <a:r>
              <a:rPr lang="en-US" sz="2200" b="1" dirty="0">
                <a:solidFill>
                  <a:srgbClr val="C00000"/>
                </a:solidFill>
                <a:latin typeface="High Tower Text" panose="02040502050506030303" pitchFamily="18" charset="0"/>
                <a:cs typeface="Times New Roman" panose="02020603050405020304" pitchFamily="18" charset="0"/>
              </a:rPr>
              <a:t>Essential Question: </a:t>
            </a:r>
            <a:r>
              <a:rPr lang="en-US" sz="2200" i="1" dirty="0">
                <a:latin typeface="High Tower Text" panose="02040502050506030303" pitchFamily="18" charset="0"/>
                <a:cs typeface="Times New Roman" panose="02020603050405020304" pitchFamily="18" charset="0"/>
              </a:rPr>
              <a:t>Evaluate how the development of industrial capitalism cause transformation in the United States bring about a modern age.</a:t>
            </a:r>
          </a:p>
          <a:p>
            <a:pPr marL="0" indent="0">
              <a:buNone/>
            </a:pPr>
            <a:r>
              <a:rPr lang="en-US" sz="2200" b="1" dirty="0">
                <a:solidFill>
                  <a:srgbClr val="002060"/>
                </a:solidFill>
                <a:latin typeface="High Tower Text" panose="02040502050506030303" pitchFamily="18" charset="0"/>
                <a:cs typeface="Times New Roman" panose="02020603050405020304" pitchFamily="18" charset="0"/>
              </a:rPr>
              <a:t>Students Can: </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Explain how various factors contributed to the continuity and change of the “New South” from 1877-1899</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Discern how innovation was a major contributing factor in the rise of industrialization</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Evaluate how industrialism caused socioeconomic continuity and change </a:t>
            </a:r>
            <a:endParaRPr lang="en-US" sz="2200" b="1" i="1" dirty="0">
              <a:latin typeface="High Tower Text" panose="02040502050506030303" pitchFamily="18" charset="0"/>
              <a:cs typeface="Times New Roman" panose="02020603050405020304" pitchFamily="18" charset="0"/>
            </a:endParaRPr>
          </a:p>
          <a:p>
            <a:pPr marL="0" indent="0">
              <a:buNone/>
            </a:pPr>
            <a:r>
              <a:rPr lang="en-US" sz="2400" b="1" dirty="0">
                <a:solidFill>
                  <a:schemeClr val="accent6">
                    <a:lumMod val="50000"/>
                  </a:schemeClr>
                </a:solidFill>
                <a:latin typeface="High Tower Text" panose="02040502050506030303" pitchFamily="18" charset="0"/>
                <a:cs typeface="Times New Roman" panose="02020603050405020304" pitchFamily="18" charset="0"/>
              </a:rPr>
              <a:t>Agenda:</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Unit V Review </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Welcome to the New South (or the Old South)</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New South or Old South</a:t>
            </a:r>
          </a:p>
          <a:p>
            <a:pPr marL="0" indent="0">
              <a:buNone/>
            </a:pPr>
            <a:r>
              <a:rPr lang="en-US" sz="2400" b="1" dirty="0">
                <a:solidFill>
                  <a:schemeClr val="accent6">
                    <a:lumMod val="50000"/>
                  </a:schemeClr>
                </a:solidFill>
                <a:latin typeface="High Tower Text" panose="02040502050506030303" pitchFamily="18" charset="0"/>
                <a:cs typeface="Times New Roman" panose="02020603050405020304" pitchFamily="18" charset="0"/>
              </a:rPr>
              <a:t>Homework: </a:t>
            </a:r>
          </a:p>
          <a:p>
            <a:pPr marL="858838" indent="-395288">
              <a:buFont typeface="Wingdings" panose="05000000000000000000" pitchFamily="2" charset="2"/>
              <a:buChar char="Ø"/>
            </a:pPr>
            <a:r>
              <a:rPr lang="en-US" sz="2400" b="1" dirty="0">
                <a:solidFill>
                  <a:srgbClr val="FF0000"/>
                </a:solidFill>
                <a:latin typeface="High Tower Text" panose="02040502050506030303" pitchFamily="18" charset="0"/>
                <a:cs typeface="Times New Roman" panose="02020603050405020304" pitchFamily="18" charset="0"/>
              </a:rPr>
              <a:t>Study for Unit V Test</a:t>
            </a:r>
          </a:p>
          <a:p>
            <a:pPr marL="858838" indent="-395288">
              <a:buFont typeface="Wingdings" panose="05000000000000000000" pitchFamily="2" charset="2"/>
              <a:buChar char="Ø"/>
            </a:pPr>
            <a:r>
              <a:rPr lang="en-US" sz="2400" b="1" dirty="0">
                <a:solidFill>
                  <a:srgbClr val="FF0000"/>
                </a:solidFill>
                <a:latin typeface="High Tower Text" panose="02040502050506030303" pitchFamily="18" charset="0"/>
                <a:cs typeface="Times New Roman" panose="02020603050405020304" pitchFamily="18" charset="0"/>
              </a:rPr>
              <a:t>Progress Check on AP Central</a:t>
            </a:r>
          </a:p>
          <a:p>
            <a:pPr marL="0" indent="0">
              <a:buNone/>
            </a:pPr>
            <a:endParaRPr lang="en-US" sz="2000" dirty="0">
              <a:latin typeface="Merriweather" panose="00000500000000000000" pitchFamily="2" charset="0"/>
            </a:endParaRPr>
          </a:p>
        </p:txBody>
      </p:sp>
    </p:spTree>
    <p:extLst>
      <p:ext uri="{BB962C8B-B14F-4D97-AF65-F5344CB8AC3E}">
        <p14:creationId xmlns:p14="http://schemas.microsoft.com/office/powerpoint/2010/main" val="4044662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218" y="274638"/>
            <a:ext cx="9957582" cy="792162"/>
          </a:xfrm>
          <a:solidFill>
            <a:schemeClr val="accent6">
              <a:lumMod val="50000"/>
            </a:schemeClr>
          </a:solidFill>
          <a:ln>
            <a:solidFill>
              <a:srgbClr val="FFC000"/>
            </a:solidFill>
          </a:ln>
        </p:spPr>
        <p:txBody>
          <a:bodyPr>
            <a:normAutofit/>
          </a:bodyPr>
          <a:lstStyle/>
          <a:p>
            <a:r>
              <a:rPr lang="en-US" sz="3800" b="1" dirty="0">
                <a:solidFill>
                  <a:schemeClr val="bg1"/>
                </a:solidFill>
                <a:latin typeface="High Tower Text" panose="02040502050506030303" pitchFamily="18" charset="0"/>
                <a:cs typeface="Aharoni" panose="02010803020104030203" pitchFamily="2" charset="-79"/>
              </a:rPr>
              <a:t>“The Protectors of our Industries”</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218" y="1236786"/>
            <a:ext cx="10888393"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7F2D193A-84E1-A4A4-CA93-9EEB7205E214}"/>
              </a:ext>
            </a:extLst>
          </p:cNvPr>
          <p:cNvSpPr/>
          <p:nvPr/>
        </p:nvSpPr>
        <p:spPr>
          <a:xfrm>
            <a:off x="3446585" y="5908431"/>
            <a:ext cx="7793501" cy="674931"/>
          </a:xfrm>
          <a:prstGeom prst="rect">
            <a:avLst/>
          </a:prstGeom>
          <a:solidFill>
            <a:schemeClr val="tx1">
              <a:lumMod val="95000"/>
              <a:lumOff val="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HIPP the Political Cartoon – “The Protectors of our Industries”, PUCK, 1883</a:t>
            </a:r>
          </a:p>
        </p:txBody>
      </p:sp>
    </p:spTree>
    <p:extLst>
      <p:ext uri="{BB962C8B-B14F-4D97-AF65-F5344CB8AC3E}">
        <p14:creationId xmlns:p14="http://schemas.microsoft.com/office/powerpoint/2010/main" val="2835266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Captains of Industry or Robber Barons</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Industrial Empires of the Gilded Age </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4100" name="Picture 4" descr="Andrew Carnegie - Wikipedia">
            <a:extLst>
              <a:ext uri="{FF2B5EF4-FFF2-40B4-BE49-F238E27FC236}">
                <a16:creationId xmlns:a16="http://schemas.microsoft.com/office/drawing/2014/main" id="{19BF9534-62F6-F7BD-C2A2-C5EBF68B8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430" y="1847168"/>
            <a:ext cx="2089604" cy="291351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John D. Rockefeller | Biography, Industry, Philanthropy, Facts, &amp; Death |  Britannica">
            <a:extLst>
              <a:ext uri="{FF2B5EF4-FFF2-40B4-BE49-F238E27FC236}">
                <a16:creationId xmlns:a16="http://schemas.microsoft.com/office/drawing/2014/main" id="{A2B6AC09-E011-F9C4-3801-B632BF9DC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1366" y="1847168"/>
            <a:ext cx="2089604" cy="291351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ornelius Vanderbilt | Biography, Facts, &amp; Robber Baron | Britannica">
            <a:extLst>
              <a:ext uri="{FF2B5EF4-FFF2-40B4-BE49-F238E27FC236}">
                <a16:creationId xmlns:a16="http://schemas.microsoft.com/office/drawing/2014/main" id="{BCFB8366-C379-65F8-0E50-0AD988B1A0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212" y="1847167"/>
            <a:ext cx="2089604" cy="291351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J. P. Morgan (Industrialist and Banker) - On This Day">
            <a:extLst>
              <a:ext uri="{FF2B5EF4-FFF2-40B4-BE49-F238E27FC236}">
                <a16:creationId xmlns:a16="http://schemas.microsoft.com/office/drawing/2014/main" id="{CE22E392-97BC-E695-E351-897FC54DA7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0879" y="1847167"/>
            <a:ext cx="2089604" cy="29135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6C83378-8461-8ECF-CE10-AB3B89F799A3}"/>
              </a:ext>
            </a:extLst>
          </p:cNvPr>
          <p:cNvSpPr/>
          <p:nvPr/>
        </p:nvSpPr>
        <p:spPr>
          <a:xfrm>
            <a:off x="263488" y="4549669"/>
            <a:ext cx="2508741" cy="746223"/>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Andrew Carnegie</a:t>
            </a:r>
          </a:p>
          <a:p>
            <a:pPr algn="ctr"/>
            <a:r>
              <a:rPr lang="en-US" sz="2400" dirty="0">
                <a:solidFill>
                  <a:schemeClr val="bg1"/>
                </a:solidFill>
                <a:latin typeface="Times" panose="02020603050405020304" pitchFamily="18" charset="0"/>
                <a:cs typeface="Times" panose="02020603050405020304" pitchFamily="18" charset="0"/>
              </a:rPr>
              <a:t>Titan of Steel</a:t>
            </a:r>
          </a:p>
        </p:txBody>
      </p:sp>
      <p:sp>
        <p:nvSpPr>
          <p:cNvPr id="5" name="Rectangle 4">
            <a:extLst>
              <a:ext uri="{FF2B5EF4-FFF2-40B4-BE49-F238E27FC236}">
                <a16:creationId xmlns:a16="http://schemas.microsoft.com/office/drawing/2014/main" id="{EFA963F9-7240-11AF-E30D-7D0F035DA07A}"/>
              </a:ext>
            </a:extLst>
          </p:cNvPr>
          <p:cNvSpPr/>
          <p:nvPr/>
        </p:nvSpPr>
        <p:spPr>
          <a:xfrm>
            <a:off x="2981797" y="4549668"/>
            <a:ext cx="2718310" cy="746223"/>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John D. Rockefeller</a:t>
            </a:r>
          </a:p>
          <a:p>
            <a:pPr algn="ctr"/>
            <a:r>
              <a:rPr lang="en-US" sz="2400" dirty="0">
                <a:solidFill>
                  <a:schemeClr val="bg1"/>
                </a:solidFill>
                <a:latin typeface="Times" panose="02020603050405020304" pitchFamily="18" charset="0"/>
                <a:cs typeface="Times" panose="02020603050405020304" pitchFamily="18" charset="0"/>
              </a:rPr>
              <a:t>Titan of Oil</a:t>
            </a:r>
          </a:p>
        </p:txBody>
      </p:sp>
      <p:sp>
        <p:nvSpPr>
          <p:cNvPr id="6" name="Rectangle 5">
            <a:extLst>
              <a:ext uri="{FF2B5EF4-FFF2-40B4-BE49-F238E27FC236}">
                <a16:creationId xmlns:a16="http://schemas.microsoft.com/office/drawing/2014/main" id="{F13D6623-91CB-E4FA-A395-BB386DF13A59}"/>
              </a:ext>
            </a:extLst>
          </p:cNvPr>
          <p:cNvSpPr/>
          <p:nvPr/>
        </p:nvSpPr>
        <p:spPr>
          <a:xfrm>
            <a:off x="5808643" y="4549667"/>
            <a:ext cx="2718310" cy="746223"/>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Cornelius Vanderbilt</a:t>
            </a:r>
          </a:p>
          <a:p>
            <a:pPr algn="ctr"/>
            <a:r>
              <a:rPr lang="en-US" sz="2400" dirty="0">
                <a:solidFill>
                  <a:schemeClr val="bg1"/>
                </a:solidFill>
                <a:latin typeface="Times" panose="02020603050405020304" pitchFamily="18" charset="0"/>
                <a:cs typeface="Times" panose="02020603050405020304" pitchFamily="18" charset="0"/>
              </a:rPr>
              <a:t>Titan of RRs</a:t>
            </a:r>
          </a:p>
        </p:txBody>
      </p:sp>
      <p:sp>
        <p:nvSpPr>
          <p:cNvPr id="7" name="Rectangle 6">
            <a:extLst>
              <a:ext uri="{FF2B5EF4-FFF2-40B4-BE49-F238E27FC236}">
                <a16:creationId xmlns:a16="http://schemas.microsoft.com/office/drawing/2014/main" id="{4EF5162D-4EC5-C3A5-A176-5CF564A9DA6A}"/>
              </a:ext>
            </a:extLst>
          </p:cNvPr>
          <p:cNvSpPr/>
          <p:nvPr/>
        </p:nvSpPr>
        <p:spPr>
          <a:xfrm>
            <a:off x="8731900" y="4549666"/>
            <a:ext cx="2718310" cy="746223"/>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JP Morgan</a:t>
            </a:r>
          </a:p>
          <a:p>
            <a:pPr algn="ctr"/>
            <a:r>
              <a:rPr lang="en-US" sz="2400" dirty="0">
                <a:solidFill>
                  <a:schemeClr val="bg1"/>
                </a:solidFill>
                <a:latin typeface="Times" panose="02020603050405020304" pitchFamily="18" charset="0"/>
                <a:cs typeface="Times" panose="02020603050405020304" pitchFamily="18" charset="0"/>
              </a:rPr>
              <a:t>Titan of Finance</a:t>
            </a:r>
          </a:p>
        </p:txBody>
      </p:sp>
    </p:spTree>
    <p:extLst>
      <p:ext uri="{BB962C8B-B14F-4D97-AF65-F5344CB8AC3E}">
        <p14:creationId xmlns:p14="http://schemas.microsoft.com/office/powerpoint/2010/main" val="3140285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Carnegie Steel</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r>
              <a:rPr lang="en-US" sz="2400" dirty="0">
                <a:latin typeface="Times New Roman" panose="02020603050405020304" pitchFamily="18" charset="0"/>
                <a:cs typeface="Times New Roman" panose="02020603050405020304" pitchFamily="18" charset="0"/>
              </a:rPr>
              <a:t>The King of Steel – Andrew Carnegie </a:t>
            </a:r>
          </a:p>
        </p:txBody>
      </p:sp>
      <p:pic>
        <p:nvPicPr>
          <p:cNvPr id="5122" name="Picture 2">
            <a:extLst>
              <a:ext uri="{FF2B5EF4-FFF2-40B4-BE49-F238E27FC236}">
                <a16:creationId xmlns:a16="http://schemas.microsoft.com/office/drawing/2014/main" id="{3B29E3C6-7025-9895-3653-B98588123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37" y="1801419"/>
            <a:ext cx="3429000" cy="1333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D0E2FCF-387D-E819-33A1-9F17AAB5C13B}"/>
              </a:ext>
            </a:extLst>
          </p:cNvPr>
          <p:cNvSpPr/>
          <p:nvPr/>
        </p:nvSpPr>
        <p:spPr>
          <a:xfrm>
            <a:off x="628941" y="3492200"/>
            <a:ext cx="5083126" cy="19132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Factors for a Steel Empire</a:t>
            </a:r>
          </a:p>
          <a:p>
            <a:pPr marL="342900" indent="-342900">
              <a:buFont typeface="Arial" panose="020B0604020202020204" pitchFamily="34" charset="0"/>
              <a:buChar char="•"/>
            </a:pPr>
            <a:r>
              <a:rPr lang="en-US" sz="2400" b="1" i="1" u="sng" dirty="0">
                <a:solidFill>
                  <a:srgbClr val="FFC000"/>
                </a:solidFill>
                <a:latin typeface="Times" panose="02020603050405020304" pitchFamily="18" charset="0"/>
                <a:cs typeface="Times" panose="02020603050405020304" pitchFamily="18" charset="0"/>
              </a:rPr>
              <a:t>Mass production</a:t>
            </a:r>
            <a:r>
              <a:rPr lang="en-US" sz="2400" dirty="0">
                <a:solidFill>
                  <a:schemeClr val="bg1"/>
                </a:solidFill>
                <a:latin typeface="Times" panose="02020603050405020304" pitchFamily="18" charset="0"/>
                <a:cs typeface="Times" panose="02020603050405020304" pitchFamily="18" charset="0"/>
              </a:rPr>
              <a:t> (Bessemer Process)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Economies of scale</a:t>
            </a:r>
          </a:p>
          <a:p>
            <a:pPr marL="342900" indent="-342900">
              <a:buFont typeface="Arial" panose="020B0604020202020204" pitchFamily="34" charset="0"/>
              <a:buChar char="•"/>
            </a:pPr>
            <a:r>
              <a:rPr lang="en-US" sz="2400" b="1" u="sng" dirty="0">
                <a:solidFill>
                  <a:srgbClr val="FFC000"/>
                </a:solidFill>
                <a:latin typeface="Times" panose="02020603050405020304" pitchFamily="18" charset="0"/>
                <a:cs typeface="Times" panose="02020603050405020304" pitchFamily="18" charset="0"/>
              </a:rPr>
              <a:t>Vertical Integration</a:t>
            </a:r>
          </a:p>
        </p:txBody>
      </p:sp>
      <p:pic>
        <p:nvPicPr>
          <p:cNvPr id="5" name="Picture 3">
            <a:extLst>
              <a:ext uri="{FF2B5EF4-FFF2-40B4-BE49-F238E27FC236}">
                <a16:creationId xmlns:a16="http://schemas.microsoft.com/office/drawing/2014/main" id="{2D47A12F-E3AA-A5DB-0ED9-30DFD1775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47" y="788414"/>
            <a:ext cx="1638301" cy="5829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4">
            <a:extLst>
              <a:ext uri="{FF2B5EF4-FFF2-40B4-BE49-F238E27FC236}">
                <a16:creationId xmlns:a16="http://schemas.microsoft.com/office/drawing/2014/main" id="{D77886A2-9E9F-FC98-78AE-633D860DC2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0860" y="788414"/>
            <a:ext cx="1638300" cy="58521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a:extLst>
              <a:ext uri="{FF2B5EF4-FFF2-40B4-BE49-F238E27FC236}">
                <a16:creationId xmlns:a16="http://schemas.microsoft.com/office/drawing/2014/main" id="{27E844BB-4C51-D2E7-8937-5B7DB1D7EA62}"/>
              </a:ext>
            </a:extLst>
          </p:cNvPr>
          <p:cNvSpPr/>
          <p:nvPr/>
        </p:nvSpPr>
        <p:spPr>
          <a:xfrm>
            <a:off x="7634944" y="5837670"/>
            <a:ext cx="3110132" cy="537170"/>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Vertical Integration</a:t>
            </a:r>
          </a:p>
        </p:txBody>
      </p:sp>
      <p:pic>
        <p:nvPicPr>
          <p:cNvPr id="5126" name="Picture 6" descr="Zócalo on KCRW » Blog Archive » How Andrew Carnegie's Genius and  Blue-Collar Grit Made Pittsburgh the Steel City">
            <a:extLst>
              <a:ext uri="{FF2B5EF4-FFF2-40B4-BE49-F238E27FC236}">
                <a16:creationId xmlns:a16="http://schemas.microsoft.com/office/drawing/2014/main" id="{C9D6AB32-E4BA-4238-D87C-256F2207E9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8897" y="1623374"/>
            <a:ext cx="2775437" cy="1511545"/>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4239B8B-3A10-3857-3193-E4BDC8799D70}"/>
              </a:ext>
            </a:extLst>
          </p:cNvPr>
          <p:cNvSpPr/>
          <p:nvPr/>
        </p:nvSpPr>
        <p:spPr>
          <a:xfrm>
            <a:off x="3663606" y="2874978"/>
            <a:ext cx="3110132" cy="438581"/>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Bessemer Process</a:t>
            </a:r>
          </a:p>
        </p:txBody>
      </p:sp>
      <p:pic>
        <p:nvPicPr>
          <p:cNvPr id="9" name="Picture 2">
            <a:extLst>
              <a:ext uri="{FF2B5EF4-FFF2-40B4-BE49-F238E27FC236}">
                <a16:creationId xmlns:a16="http://schemas.microsoft.com/office/drawing/2014/main" id="{F21F2D3D-1305-08BB-4855-7DD07837D5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0032" y="3724051"/>
            <a:ext cx="1639903" cy="2113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062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cs typeface="Times New Roman" panose="02020603050405020304" pitchFamily="18" charset="0"/>
              </a:rPr>
              <a:t>The Carnegie Effect</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827" y="1411415"/>
            <a:ext cx="5219115" cy="4665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arnegie Hall - Wikipedia">
            <a:extLst>
              <a:ext uri="{FF2B5EF4-FFF2-40B4-BE49-F238E27FC236}">
                <a16:creationId xmlns:a16="http://schemas.microsoft.com/office/drawing/2014/main" id="{948FE213-5ED8-FD64-96A9-BE39BB613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12218"/>
            <a:ext cx="5257800" cy="27083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The Carnegie Public Library in Bryan, the oldest existing Carnegie Library  in Texas. A Carnegie library is one built with money donated by  Scottish-American businessman and philanthropist Andrew Carnegie - original  digital">
            <a:extLst>
              <a:ext uri="{FF2B5EF4-FFF2-40B4-BE49-F238E27FC236}">
                <a16:creationId xmlns:a16="http://schemas.microsoft.com/office/drawing/2014/main" id="{5BDA075A-3330-05F7-CD63-5D76E0D06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4048756"/>
            <a:ext cx="5257799" cy="27083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511F1DE-1BE8-E903-43DE-6A4A673D0B73}"/>
              </a:ext>
            </a:extLst>
          </p:cNvPr>
          <p:cNvSpPr/>
          <p:nvPr/>
        </p:nvSpPr>
        <p:spPr>
          <a:xfrm>
            <a:off x="972457" y="5446585"/>
            <a:ext cx="4078514" cy="460729"/>
          </a:xfrm>
          <a:prstGeom prst="rect">
            <a:avLst/>
          </a:prstGeom>
          <a:solidFill>
            <a:schemeClr val="accent1">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Andrew Carnegie Mansion</a:t>
            </a:r>
          </a:p>
        </p:txBody>
      </p:sp>
      <p:sp>
        <p:nvSpPr>
          <p:cNvPr id="4" name="Rectangle 3">
            <a:extLst>
              <a:ext uri="{FF2B5EF4-FFF2-40B4-BE49-F238E27FC236}">
                <a16:creationId xmlns:a16="http://schemas.microsoft.com/office/drawing/2014/main" id="{26AC83B8-C205-1B95-65E9-22D5CBD4D00D}"/>
              </a:ext>
            </a:extLst>
          </p:cNvPr>
          <p:cNvSpPr/>
          <p:nvPr/>
        </p:nvSpPr>
        <p:spPr>
          <a:xfrm>
            <a:off x="7047356" y="3532641"/>
            <a:ext cx="4078514" cy="460729"/>
          </a:xfrm>
          <a:prstGeom prst="rect">
            <a:avLst/>
          </a:prstGeom>
          <a:solidFill>
            <a:schemeClr val="accent1">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Carnegie Hall, NYC</a:t>
            </a:r>
          </a:p>
        </p:txBody>
      </p:sp>
      <p:sp>
        <p:nvSpPr>
          <p:cNvPr id="5" name="Rectangle 4">
            <a:extLst>
              <a:ext uri="{FF2B5EF4-FFF2-40B4-BE49-F238E27FC236}">
                <a16:creationId xmlns:a16="http://schemas.microsoft.com/office/drawing/2014/main" id="{DBA1329F-0715-80DA-4D3A-B298FEC0BD4B}"/>
              </a:ext>
            </a:extLst>
          </p:cNvPr>
          <p:cNvSpPr/>
          <p:nvPr/>
        </p:nvSpPr>
        <p:spPr>
          <a:xfrm>
            <a:off x="5992837" y="6241015"/>
            <a:ext cx="5133033" cy="460729"/>
          </a:xfrm>
          <a:prstGeom prst="rect">
            <a:avLst/>
          </a:prstGeom>
          <a:solidFill>
            <a:schemeClr val="accent1">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Carnegie Public Libraries (1 of 2,509)</a:t>
            </a:r>
          </a:p>
        </p:txBody>
      </p:sp>
    </p:spTree>
    <p:extLst>
      <p:ext uri="{BB962C8B-B14F-4D97-AF65-F5344CB8AC3E}">
        <p14:creationId xmlns:p14="http://schemas.microsoft.com/office/powerpoint/2010/main" val="4096035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542" y="1009133"/>
            <a:ext cx="5284720" cy="56308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34461" y="424803"/>
            <a:ext cx="5997527" cy="461665"/>
          </a:xfrm>
          <a:prstGeom prst="rect">
            <a:avLst/>
          </a:prstGeom>
          <a:solidFill>
            <a:schemeClr val="bg1"/>
          </a:solidFill>
          <a:ln>
            <a:solidFill>
              <a:srgbClr val="002060"/>
            </a:solidFill>
          </a:ln>
        </p:spPr>
        <p:txBody>
          <a:bodyPr wrap="square" rtlCol="0">
            <a:spAutoFit/>
          </a:bodyPr>
          <a:lstStyle/>
          <a:p>
            <a:r>
              <a:rPr lang="en-US" sz="2400" b="1" dirty="0">
                <a:latin typeface="Times New Roman" panose="02020603050405020304" pitchFamily="18" charset="0"/>
                <a:cs typeface="Times New Roman" panose="02020603050405020304" pitchFamily="18" charset="0"/>
              </a:rPr>
              <a:t>International Steel Production,1880 &amp; 1914</a:t>
            </a:r>
          </a:p>
        </p:txBody>
      </p:sp>
      <p:pic>
        <p:nvPicPr>
          <p:cNvPr id="2" name="Picture 2">
            <a:extLst>
              <a:ext uri="{FF2B5EF4-FFF2-40B4-BE49-F238E27FC236}">
                <a16:creationId xmlns:a16="http://schemas.microsoft.com/office/drawing/2014/main" id="{60CDA127-35BC-662E-1F2E-DD1866A48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458" y="1009133"/>
            <a:ext cx="4953000" cy="5630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78132DF6-7356-59F4-D6B4-E870A5078B8E}"/>
              </a:ext>
            </a:extLst>
          </p:cNvPr>
          <p:cNvSpPr txBox="1"/>
          <p:nvPr/>
        </p:nvSpPr>
        <p:spPr>
          <a:xfrm>
            <a:off x="6540304" y="424802"/>
            <a:ext cx="5322278" cy="461665"/>
          </a:xfrm>
          <a:prstGeom prst="rect">
            <a:avLst/>
          </a:prstGeom>
          <a:solidFill>
            <a:schemeClr val="bg1"/>
          </a:solidFill>
          <a:ln>
            <a:solidFill>
              <a:srgbClr val="002060"/>
            </a:solidFill>
          </a:ln>
        </p:spPr>
        <p:txBody>
          <a:bodyPr wrap="square" rtlCol="0">
            <a:spAutoFit/>
          </a:bodyPr>
          <a:lstStyle/>
          <a:p>
            <a:r>
              <a:rPr lang="en-US" sz="2400" b="1" dirty="0">
                <a:latin typeface="Times New Roman" panose="02020603050405020304" pitchFamily="18" charset="0"/>
                <a:cs typeface="Times New Roman" panose="02020603050405020304" pitchFamily="18" charset="0"/>
              </a:rPr>
              <a:t>U.S. Steel Production,1875 -1915</a:t>
            </a:r>
          </a:p>
        </p:txBody>
      </p:sp>
    </p:spTree>
    <p:extLst>
      <p:ext uri="{BB962C8B-B14F-4D97-AF65-F5344CB8AC3E}">
        <p14:creationId xmlns:p14="http://schemas.microsoft.com/office/powerpoint/2010/main" val="2075317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The Sultan of Oil </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195755"/>
            <a:ext cx="10993902" cy="4924938"/>
          </a:xfrm>
          <a:solidFill>
            <a:schemeClr val="bg1"/>
          </a:solidFill>
          <a:ln>
            <a:solidFill>
              <a:srgbClr val="FFC000"/>
            </a:solidFill>
          </a:ln>
        </p:spPr>
        <p:txBody>
          <a:bodyPr>
            <a:normAutofit/>
          </a:bodyPr>
          <a:lstStyle/>
          <a:p>
            <a:r>
              <a:rPr lang="en-US" sz="2400" b="1" u="sng" dirty="0">
                <a:solidFill>
                  <a:srgbClr val="C00000"/>
                </a:solidFill>
                <a:latin typeface="Times New Roman" panose="02020603050405020304" pitchFamily="18" charset="0"/>
                <a:cs typeface="Times New Roman" panose="02020603050405020304" pitchFamily="18" charset="0"/>
              </a:rPr>
              <a:t>Standard Oil Co. – John D. Rockefeller</a:t>
            </a:r>
          </a:p>
        </p:txBody>
      </p:sp>
      <p:pic>
        <p:nvPicPr>
          <p:cNvPr id="4" name="Picture 2">
            <a:extLst>
              <a:ext uri="{FF2B5EF4-FFF2-40B4-BE49-F238E27FC236}">
                <a16:creationId xmlns:a16="http://schemas.microsoft.com/office/drawing/2014/main" id="{89EEDF67-032B-20F7-E41C-7539A08B4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7135"/>
            <a:ext cx="3223556" cy="396511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descr="The Antitrust Legacy of Standard Oil in Today's World">
            <a:extLst>
              <a:ext uri="{FF2B5EF4-FFF2-40B4-BE49-F238E27FC236}">
                <a16:creationId xmlns:a16="http://schemas.microsoft.com/office/drawing/2014/main" id="{80F9810C-207B-5C37-8AA8-000927DD1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0449" y="73289"/>
            <a:ext cx="3841653" cy="230259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3DD73E3-B695-4D72-E44E-1B4785400E6A}"/>
              </a:ext>
            </a:extLst>
          </p:cNvPr>
          <p:cNvSpPr/>
          <p:nvPr/>
        </p:nvSpPr>
        <p:spPr>
          <a:xfrm>
            <a:off x="4234374" y="2821195"/>
            <a:ext cx="5627078" cy="28410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Building an Oil Empire</a:t>
            </a:r>
          </a:p>
          <a:p>
            <a:pPr marL="342900" indent="-342900">
              <a:buFont typeface="Arial" panose="020B0604020202020204" pitchFamily="34" charset="0"/>
              <a:buChar char="•"/>
            </a:pPr>
            <a:r>
              <a:rPr lang="en-US" sz="2400" b="1" u="sng" dirty="0">
                <a:solidFill>
                  <a:srgbClr val="FFC000"/>
                </a:solidFill>
                <a:latin typeface="Times" panose="02020603050405020304" pitchFamily="18" charset="0"/>
                <a:cs typeface="Times" panose="02020603050405020304" pitchFamily="18" charset="0"/>
              </a:rPr>
              <a:t>Horizontal integration</a:t>
            </a:r>
            <a:r>
              <a:rPr lang="en-US" sz="2400" dirty="0">
                <a:solidFill>
                  <a:schemeClr val="bg1"/>
                </a:solidFill>
                <a:latin typeface="Times" panose="02020603050405020304" pitchFamily="18" charset="0"/>
                <a:cs typeface="Times" panose="02020603050405020304" pitchFamily="18" charset="0"/>
              </a:rPr>
              <a:t> – buying out competitors </a:t>
            </a:r>
          </a:p>
          <a:p>
            <a:pPr marL="342900" indent="-342900">
              <a:buFont typeface="Arial" panose="020B0604020202020204" pitchFamily="34" charset="0"/>
              <a:buChar char="•"/>
            </a:pPr>
            <a:r>
              <a:rPr lang="en-US" sz="2400" b="1" i="1" u="sng" dirty="0">
                <a:solidFill>
                  <a:srgbClr val="FFC000"/>
                </a:solidFill>
                <a:latin typeface="Times" panose="02020603050405020304" pitchFamily="18" charset="0"/>
                <a:cs typeface="Times" panose="02020603050405020304" pitchFamily="18" charset="0"/>
              </a:rPr>
              <a:t>Monopoly</a:t>
            </a:r>
            <a:r>
              <a:rPr lang="en-US" sz="2400" dirty="0">
                <a:solidFill>
                  <a:schemeClr val="bg1"/>
                </a:solidFill>
                <a:latin typeface="Times" panose="02020603050405020304" pitchFamily="18" charset="0"/>
                <a:cs typeface="Times" panose="02020603050405020304" pitchFamily="18" charset="0"/>
              </a:rPr>
              <a:t> – one company controls the market for oil</a:t>
            </a:r>
          </a:p>
          <a:p>
            <a:pPr marL="342900" indent="-342900">
              <a:buFont typeface="Arial" panose="020B0604020202020204" pitchFamily="34" charset="0"/>
              <a:buChar char="•"/>
            </a:pPr>
            <a:r>
              <a:rPr lang="en-US" sz="2400" b="1" i="1" u="sng" dirty="0">
                <a:solidFill>
                  <a:srgbClr val="FFC000"/>
                </a:solidFill>
                <a:latin typeface="Times" panose="02020603050405020304" pitchFamily="18" charset="0"/>
                <a:cs typeface="Times" panose="02020603050405020304" pitchFamily="18" charset="0"/>
              </a:rPr>
              <a:t>Trust</a:t>
            </a:r>
            <a:r>
              <a:rPr lang="en-US" sz="2400" dirty="0">
                <a:solidFill>
                  <a:schemeClr val="bg1"/>
                </a:solidFill>
                <a:latin typeface="Times" panose="02020603050405020304" pitchFamily="18" charset="0"/>
                <a:cs typeface="Times" panose="02020603050405020304" pitchFamily="18" charset="0"/>
              </a:rPr>
              <a:t> – one board of trustees manages a combination of companies </a:t>
            </a:r>
          </a:p>
        </p:txBody>
      </p:sp>
      <p:pic>
        <p:nvPicPr>
          <p:cNvPr id="6" name="Picture 2">
            <a:extLst>
              <a:ext uri="{FF2B5EF4-FFF2-40B4-BE49-F238E27FC236}">
                <a16:creationId xmlns:a16="http://schemas.microsoft.com/office/drawing/2014/main" id="{F25B561A-046A-6E9E-3D99-7639E66EC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717" y="731647"/>
            <a:ext cx="1617785" cy="1925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BABC4E68-C27A-CF14-3CA7-8CD8E0E257E5}"/>
              </a:ext>
            </a:extLst>
          </p:cNvPr>
          <p:cNvSpPr/>
          <p:nvPr/>
        </p:nvSpPr>
        <p:spPr>
          <a:xfrm>
            <a:off x="1025767" y="5394959"/>
            <a:ext cx="2602523" cy="45812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“Next!”</a:t>
            </a:r>
          </a:p>
        </p:txBody>
      </p:sp>
    </p:spTree>
    <p:extLst>
      <p:ext uri="{BB962C8B-B14F-4D97-AF65-F5344CB8AC3E}">
        <p14:creationId xmlns:p14="http://schemas.microsoft.com/office/powerpoint/2010/main" val="1174720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51CAE-360A-C686-0478-CA357F87D59D}"/>
              </a:ext>
            </a:extLst>
          </p:cNvPr>
          <p:cNvSpPr>
            <a:spLocks noGrp="1"/>
          </p:cNvSpPr>
          <p:nvPr>
            <p:ph idx="1"/>
          </p:nvPr>
        </p:nvSpPr>
        <p:spPr>
          <a:xfrm>
            <a:off x="492369" y="309490"/>
            <a:ext cx="11197883" cy="6119446"/>
          </a:xfrm>
          <a:solidFill>
            <a:schemeClr val="bg1"/>
          </a:solidFill>
          <a:ln>
            <a:solidFill>
              <a:srgbClr val="FFC000"/>
            </a:solidFill>
          </a:ln>
        </p:spPr>
        <p:txBody>
          <a:bodyPr>
            <a:normAutofit lnSpcReduction="10000"/>
          </a:bodyPr>
          <a:lstStyle/>
          <a:p>
            <a:pPr marL="0" indent="0">
              <a:buNone/>
            </a:pPr>
            <a:r>
              <a:rPr lang="en-US" sz="2200" b="1" dirty="0">
                <a:latin typeface="High Tower Text" panose="02040502050506030303" pitchFamily="18" charset="0"/>
                <a:cs typeface="Times New Roman" panose="02020603050405020304" pitchFamily="18" charset="0"/>
              </a:rPr>
              <a:t>Period 6: (1866 – 1898) </a:t>
            </a:r>
            <a:r>
              <a:rPr lang="en-US" sz="2200" dirty="0">
                <a:latin typeface="High Tower Text" panose="02040502050506030303" pitchFamily="18" charset="0"/>
                <a:cs typeface="Times New Roman" panose="02020603050405020304" pitchFamily="18" charset="0"/>
              </a:rPr>
              <a:t>The transformation of the United States from an agricultural to an increasingly industrialized and urbanized society brought about significant economic, political, diplomatic, social, environmental, and cultural changes.</a:t>
            </a:r>
          </a:p>
          <a:p>
            <a:pPr marL="0" indent="0">
              <a:buNone/>
            </a:pPr>
            <a:r>
              <a:rPr lang="en-US" sz="2200" b="1" dirty="0">
                <a:solidFill>
                  <a:srgbClr val="C00000"/>
                </a:solidFill>
                <a:latin typeface="High Tower Text" panose="02040502050506030303" pitchFamily="18" charset="0"/>
                <a:cs typeface="Times New Roman" panose="02020603050405020304" pitchFamily="18" charset="0"/>
              </a:rPr>
              <a:t>Essential Question: </a:t>
            </a:r>
            <a:r>
              <a:rPr lang="en-US" sz="2200" i="1" dirty="0">
                <a:latin typeface="High Tower Text" panose="02040502050506030303" pitchFamily="18" charset="0"/>
                <a:cs typeface="Times New Roman" panose="02020603050405020304" pitchFamily="18" charset="0"/>
              </a:rPr>
              <a:t>Evaluate how the development of industrial capitalism cause transformation in the United States bring about a modern age.</a:t>
            </a:r>
          </a:p>
          <a:p>
            <a:pPr marL="0" indent="0">
              <a:buNone/>
            </a:pPr>
            <a:r>
              <a:rPr lang="en-US" sz="2200" b="1" dirty="0">
                <a:solidFill>
                  <a:srgbClr val="002060"/>
                </a:solidFill>
                <a:latin typeface="High Tower Text" panose="02040502050506030303" pitchFamily="18" charset="0"/>
                <a:cs typeface="Times New Roman" panose="02020603050405020304" pitchFamily="18" charset="0"/>
              </a:rPr>
              <a:t>Students Can: </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Explain how various factors contributed to the continuity and change of the “New South” from 1877-1899</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Discern how innovation was a major contributing factor in the rise of industrialization</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Evaluate how industrialism caused socioeconomic continuity and change </a:t>
            </a:r>
            <a:endParaRPr lang="en-US" sz="2200" b="1" i="1" dirty="0">
              <a:latin typeface="High Tower Text" panose="02040502050506030303" pitchFamily="18" charset="0"/>
              <a:cs typeface="Times New Roman" panose="02020603050405020304" pitchFamily="18" charset="0"/>
            </a:endParaRPr>
          </a:p>
          <a:p>
            <a:pPr marL="0" indent="0">
              <a:buNone/>
            </a:pPr>
            <a:r>
              <a:rPr lang="en-US" sz="2400" b="1" dirty="0">
                <a:solidFill>
                  <a:schemeClr val="accent6">
                    <a:lumMod val="50000"/>
                  </a:schemeClr>
                </a:solidFill>
                <a:latin typeface="High Tower Text" panose="02040502050506030303" pitchFamily="18" charset="0"/>
                <a:cs typeface="Times New Roman" panose="02020603050405020304" pitchFamily="18" charset="0"/>
              </a:rPr>
              <a:t>Agenda:</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Context of a Revolution</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Meet the Men that Built America </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Captain of Industry or Robber Baron</a:t>
            </a:r>
          </a:p>
          <a:p>
            <a:pPr marL="0" indent="0">
              <a:buNone/>
            </a:pPr>
            <a:r>
              <a:rPr lang="en-US" sz="2400" b="1" dirty="0">
                <a:solidFill>
                  <a:schemeClr val="accent6">
                    <a:lumMod val="50000"/>
                  </a:schemeClr>
                </a:solidFill>
                <a:latin typeface="High Tower Text" panose="02040502050506030303" pitchFamily="18" charset="0"/>
                <a:cs typeface="Times New Roman" panose="02020603050405020304" pitchFamily="18" charset="0"/>
              </a:rPr>
              <a:t>Homework: </a:t>
            </a:r>
          </a:p>
          <a:p>
            <a:pPr marL="858838" indent="-395288">
              <a:buFont typeface="Wingdings" panose="05000000000000000000" pitchFamily="2" charset="2"/>
              <a:buChar char="Ø"/>
            </a:pPr>
            <a:r>
              <a:rPr lang="en-US" sz="2400" b="1" dirty="0">
                <a:solidFill>
                  <a:srgbClr val="C00000"/>
                </a:solidFill>
                <a:latin typeface="High Tower Text" panose="02040502050506030303" pitchFamily="18" charset="0"/>
                <a:cs typeface="Times New Roman" panose="02020603050405020304" pitchFamily="18" charset="0"/>
              </a:rPr>
              <a:t>Technological Innovation of the Industrial Revolution due 1/23 by class</a:t>
            </a:r>
          </a:p>
          <a:p>
            <a:pPr marL="0" indent="0">
              <a:buNone/>
            </a:pPr>
            <a:endParaRPr lang="en-US" sz="2000" dirty="0">
              <a:latin typeface="Merriweather" panose="00000500000000000000" pitchFamily="2" charset="0"/>
            </a:endParaRPr>
          </a:p>
        </p:txBody>
      </p:sp>
    </p:spTree>
    <p:extLst>
      <p:ext uri="{BB962C8B-B14F-4D97-AF65-F5344CB8AC3E}">
        <p14:creationId xmlns:p14="http://schemas.microsoft.com/office/powerpoint/2010/main" val="3455688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Change &amp; Continuity Context</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Evaluate what has changed and what has continued (stayed the same) because of the rise of Industrialization</a:t>
            </a:r>
          </a:p>
        </p:txBody>
      </p:sp>
      <p:cxnSp>
        <p:nvCxnSpPr>
          <p:cNvPr id="4" name="Straight Connector 3">
            <a:extLst>
              <a:ext uri="{FF2B5EF4-FFF2-40B4-BE49-F238E27FC236}">
                <a16:creationId xmlns:a16="http://schemas.microsoft.com/office/drawing/2014/main" id="{0083EE97-B20E-068E-3C0C-DA96DBC23384}"/>
              </a:ext>
            </a:extLst>
          </p:cNvPr>
          <p:cNvCxnSpPr/>
          <p:nvPr/>
        </p:nvCxnSpPr>
        <p:spPr>
          <a:xfrm>
            <a:off x="5856849" y="2134084"/>
            <a:ext cx="0" cy="4294851"/>
          </a:xfrm>
          <a:prstGeom prst="line">
            <a:avLst/>
          </a:prstGeom>
          <a:ln w="19050"/>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2C34228D-6159-A764-6097-7ADF07609CE0}"/>
              </a:ext>
            </a:extLst>
          </p:cNvPr>
          <p:cNvSpPr/>
          <p:nvPr/>
        </p:nvSpPr>
        <p:spPr>
          <a:xfrm>
            <a:off x="618978" y="2137359"/>
            <a:ext cx="3305908" cy="704315"/>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C000"/>
                </a:solidFill>
                <a:latin typeface="Times New Roman" panose="02020603050405020304" pitchFamily="18" charset="0"/>
                <a:cs typeface="Times New Roman" panose="02020603050405020304" pitchFamily="18" charset="0"/>
              </a:rPr>
              <a:t>Change</a:t>
            </a:r>
          </a:p>
        </p:txBody>
      </p:sp>
      <p:sp>
        <p:nvSpPr>
          <p:cNvPr id="6" name="Rectangle 5">
            <a:extLst>
              <a:ext uri="{FF2B5EF4-FFF2-40B4-BE49-F238E27FC236}">
                <a16:creationId xmlns:a16="http://schemas.microsoft.com/office/drawing/2014/main" id="{0B5E7E92-6185-05B2-1336-DF1CEC91A12C}"/>
              </a:ext>
            </a:extLst>
          </p:cNvPr>
          <p:cNvSpPr/>
          <p:nvPr/>
        </p:nvSpPr>
        <p:spPr>
          <a:xfrm>
            <a:off x="7360920" y="2137359"/>
            <a:ext cx="3305908" cy="704315"/>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C000"/>
                </a:solidFill>
                <a:latin typeface="Times New Roman" panose="02020603050405020304" pitchFamily="18" charset="0"/>
                <a:cs typeface="Times New Roman" panose="02020603050405020304" pitchFamily="18" charset="0"/>
              </a:rPr>
              <a:t>Continuity – History repeats itself</a:t>
            </a:r>
          </a:p>
        </p:txBody>
      </p:sp>
      <p:pic>
        <p:nvPicPr>
          <p:cNvPr id="1026" name="Picture 2" descr="Lessons in Creativity from Mark Twain - Creative Market Blog">
            <a:extLst>
              <a:ext uri="{FF2B5EF4-FFF2-40B4-BE49-F238E27FC236}">
                <a16:creationId xmlns:a16="http://schemas.microsoft.com/office/drawing/2014/main" id="{9FD0FF47-F95F-368F-BAC0-5A82F52C9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8149" y="3938954"/>
            <a:ext cx="2057400" cy="2803822"/>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id="{FB2A52AE-2A48-F938-CAD5-616B87CB9574}"/>
              </a:ext>
            </a:extLst>
          </p:cNvPr>
          <p:cNvSpPr/>
          <p:nvPr/>
        </p:nvSpPr>
        <p:spPr>
          <a:xfrm>
            <a:off x="4642341" y="3130062"/>
            <a:ext cx="3460647" cy="942536"/>
          </a:xfrm>
          <a:prstGeom prst="cloudCallout">
            <a:avLst>
              <a:gd name="adj1" fmla="val -8067"/>
              <a:gd name="adj2" fmla="val 669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Have I seen this before or is something new?</a:t>
            </a:r>
          </a:p>
        </p:txBody>
      </p:sp>
    </p:spTree>
    <p:extLst>
      <p:ext uri="{BB962C8B-B14F-4D97-AF65-F5344CB8AC3E}">
        <p14:creationId xmlns:p14="http://schemas.microsoft.com/office/powerpoint/2010/main" val="228968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Railroad Titans </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Rise of the RR Empire</a:t>
            </a:r>
          </a:p>
        </p:txBody>
      </p:sp>
      <p:pic>
        <p:nvPicPr>
          <p:cNvPr id="2050" name="Picture 2" descr="Is he a Robber Baron OR Captain of Industry?">
            <a:extLst>
              <a:ext uri="{FF2B5EF4-FFF2-40B4-BE49-F238E27FC236}">
                <a16:creationId xmlns:a16="http://schemas.microsoft.com/office/drawing/2014/main" id="{016D5B3F-F07C-5BCF-E0AC-F1C19AF91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546" y="1692300"/>
            <a:ext cx="2864241" cy="492493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9F9DCC9-0885-645B-FD76-82AF19436A46}"/>
              </a:ext>
            </a:extLst>
          </p:cNvPr>
          <p:cNvSpPr/>
          <p:nvPr/>
        </p:nvSpPr>
        <p:spPr>
          <a:xfrm>
            <a:off x="3789630" y="1130933"/>
            <a:ext cx="7712906" cy="78779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Railroad tycoons: </a:t>
            </a:r>
            <a:r>
              <a:rPr lang="en-US" sz="2400" b="1" i="1" u="sng" dirty="0">
                <a:solidFill>
                  <a:srgbClr val="FFC000"/>
                </a:solidFill>
                <a:latin typeface="Times" panose="02020603050405020304" pitchFamily="18" charset="0"/>
                <a:cs typeface="Times" panose="02020603050405020304" pitchFamily="18" charset="0"/>
              </a:rPr>
              <a:t>Cornelius Vanderbilt</a:t>
            </a:r>
            <a:r>
              <a:rPr lang="en-US" sz="2400" dirty="0">
                <a:latin typeface="Times" panose="02020603050405020304" pitchFamily="18" charset="0"/>
                <a:cs typeface="Times" panose="02020603050405020304" pitchFamily="18" charset="0"/>
              </a:rPr>
              <a:t> &amp; </a:t>
            </a:r>
            <a:r>
              <a:rPr lang="en-US" sz="2400" b="1" i="1" u="sng" dirty="0">
                <a:solidFill>
                  <a:srgbClr val="FFC000"/>
                </a:solidFill>
                <a:latin typeface="Times" panose="02020603050405020304" pitchFamily="18" charset="0"/>
                <a:cs typeface="Times" panose="02020603050405020304" pitchFamily="18" charset="0"/>
              </a:rPr>
              <a:t>Jay Gould</a:t>
            </a:r>
          </a:p>
        </p:txBody>
      </p:sp>
      <p:pic>
        <p:nvPicPr>
          <p:cNvPr id="2052" name="Picture 4" descr="Cornelius Vanderbilt / Myth of the robber Barons | Phronesis in the Ethos">
            <a:extLst>
              <a:ext uri="{FF2B5EF4-FFF2-40B4-BE49-F238E27FC236}">
                <a16:creationId xmlns:a16="http://schemas.microsoft.com/office/drawing/2014/main" id="{6EFB3ECD-A0BB-D988-B84E-4D0B04D79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260" y="2116601"/>
            <a:ext cx="1521911" cy="203183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2054" name="Picture 6" descr="American Robber Barons">
            <a:extLst>
              <a:ext uri="{FF2B5EF4-FFF2-40B4-BE49-F238E27FC236}">
                <a16:creationId xmlns:a16="http://schemas.microsoft.com/office/drawing/2014/main" id="{2EA4C102-498F-63C3-EED3-6778B6F5A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260" y="4599549"/>
            <a:ext cx="1521911" cy="2017689"/>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5D3BE6C-7C6E-9FDE-8891-B9D24B4F2A8B}"/>
              </a:ext>
            </a:extLst>
          </p:cNvPr>
          <p:cNvSpPr/>
          <p:nvPr/>
        </p:nvSpPr>
        <p:spPr>
          <a:xfrm>
            <a:off x="5451980" y="2039816"/>
            <a:ext cx="6199293" cy="223676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tx1"/>
                </a:solidFill>
                <a:latin typeface="Times" panose="02020603050405020304" pitchFamily="18" charset="0"/>
                <a:cs typeface="Times" panose="02020603050405020304" pitchFamily="18" charset="0"/>
              </a:rPr>
              <a:t>NY Central Line - Railroad Monopoly</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Modern advancements: Pullman sleeper cars, steel gauge track, airbrakes</a:t>
            </a:r>
          </a:p>
          <a:p>
            <a:pPr marL="342900" indent="-342900">
              <a:buFont typeface="Arial" panose="020B0604020202020204" pitchFamily="34" charset="0"/>
              <a:buChar char="•"/>
            </a:pPr>
            <a:r>
              <a:rPr lang="en-US" sz="2400" b="1" i="1" u="sng" dirty="0">
                <a:solidFill>
                  <a:srgbClr val="C00000"/>
                </a:solidFill>
                <a:latin typeface="Times" panose="02020603050405020304" pitchFamily="18" charset="0"/>
                <a:cs typeface="Times" panose="02020603050405020304" pitchFamily="18" charset="0"/>
              </a:rPr>
              <a:t>Rebating</a:t>
            </a:r>
            <a:r>
              <a:rPr lang="en-US" sz="2400" dirty="0">
                <a:solidFill>
                  <a:schemeClr val="tx1"/>
                </a:solidFill>
                <a:latin typeface="Times" panose="02020603050405020304" pitchFamily="18" charset="0"/>
                <a:cs typeface="Times" panose="02020603050405020304" pitchFamily="18" charset="0"/>
              </a:rPr>
              <a:t> – trade discounts for favors</a:t>
            </a:r>
          </a:p>
          <a:p>
            <a:pPr marL="342900" indent="-342900">
              <a:buFont typeface="Arial" panose="020B0604020202020204" pitchFamily="34" charset="0"/>
              <a:buChar char="•"/>
            </a:pPr>
            <a:r>
              <a:rPr lang="en-US" sz="2400" b="1" i="1" u="sng" dirty="0">
                <a:solidFill>
                  <a:srgbClr val="C00000"/>
                </a:solidFill>
                <a:latin typeface="Times" panose="02020603050405020304" pitchFamily="18" charset="0"/>
                <a:cs typeface="Times" panose="02020603050405020304" pitchFamily="18" charset="0"/>
              </a:rPr>
              <a:t>Pooling</a:t>
            </a:r>
            <a:r>
              <a:rPr lang="en-US" sz="2400" dirty="0">
                <a:solidFill>
                  <a:schemeClr val="tx1"/>
                </a:solidFill>
                <a:latin typeface="Times" panose="02020603050405020304" pitchFamily="18" charset="0"/>
                <a:cs typeface="Times" panose="02020603050405020304" pitchFamily="18" charset="0"/>
              </a:rPr>
              <a:t> – fixed rates with competitors to bankrupt others</a:t>
            </a:r>
          </a:p>
        </p:txBody>
      </p:sp>
      <p:sp>
        <p:nvSpPr>
          <p:cNvPr id="6" name="Rectangle 5">
            <a:extLst>
              <a:ext uri="{FF2B5EF4-FFF2-40B4-BE49-F238E27FC236}">
                <a16:creationId xmlns:a16="http://schemas.microsoft.com/office/drawing/2014/main" id="{58D0AC18-DF7F-74C1-E2A2-7A06E31C3A4A}"/>
              </a:ext>
            </a:extLst>
          </p:cNvPr>
          <p:cNvSpPr/>
          <p:nvPr/>
        </p:nvSpPr>
        <p:spPr>
          <a:xfrm>
            <a:off x="5451980" y="4825219"/>
            <a:ext cx="6199293" cy="111838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Profiting off others</a:t>
            </a:r>
          </a:p>
          <a:p>
            <a:pPr marL="342900" indent="-342900">
              <a:buFont typeface="Arial" panose="020B0604020202020204" pitchFamily="34" charset="0"/>
              <a:buChar char="•"/>
            </a:pPr>
            <a:r>
              <a:rPr lang="en-US" sz="2400" b="1" i="1" u="sng" dirty="0">
                <a:solidFill>
                  <a:srgbClr val="C00000"/>
                </a:solidFill>
                <a:latin typeface="Times" panose="02020603050405020304" pitchFamily="18" charset="0"/>
                <a:cs typeface="Times" panose="02020603050405020304" pitchFamily="18" charset="0"/>
              </a:rPr>
              <a:t>Stock watering</a:t>
            </a:r>
            <a:r>
              <a:rPr lang="en-US" sz="2400" b="1" i="1" dirty="0">
                <a:solidFill>
                  <a:srgbClr val="C00000"/>
                </a:solidFill>
                <a:latin typeface="Times" panose="02020603050405020304" pitchFamily="18" charset="0"/>
                <a:cs typeface="Times" panose="02020603050405020304" pitchFamily="18" charset="0"/>
              </a:rPr>
              <a:t> </a:t>
            </a:r>
            <a:r>
              <a:rPr lang="en-US" sz="2400" dirty="0">
                <a:solidFill>
                  <a:schemeClr val="tx1"/>
                </a:solidFill>
                <a:latin typeface="Times" panose="02020603050405020304" pitchFamily="18" charset="0"/>
                <a:cs typeface="Times" panose="02020603050405020304" pitchFamily="18" charset="0"/>
              </a:rPr>
              <a:t>– inflating assets prior to selling them and pocketing profits</a:t>
            </a:r>
          </a:p>
        </p:txBody>
      </p:sp>
      <p:sp>
        <p:nvSpPr>
          <p:cNvPr id="7" name="Rectangle 6">
            <a:extLst>
              <a:ext uri="{FF2B5EF4-FFF2-40B4-BE49-F238E27FC236}">
                <a16:creationId xmlns:a16="http://schemas.microsoft.com/office/drawing/2014/main" id="{8A2BE216-44D9-8F16-E04E-05F6099CD5E9}"/>
              </a:ext>
            </a:extLst>
          </p:cNvPr>
          <p:cNvSpPr/>
          <p:nvPr/>
        </p:nvSpPr>
        <p:spPr>
          <a:xfrm>
            <a:off x="3411955" y="3842641"/>
            <a:ext cx="1742552" cy="503667"/>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Cornelius Vanderbilt</a:t>
            </a:r>
          </a:p>
        </p:txBody>
      </p:sp>
      <p:sp>
        <p:nvSpPr>
          <p:cNvPr id="8" name="Rectangle 7">
            <a:extLst>
              <a:ext uri="{FF2B5EF4-FFF2-40B4-BE49-F238E27FC236}">
                <a16:creationId xmlns:a16="http://schemas.microsoft.com/office/drawing/2014/main" id="{C8CBB6E4-AD40-714B-0FBC-52CE8820C15C}"/>
              </a:ext>
            </a:extLst>
          </p:cNvPr>
          <p:cNvSpPr/>
          <p:nvPr/>
        </p:nvSpPr>
        <p:spPr>
          <a:xfrm>
            <a:off x="3411955" y="6145267"/>
            <a:ext cx="1742552" cy="503667"/>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Jay Gould</a:t>
            </a:r>
          </a:p>
        </p:txBody>
      </p:sp>
    </p:spTree>
    <p:extLst>
      <p:ext uri="{BB962C8B-B14F-4D97-AF65-F5344CB8AC3E}">
        <p14:creationId xmlns:p14="http://schemas.microsoft.com/office/powerpoint/2010/main" val="2383484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25978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Expansion of the RRs</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146629"/>
            <a:ext cx="10993902" cy="5030334"/>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1871 – 1900: 170,000 miles of railroads built</a:t>
            </a:r>
          </a:p>
        </p:txBody>
      </p:sp>
      <p:pic>
        <p:nvPicPr>
          <p:cNvPr id="4" name="Picture 2">
            <a:extLst>
              <a:ext uri="{FF2B5EF4-FFF2-40B4-BE49-F238E27FC236}">
                <a16:creationId xmlns:a16="http://schemas.microsoft.com/office/drawing/2014/main" id="{B7388005-5C32-E3BE-2847-20F777BE5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86" y="1571338"/>
            <a:ext cx="10993902" cy="30732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a:extLst>
              <a:ext uri="{FF2B5EF4-FFF2-40B4-BE49-F238E27FC236}">
                <a16:creationId xmlns:a16="http://schemas.microsoft.com/office/drawing/2014/main" id="{C2EF5F67-063A-4BF0-1E7F-A187B9EB18BF}"/>
              </a:ext>
            </a:extLst>
          </p:cNvPr>
          <p:cNvSpPr/>
          <p:nvPr/>
        </p:nvSpPr>
        <p:spPr>
          <a:xfrm>
            <a:off x="858129" y="4304714"/>
            <a:ext cx="10621108" cy="24477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Promoting development of railroads (4 New Transcontinental R.R. built)</a:t>
            </a:r>
          </a:p>
          <a:p>
            <a:pPr marL="342900" indent="-342900">
              <a:buFont typeface="Arial" panose="020B0604020202020204" pitchFamily="34" charset="0"/>
              <a:buChar char="•"/>
            </a:pPr>
            <a:r>
              <a:rPr lang="en-US" sz="2400" b="1" i="1" u="sng" dirty="0">
                <a:solidFill>
                  <a:srgbClr val="FFC000"/>
                </a:solidFill>
                <a:latin typeface="Times" panose="02020603050405020304" pitchFamily="18" charset="0"/>
                <a:cs typeface="Times" panose="02020603050405020304" pitchFamily="18" charset="0"/>
              </a:rPr>
              <a:t>U.S. government: tax credits &amp; land grants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Innovations:</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Railroads built by corporations (stockholders)</a:t>
            </a:r>
          </a:p>
          <a:p>
            <a:pPr marL="800100" lvl="1" indent="-342900">
              <a:buFont typeface="Arial" panose="020B0604020202020204" pitchFamily="34" charset="0"/>
              <a:buChar char="•"/>
            </a:pPr>
            <a:r>
              <a:rPr lang="en-US" sz="2400" b="1" i="1" u="sng" dirty="0">
                <a:solidFill>
                  <a:srgbClr val="FFC000"/>
                </a:solidFill>
                <a:latin typeface="Times" panose="02020603050405020304" pitchFamily="18" charset="0"/>
                <a:cs typeface="Times" panose="02020603050405020304" pitchFamily="18" charset="0"/>
              </a:rPr>
              <a:t>Consolidations of railroads</a:t>
            </a:r>
            <a:r>
              <a:rPr lang="en-US" sz="2400" dirty="0">
                <a:solidFill>
                  <a:schemeClr val="bg1"/>
                </a:solidFill>
                <a:latin typeface="Times" panose="02020603050405020304" pitchFamily="18" charset="0"/>
                <a:cs typeface="Times" panose="02020603050405020304" pitchFamily="18" charset="0"/>
              </a:rPr>
              <a:t> (connecting different lines into one)</a:t>
            </a:r>
          </a:p>
          <a:p>
            <a:pPr marL="800100" lvl="1" indent="-342900">
              <a:buFont typeface="Arial" panose="020B0604020202020204" pitchFamily="34" charset="0"/>
              <a:buChar char="•"/>
            </a:pPr>
            <a:r>
              <a:rPr lang="en-US" sz="2400" b="1" i="1" u="sng" dirty="0">
                <a:solidFill>
                  <a:srgbClr val="FFC000"/>
                </a:solidFill>
                <a:latin typeface="Times" panose="02020603050405020304" pitchFamily="18" charset="0"/>
                <a:cs typeface="Times" panose="02020603050405020304" pitchFamily="18" charset="0"/>
              </a:rPr>
              <a:t>Standardization</a:t>
            </a:r>
            <a:r>
              <a:rPr lang="en-US" sz="2400" dirty="0">
                <a:solidFill>
                  <a:schemeClr val="bg1"/>
                </a:solidFill>
                <a:latin typeface="Times" panose="02020603050405020304" pitchFamily="18" charset="0"/>
                <a:cs typeface="Times" panose="02020603050405020304" pitchFamily="18" charset="0"/>
              </a:rPr>
              <a:t> – gauge of track </a:t>
            </a: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a:p>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347220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233289" y="132690"/>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POV of Industrialization </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233289" y="966531"/>
            <a:ext cx="10993902" cy="4924938"/>
          </a:xfrm>
          <a:solidFill>
            <a:schemeClr val="bg1"/>
          </a:solidFill>
          <a:ln>
            <a:solidFill>
              <a:srgbClr val="FFC000"/>
            </a:solidFill>
          </a:ln>
        </p:spPr>
        <p:txBody>
          <a:bodyPr>
            <a:normAutofit/>
          </a:bodyPr>
          <a:lstStyle/>
          <a:p>
            <a:r>
              <a:rPr lang="en-US" sz="2400" dirty="0">
                <a:latin typeface="Times New Roman" panose="02020603050405020304" pitchFamily="18" charset="0"/>
                <a:cs typeface="Times New Roman" panose="02020603050405020304" pitchFamily="18" charset="0"/>
              </a:rPr>
              <a:t>Evaluate Mark Twain’s Perspective of Industrialization </a:t>
            </a:r>
          </a:p>
        </p:txBody>
      </p:sp>
      <p:sp>
        <p:nvSpPr>
          <p:cNvPr id="4" name="Rectangle 3">
            <a:extLst>
              <a:ext uri="{FF2B5EF4-FFF2-40B4-BE49-F238E27FC236}">
                <a16:creationId xmlns:a16="http://schemas.microsoft.com/office/drawing/2014/main" id="{BC540660-3051-1E53-B397-5FEEDE08F1B8}"/>
              </a:ext>
            </a:extLst>
          </p:cNvPr>
          <p:cNvSpPr/>
          <p:nvPr/>
        </p:nvSpPr>
        <p:spPr>
          <a:xfrm>
            <a:off x="599048" y="1463039"/>
            <a:ext cx="7475807" cy="39319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“It is a time where one’s spirit is subdued and sad, one knows not why; when the past seems a storm-swept desolation, life a vanity and a burden, and a future but a way to death. </a:t>
            </a:r>
            <a:r>
              <a:rPr lang="en-US" sz="2400" b="0" i="0" dirty="0">
                <a:solidFill>
                  <a:schemeClr val="bg1"/>
                </a:solidFill>
                <a:effectLst/>
                <a:latin typeface="Times New Roman" panose="02020603050405020304" pitchFamily="18" charset="0"/>
                <a:cs typeface="Times New Roman" panose="02020603050405020304" pitchFamily="18" charset="0"/>
              </a:rPr>
              <a:t>It is a time when one is filled with vague longings; when one dreams of flight to peaceful islands in the remote solitudes of the sea, or folds his hands and says, What is the use of struggling, and toiling and worrying any more? let us give it all up.”</a:t>
            </a:r>
          </a:p>
          <a:p>
            <a:r>
              <a:rPr lang="en-US" sz="2400" dirty="0">
                <a:solidFill>
                  <a:schemeClr val="bg1"/>
                </a:solidFill>
                <a:latin typeface="Times New Roman" panose="02020603050405020304" pitchFamily="18" charset="0"/>
                <a:cs typeface="Times New Roman" panose="02020603050405020304" pitchFamily="18" charset="0"/>
              </a:rPr>
              <a:t>	- </a:t>
            </a:r>
            <a:r>
              <a:rPr lang="en-US" sz="2400" b="1" dirty="0">
                <a:solidFill>
                  <a:srgbClr val="FFC000"/>
                </a:solidFill>
                <a:latin typeface="Times New Roman" panose="02020603050405020304" pitchFamily="18" charset="0"/>
                <a:cs typeface="Times New Roman" panose="02020603050405020304" pitchFamily="18" charset="0"/>
              </a:rPr>
              <a:t>Mark Twain</a:t>
            </a:r>
            <a:r>
              <a:rPr lang="en-US" sz="2400" dirty="0">
                <a:solidFill>
                  <a:schemeClr val="bg1"/>
                </a:solidFill>
                <a:latin typeface="Times New Roman" panose="02020603050405020304" pitchFamily="18" charset="0"/>
                <a:cs typeface="Times New Roman" panose="02020603050405020304" pitchFamily="18" charset="0"/>
              </a:rPr>
              <a:t>, </a:t>
            </a:r>
            <a:r>
              <a:rPr lang="en-US" sz="2400" b="1" i="1" dirty="0">
                <a:solidFill>
                  <a:srgbClr val="FFC000"/>
                </a:solidFill>
                <a:latin typeface="Times New Roman" panose="02020603050405020304" pitchFamily="18" charset="0"/>
                <a:cs typeface="Times New Roman" panose="02020603050405020304" pitchFamily="18" charset="0"/>
              </a:rPr>
              <a:t>The Gilded Age: A Tale of Today, 1873</a:t>
            </a:r>
          </a:p>
        </p:txBody>
      </p:sp>
      <p:pic>
        <p:nvPicPr>
          <p:cNvPr id="1026" name="Picture 2" descr="Not Thinking Alike | the stain of poetry">
            <a:extLst>
              <a:ext uri="{FF2B5EF4-FFF2-40B4-BE49-F238E27FC236}">
                <a16:creationId xmlns:a16="http://schemas.microsoft.com/office/drawing/2014/main" id="{7FB83E45-B479-BFA6-F60D-29C65C51A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738" y="2314959"/>
            <a:ext cx="2525151" cy="2752725"/>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D4187E9D-81D9-49CA-425B-8046A933E72C}"/>
              </a:ext>
            </a:extLst>
          </p:cNvPr>
          <p:cNvSpPr/>
          <p:nvPr/>
        </p:nvSpPr>
        <p:spPr>
          <a:xfrm>
            <a:off x="8074855" y="1463039"/>
            <a:ext cx="3404381" cy="851920"/>
          </a:xfrm>
          <a:prstGeom prst="wedgeEllipseCallout">
            <a:avLst>
              <a:gd name="adj1" fmla="val -1412"/>
              <a:gd name="adj2" fmla="val 7075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Why would I say that about industrialization?</a:t>
            </a:r>
          </a:p>
        </p:txBody>
      </p:sp>
    </p:spTree>
    <p:extLst>
      <p:ext uri="{BB962C8B-B14F-4D97-AF65-F5344CB8AC3E}">
        <p14:creationId xmlns:p14="http://schemas.microsoft.com/office/powerpoint/2010/main" val="2234053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Controlling the Strings of Capitalism </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Finance King – </a:t>
            </a:r>
            <a:r>
              <a:rPr lang="en-US" sz="2400" b="1" i="1" u="sng" dirty="0">
                <a:solidFill>
                  <a:srgbClr val="C00000"/>
                </a:solidFill>
                <a:latin typeface="Times New Roman" panose="02020603050405020304" pitchFamily="18" charset="0"/>
                <a:cs typeface="Times New Roman" panose="02020603050405020304" pitchFamily="18" charset="0"/>
              </a:rPr>
              <a:t>JP Morgan</a:t>
            </a:r>
            <a:r>
              <a:rPr lang="en-US" sz="2400" dirty="0">
                <a:solidFill>
                  <a:srgbClr val="C00000"/>
                </a:solidFill>
                <a:latin typeface="Times New Roman" panose="02020603050405020304" pitchFamily="18" charset="0"/>
                <a:cs typeface="Times New Roman" panose="02020603050405020304" pitchFamily="18" charset="0"/>
              </a:rPr>
              <a:t> </a:t>
            </a:r>
          </a:p>
          <a:p>
            <a:r>
              <a:rPr lang="en-US" sz="2400" b="1" i="1" u="sng" dirty="0">
                <a:solidFill>
                  <a:srgbClr val="C00000"/>
                </a:solidFill>
                <a:latin typeface="Times New Roman" panose="02020603050405020304" pitchFamily="18" charset="0"/>
                <a:cs typeface="Times New Roman" panose="02020603050405020304" pitchFamily="18" charset="0"/>
              </a:rPr>
              <a:t>Consolidation</a:t>
            </a:r>
            <a:r>
              <a:rPr lang="en-US" sz="2400" dirty="0">
                <a:latin typeface="Times New Roman" panose="02020603050405020304" pitchFamily="18" charset="0"/>
                <a:cs typeface="Times New Roman" panose="02020603050405020304" pitchFamily="18" charset="0"/>
              </a:rPr>
              <a:t>: buying various industries</a:t>
            </a:r>
          </a:p>
          <a:p>
            <a:r>
              <a:rPr lang="en-US" sz="2400" b="1" i="1" u="sng" dirty="0">
                <a:latin typeface="Times New Roman" panose="02020603050405020304" pitchFamily="18" charset="0"/>
                <a:cs typeface="Times New Roman" panose="02020603050405020304" pitchFamily="18" charset="0"/>
              </a:rPr>
              <a:t>Holding company</a:t>
            </a:r>
            <a:r>
              <a:rPr lang="en-US" sz="2400" b="1"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One company managing various companies </a:t>
            </a:r>
          </a:p>
        </p:txBody>
      </p:sp>
      <p:pic>
        <p:nvPicPr>
          <p:cNvPr id="4" name="Picture 2">
            <a:extLst>
              <a:ext uri="{FF2B5EF4-FFF2-40B4-BE49-F238E27FC236}">
                <a16:creationId xmlns:a16="http://schemas.microsoft.com/office/drawing/2014/main" id="{2A2F8C3C-92B9-0722-1774-7CC46314C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633590"/>
            <a:ext cx="5553222" cy="3429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a:extLst>
              <a:ext uri="{FF2B5EF4-FFF2-40B4-BE49-F238E27FC236}">
                <a16:creationId xmlns:a16="http://schemas.microsoft.com/office/drawing/2014/main" id="{31080C05-05DD-4B0C-BB62-20DC30DC0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72" y="2760199"/>
            <a:ext cx="2042160" cy="2386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62FE5367-9AD7-0651-2C33-D3834AF6DB22}"/>
              </a:ext>
            </a:extLst>
          </p:cNvPr>
          <p:cNvSpPr/>
          <p:nvPr/>
        </p:nvSpPr>
        <p:spPr>
          <a:xfrm>
            <a:off x="6639951" y="5993498"/>
            <a:ext cx="4009292" cy="48748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panose="02020603050405020304" pitchFamily="18" charset="0"/>
                <a:cs typeface="Times" panose="02020603050405020304" pitchFamily="18" charset="0"/>
              </a:rPr>
              <a:t>Corporate Mergers 1865 - 1910</a:t>
            </a:r>
          </a:p>
        </p:txBody>
      </p:sp>
      <p:pic>
        <p:nvPicPr>
          <p:cNvPr id="7172" name="Picture 4" descr="Photograph | J.P. Morgan the &quot;&quot;Master of Money&quot;&quot;, 1 | Science Source Images">
            <a:extLst>
              <a:ext uri="{FF2B5EF4-FFF2-40B4-BE49-F238E27FC236}">
                <a16:creationId xmlns:a16="http://schemas.microsoft.com/office/drawing/2014/main" id="{61D86ADC-4464-A6F1-EF91-E122D391B3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1129" y="2659772"/>
            <a:ext cx="2699449" cy="281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825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775" y="274638"/>
            <a:ext cx="9634025" cy="718102"/>
          </a:xfrm>
          <a:solidFill>
            <a:schemeClr val="accent6">
              <a:lumMod val="50000"/>
            </a:schemeClr>
          </a:solidFill>
          <a:ln>
            <a:solidFill>
              <a:srgbClr val="FFC000"/>
            </a:solidFill>
          </a:ln>
        </p:spPr>
        <p:txBody>
          <a:bodyPr>
            <a:normAutofit/>
          </a:bodyPr>
          <a:lstStyle/>
          <a:p>
            <a:r>
              <a:rPr lang="en-US" sz="3600" b="1" dirty="0">
                <a:solidFill>
                  <a:schemeClr val="bg1"/>
                </a:solidFill>
                <a:latin typeface="High Tower Text" panose="02040502050506030303" pitchFamily="18" charset="0"/>
              </a:rPr>
              <a:t>Captain of Industry or Robber Baron?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489" y="1220270"/>
            <a:ext cx="11099409" cy="4417459"/>
          </a:xfrm>
          <a:ln>
            <a:solidFill>
              <a:srgbClr val="7030A0"/>
            </a:solidFill>
          </a:ln>
        </p:spPr>
      </p:pic>
      <p:sp>
        <p:nvSpPr>
          <p:cNvPr id="3" name="Rectangle 2">
            <a:extLst>
              <a:ext uri="{FF2B5EF4-FFF2-40B4-BE49-F238E27FC236}">
                <a16:creationId xmlns:a16="http://schemas.microsoft.com/office/drawing/2014/main" id="{CE2927BB-26DE-0363-780D-881704F1B0B2}"/>
              </a:ext>
            </a:extLst>
          </p:cNvPr>
          <p:cNvSpPr/>
          <p:nvPr/>
        </p:nvSpPr>
        <p:spPr>
          <a:xfrm>
            <a:off x="140677" y="5795889"/>
            <a:ext cx="11844997" cy="787473"/>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Evaluate whether U.S. industrialist should be viewed as Captains of Industry or Robber Barons</a:t>
            </a:r>
          </a:p>
        </p:txBody>
      </p:sp>
    </p:spTree>
    <p:extLst>
      <p:ext uri="{BB962C8B-B14F-4D97-AF65-F5344CB8AC3E}">
        <p14:creationId xmlns:p14="http://schemas.microsoft.com/office/powerpoint/2010/main" val="1831699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The Boss of Senate by Joseph Kepler</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r>
              <a:rPr lang="en-US" sz="2400" dirty="0">
                <a:latin typeface="Times New Roman" panose="02020603050405020304" pitchFamily="18" charset="0"/>
                <a:cs typeface="Times New Roman" panose="02020603050405020304" pitchFamily="18" charset="0"/>
              </a:rPr>
              <a:t>HIPP the document </a:t>
            </a:r>
          </a:p>
        </p:txBody>
      </p:sp>
      <p:pic>
        <p:nvPicPr>
          <p:cNvPr id="4" name="Picture 3">
            <a:extLst>
              <a:ext uri="{FF2B5EF4-FFF2-40B4-BE49-F238E27FC236}">
                <a16:creationId xmlns:a16="http://schemas.microsoft.com/office/drawing/2014/main" id="{1D55915F-A95F-D551-22A0-28452D6398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7344" y="1824745"/>
            <a:ext cx="10794757" cy="4725329"/>
          </a:xfrm>
          <a:prstGeom prst="rect">
            <a:avLst/>
          </a:prstGeom>
          <a:noFill/>
          <a:ln>
            <a:noFill/>
          </a:ln>
        </p:spPr>
      </p:pic>
    </p:spTree>
    <p:extLst>
      <p:ext uri="{BB962C8B-B14F-4D97-AF65-F5344CB8AC3E}">
        <p14:creationId xmlns:p14="http://schemas.microsoft.com/office/powerpoint/2010/main" val="1191567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Historical Perspective </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r>
              <a:rPr lang="en-US" sz="2400" dirty="0">
                <a:latin typeface="Times New Roman" panose="02020603050405020304" pitchFamily="18" charset="0"/>
                <a:cs typeface="Times New Roman" panose="02020603050405020304" pitchFamily="18" charset="0"/>
              </a:rPr>
              <a:t>Evaluate the Point of View </a:t>
            </a:r>
          </a:p>
        </p:txBody>
      </p:sp>
      <p:pic>
        <p:nvPicPr>
          <p:cNvPr id="1026" name="Picture 2" descr="Robber Barons">
            <a:extLst>
              <a:ext uri="{FF2B5EF4-FFF2-40B4-BE49-F238E27FC236}">
                <a16:creationId xmlns:a16="http://schemas.microsoft.com/office/drawing/2014/main" id="{9D5E3597-D580-F86C-734A-2863BCDC0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048" y="1900237"/>
            <a:ext cx="10852053" cy="39659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5074C26-FF7D-6252-C118-317EAFB1CFA9}"/>
              </a:ext>
            </a:extLst>
          </p:cNvPr>
          <p:cNvSpPr/>
          <p:nvPr/>
        </p:nvSpPr>
        <p:spPr>
          <a:xfrm>
            <a:off x="359898" y="5866228"/>
            <a:ext cx="11662118" cy="5086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solidFill>
                  <a:schemeClr val="bg1"/>
                </a:solidFill>
                <a:latin typeface="Times" panose="02020603050405020304" pitchFamily="18" charset="0"/>
                <a:cs typeface="Times" panose="02020603050405020304" pitchFamily="18" charset="0"/>
              </a:rPr>
              <a:t>History Repeats Itself – The Robber Barons of the Middle Ages and the Robber Barons of Today, Sam Ehrhardt</a:t>
            </a:r>
          </a:p>
        </p:txBody>
      </p:sp>
    </p:spTree>
    <p:extLst>
      <p:ext uri="{BB962C8B-B14F-4D97-AF65-F5344CB8AC3E}">
        <p14:creationId xmlns:p14="http://schemas.microsoft.com/office/powerpoint/2010/main" val="2236694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51CAE-360A-C686-0478-CA357F87D59D}"/>
              </a:ext>
            </a:extLst>
          </p:cNvPr>
          <p:cNvSpPr>
            <a:spLocks noGrp="1"/>
          </p:cNvSpPr>
          <p:nvPr>
            <p:ph idx="1"/>
          </p:nvPr>
        </p:nvSpPr>
        <p:spPr>
          <a:xfrm>
            <a:off x="492369" y="309490"/>
            <a:ext cx="11197883" cy="6119446"/>
          </a:xfrm>
          <a:solidFill>
            <a:schemeClr val="bg1"/>
          </a:solidFill>
          <a:ln>
            <a:solidFill>
              <a:srgbClr val="FFC000"/>
            </a:solidFill>
          </a:ln>
        </p:spPr>
        <p:txBody>
          <a:bodyPr>
            <a:normAutofit lnSpcReduction="10000"/>
          </a:bodyPr>
          <a:lstStyle/>
          <a:p>
            <a:pPr marL="0" indent="0">
              <a:buNone/>
            </a:pPr>
            <a:r>
              <a:rPr lang="en-US" sz="2200" b="1" dirty="0">
                <a:latin typeface="High Tower Text" panose="02040502050506030303" pitchFamily="18" charset="0"/>
                <a:cs typeface="Times New Roman" panose="02020603050405020304" pitchFamily="18" charset="0"/>
              </a:rPr>
              <a:t>Period 6: (1866 – 1898) </a:t>
            </a:r>
            <a:r>
              <a:rPr lang="en-US" sz="2200" dirty="0">
                <a:latin typeface="High Tower Text" panose="02040502050506030303" pitchFamily="18" charset="0"/>
                <a:cs typeface="Times New Roman" panose="02020603050405020304" pitchFamily="18" charset="0"/>
              </a:rPr>
              <a:t>The transformation of the United States from an agricultural to an increasingly industrialized and urbanized society brought about significant economic, political, diplomatic, social, environmental, and cultural changes.</a:t>
            </a:r>
          </a:p>
          <a:p>
            <a:pPr marL="0" indent="0">
              <a:buNone/>
            </a:pPr>
            <a:r>
              <a:rPr lang="en-US" sz="2200" b="1" dirty="0">
                <a:solidFill>
                  <a:srgbClr val="C00000"/>
                </a:solidFill>
                <a:latin typeface="High Tower Text" panose="02040502050506030303" pitchFamily="18" charset="0"/>
                <a:cs typeface="Times New Roman" panose="02020603050405020304" pitchFamily="18" charset="0"/>
              </a:rPr>
              <a:t>Essential Question: </a:t>
            </a:r>
            <a:r>
              <a:rPr lang="en-US" sz="2200" i="1" dirty="0">
                <a:latin typeface="High Tower Text" panose="02040502050506030303" pitchFamily="18" charset="0"/>
                <a:cs typeface="Times New Roman" panose="02020603050405020304" pitchFamily="18" charset="0"/>
              </a:rPr>
              <a:t>Evaluate how the development of industrial capitalism cause transformation in the United States bring about a modern age.</a:t>
            </a:r>
          </a:p>
          <a:p>
            <a:pPr marL="0" indent="0">
              <a:buNone/>
            </a:pPr>
            <a:r>
              <a:rPr lang="en-US" sz="2200" b="1" dirty="0">
                <a:solidFill>
                  <a:srgbClr val="002060"/>
                </a:solidFill>
                <a:latin typeface="High Tower Text" panose="02040502050506030303" pitchFamily="18" charset="0"/>
                <a:cs typeface="Times New Roman" panose="02020603050405020304" pitchFamily="18" charset="0"/>
              </a:rPr>
              <a:t>Students Can: </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Explain how various factors contributed to the continuity and change of the “New South” from 1877-1899</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Discern how innovation was a major contributing factor in the rise of industrialization</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Evaluate how industrialism caused socioeconomic continuity and change </a:t>
            </a:r>
            <a:endParaRPr lang="en-US" sz="2200" b="1" i="1" dirty="0">
              <a:latin typeface="High Tower Text" panose="02040502050506030303" pitchFamily="18" charset="0"/>
              <a:cs typeface="Times New Roman" panose="02020603050405020304" pitchFamily="18" charset="0"/>
            </a:endParaRPr>
          </a:p>
          <a:p>
            <a:pPr marL="0" indent="0">
              <a:buNone/>
            </a:pPr>
            <a:r>
              <a:rPr lang="en-US" sz="2400" b="1" dirty="0">
                <a:solidFill>
                  <a:schemeClr val="accent6">
                    <a:lumMod val="50000"/>
                  </a:schemeClr>
                </a:solidFill>
                <a:latin typeface="High Tower Text" panose="02040502050506030303" pitchFamily="18" charset="0"/>
                <a:cs typeface="Times New Roman" panose="02020603050405020304" pitchFamily="18" charset="0"/>
              </a:rPr>
              <a:t>Agenda:</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Context of a Revolution</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Meet the Men that Built America </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Captain of Industry or Robber Baron</a:t>
            </a:r>
          </a:p>
          <a:p>
            <a:pPr marL="0" indent="0">
              <a:buNone/>
            </a:pPr>
            <a:r>
              <a:rPr lang="en-US" sz="2400" b="1" dirty="0">
                <a:solidFill>
                  <a:schemeClr val="accent6">
                    <a:lumMod val="50000"/>
                  </a:schemeClr>
                </a:solidFill>
                <a:latin typeface="High Tower Text" panose="02040502050506030303" pitchFamily="18" charset="0"/>
                <a:cs typeface="Times New Roman" panose="02020603050405020304" pitchFamily="18" charset="0"/>
              </a:rPr>
              <a:t>Homework: </a:t>
            </a:r>
          </a:p>
          <a:p>
            <a:pPr marL="858838" indent="-395288">
              <a:buFont typeface="Wingdings" panose="05000000000000000000" pitchFamily="2" charset="2"/>
              <a:buChar char="Ø"/>
            </a:pPr>
            <a:r>
              <a:rPr lang="en-US" sz="2400" b="1" dirty="0">
                <a:solidFill>
                  <a:srgbClr val="C00000"/>
                </a:solidFill>
                <a:latin typeface="High Tower Text" panose="02040502050506030303" pitchFamily="18" charset="0"/>
                <a:cs typeface="Times New Roman" panose="02020603050405020304" pitchFamily="18" charset="0"/>
              </a:rPr>
              <a:t>Technological Innovation of the Industrial Revolution due 1/23 by class</a:t>
            </a:r>
          </a:p>
          <a:p>
            <a:pPr marL="0" indent="0">
              <a:buNone/>
            </a:pPr>
            <a:endParaRPr lang="en-US" sz="2000" dirty="0">
              <a:latin typeface="Merriweather" panose="00000500000000000000" pitchFamily="2" charset="0"/>
            </a:endParaRPr>
          </a:p>
        </p:txBody>
      </p:sp>
    </p:spTree>
    <p:extLst>
      <p:ext uri="{BB962C8B-B14F-4D97-AF65-F5344CB8AC3E}">
        <p14:creationId xmlns:p14="http://schemas.microsoft.com/office/powerpoint/2010/main" val="225922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HAPPY – Primary Source</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Source: The Female Typists, Library of Congress </a:t>
            </a:r>
          </a:p>
        </p:txBody>
      </p:sp>
      <p:pic>
        <p:nvPicPr>
          <p:cNvPr id="5" name="Picture 4" descr="A group of women working in a factory&#10;&#10;Description automatically generated">
            <a:extLst>
              <a:ext uri="{FF2B5EF4-FFF2-40B4-BE49-F238E27FC236}">
                <a16:creationId xmlns:a16="http://schemas.microsoft.com/office/drawing/2014/main" id="{CC4310B6-BE20-5646-8FAB-35184B6C2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85" y="1803989"/>
            <a:ext cx="7826403" cy="4746086"/>
          </a:xfrm>
          <a:prstGeom prst="rect">
            <a:avLst/>
          </a:prstGeom>
        </p:spPr>
      </p:pic>
      <p:sp>
        <p:nvSpPr>
          <p:cNvPr id="6" name="Rectangle 5">
            <a:extLst>
              <a:ext uri="{FF2B5EF4-FFF2-40B4-BE49-F238E27FC236}">
                <a16:creationId xmlns:a16="http://schemas.microsoft.com/office/drawing/2014/main" id="{BE7C02DC-4C56-FD49-A55E-EF205EC597C1}"/>
              </a:ext>
            </a:extLst>
          </p:cNvPr>
          <p:cNvSpPr/>
          <p:nvPr/>
        </p:nvSpPr>
        <p:spPr>
          <a:xfrm>
            <a:off x="8173329" y="1674056"/>
            <a:ext cx="3418449" cy="2489982"/>
          </a:xfrm>
          <a:prstGeom prst="rect">
            <a:avLst/>
          </a:prstGeom>
          <a:solidFill>
            <a:schemeClr val="tx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HAPPY</a:t>
            </a:r>
          </a:p>
          <a:p>
            <a:r>
              <a:rPr lang="en-US" sz="2400" dirty="0">
                <a:solidFill>
                  <a:schemeClr val="bg1"/>
                </a:solidFill>
                <a:latin typeface="Times" panose="02020603050405020304" pitchFamily="18" charset="0"/>
                <a:cs typeface="Times" panose="02020603050405020304" pitchFamily="18" charset="0"/>
              </a:rPr>
              <a:t>H – Historical Context</a:t>
            </a:r>
          </a:p>
          <a:p>
            <a:r>
              <a:rPr lang="en-US" sz="2400" dirty="0">
                <a:solidFill>
                  <a:schemeClr val="bg1"/>
                </a:solidFill>
                <a:latin typeface="Times" panose="02020603050405020304" pitchFamily="18" charset="0"/>
                <a:cs typeface="Times" panose="02020603050405020304" pitchFamily="18" charset="0"/>
              </a:rPr>
              <a:t>A – Audience</a:t>
            </a:r>
          </a:p>
          <a:p>
            <a:r>
              <a:rPr lang="en-US" sz="2400" dirty="0">
                <a:solidFill>
                  <a:schemeClr val="bg1"/>
                </a:solidFill>
                <a:latin typeface="Times" panose="02020603050405020304" pitchFamily="18" charset="0"/>
                <a:cs typeface="Times" panose="02020603050405020304" pitchFamily="18" charset="0"/>
              </a:rPr>
              <a:t>P – Purpose</a:t>
            </a:r>
          </a:p>
          <a:p>
            <a:r>
              <a:rPr lang="en-US" sz="2400" dirty="0">
                <a:solidFill>
                  <a:schemeClr val="bg1"/>
                </a:solidFill>
                <a:latin typeface="Times" panose="02020603050405020304" pitchFamily="18" charset="0"/>
                <a:cs typeface="Times" panose="02020603050405020304" pitchFamily="18" charset="0"/>
              </a:rPr>
              <a:t>P – Point of View</a:t>
            </a:r>
          </a:p>
          <a:p>
            <a:r>
              <a:rPr lang="en-US" sz="2400" dirty="0">
                <a:solidFill>
                  <a:schemeClr val="bg1"/>
                </a:solidFill>
                <a:latin typeface="Times" panose="02020603050405020304" pitchFamily="18" charset="0"/>
                <a:cs typeface="Times" panose="02020603050405020304" pitchFamily="18" charset="0"/>
              </a:rPr>
              <a:t>Y – Why is it important</a:t>
            </a:r>
          </a:p>
        </p:txBody>
      </p:sp>
      <p:pic>
        <p:nvPicPr>
          <p:cNvPr id="2050" name="Picture 2" descr="Document Review - Dr Evil Austin Powers Meme Generator">
            <a:extLst>
              <a:ext uri="{FF2B5EF4-FFF2-40B4-BE49-F238E27FC236}">
                <a16:creationId xmlns:a16="http://schemas.microsoft.com/office/drawing/2014/main" id="{9D01679E-5BF2-7DD0-13FF-28AB302A4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301" y="4361915"/>
            <a:ext cx="2619375" cy="2237079"/>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Oval 6">
            <a:extLst>
              <a:ext uri="{FF2B5EF4-FFF2-40B4-BE49-F238E27FC236}">
                <a16:creationId xmlns:a16="http://schemas.microsoft.com/office/drawing/2014/main" id="{B97CF7EE-613B-6F25-B6E3-4207D5ED8D7F}"/>
              </a:ext>
            </a:extLst>
          </p:cNvPr>
          <p:cNvSpPr/>
          <p:nvPr/>
        </p:nvSpPr>
        <p:spPr>
          <a:xfrm>
            <a:off x="10316826" y="4361915"/>
            <a:ext cx="1669000" cy="759654"/>
          </a:xfrm>
          <a:prstGeom prst="wedgeEllipseCallout">
            <a:avLst>
              <a:gd name="adj1" fmla="val -67191"/>
              <a:gd name="adj2" fmla="val 4768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panose="02020603050405020304" pitchFamily="18" charset="0"/>
                <a:cs typeface="Times" panose="02020603050405020304" pitchFamily="18" charset="0"/>
              </a:rPr>
              <a:t>Use “FACTS”</a:t>
            </a:r>
          </a:p>
        </p:txBody>
      </p:sp>
    </p:spTree>
    <p:extLst>
      <p:ext uri="{BB962C8B-B14F-4D97-AF65-F5344CB8AC3E}">
        <p14:creationId xmlns:p14="http://schemas.microsoft.com/office/powerpoint/2010/main" val="1080233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25" y="218367"/>
            <a:ext cx="9873175" cy="792162"/>
          </a:xfrm>
          <a:solidFill>
            <a:schemeClr val="accent6">
              <a:lumMod val="50000"/>
            </a:schemeClr>
          </a:solidFill>
          <a:ln>
            <a:solidFill>
              <a:schemeClr val="accent4"/>
            </a:solidFill>
          </a:ln>
        </p:spPr>
        <p:txBody>
          <a:bodyPr/>
          <a:lstStyle/>
          <a:p>
            <a:r>
              <a:rPr lang="en-US" b="1" dirty="0">
                <a:solidFill>
                  <a:schemeClr val="bg1"/>
                </a:solidFill>
                <a:latin typeface="High Tower Text" panose="02040502050506030303" pitchFamily="18" charset="0"/>
                <a:cs typeface="Aharoni" panose="02010803020104030203" pitchFamily="2" charset="-79"/>
              </a:rPr>
              <a:t>Electricity &amp; Edison</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6635" y="2789237"/>
            <a:ext cx="6012765" cy="3076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8565" y="1238250"/>
            <a:ext cx="228600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13217" y="5696951"/>
            <a:ext cx="6112998" cy="461665"/>
          </a:xfrm>
          <a:prstGeom prst="rect">
            <a:avLst/>
          </a:prstGeom>
          <a:solidFill>
            <a:schemeClr val="accent1">
              <a:lumMod val="50000"/>
            </a:schemeClr>
          </a:solid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Thomas Edison in his Menlo Park, NJ Lab</a:t>
            </a:r>
          </a:p>
        </p:txBody>
      </p:sp>
      <p:sp>
        <p:nvSpPr>
          <p:cNvPr id="5" name="TextBox 4"/>
          <p:cNvSpPr txBox="1"/>
          <p:nvPr/>
        </p:nvSpPr>
        <p:spPr>
          <a:xfrm>
            <a:off x="462518" y="1212967"/>
            <a:ext cx="7724879" cy="1200329"/>
          </a:xfrm>
          <a:prstGeom prst="rect">
            <a:avLst/>
          </a:prstGeom>
          <a:solidFill>
            <a:schemeClr val="bg1"/>
          </a:solidFill>
          <a:ln>
            <a:solidFill>
              <a:schemeClr val="accent1"/>
            </a:solidFill>
          </a:ln>
        </p:spPr>
        <p:txBody>
          <a:bodyPr wrap="square" rtlCol="0">
            <a:spAutoFit/>
          </a:bodyPr>
          <a:lstStyle/>
          <a:p>
            <a:pPr marL="342900" indent="-342900">
              <a:buFontTx/>
              <a:buChar char="-"/>
            </a:pPr>
            <a:r>
              <a:rPr lang="en-US" sz="2400" dirty="0">
                <a:latin typeface="Times New Roman" panose="02020603050405020304" pitchFamily="18" charset="0"/>
                <a:cs typeface="Times New Roman" panose="02020603050405020304" pitchFamily="18" charset="0"/>
              </a:rPr>
              <a:t>New source of power</a:t>
            </a:r>
          </a:p>
          <a:p>
            <a:pPr marL="342900" indent="-342900">
              <a:buFontTx/>
              <a:buChar char="-"/>
            </a:pPr>
            <a:r>
              <a:rPr lang="en-US" sz="2400" dirty="0">
                <a:latin typeface="Times New Roman" panose="02020603050405020304" pitchFamily="18" charset="0"/>
                <a:cs typeface="Times New Roman" panose="02020603050405020304" pitchFamily="18" charset="0"/>
              </a:rPr>
              <a:t>Allows for businesses to be open longer and improve workplace safety</a:t>
            </a:r>
          </a:p>
        </p:txBody>
      </p:sp>
    </p:spTree>
    <p:extLst>
      <p:ext uri="{BB962C8B-B14F-4D97-AF65-F5344CB8AC3E}">
        <p14:creationId xmlns:p14="http://schemas.microsoft.com/office/powerpoint/2010/main" val="4054142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5249" y="381001"/>
            <a:ext cx="5317588"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0126" y="381001"/>
            <a:ext cx="2305050"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8461" y="3810001"/>
            <a:ext cx="376237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908848" y="5029201"/>
            <a:ext cx="4729382" cy="1200329"/>
          </a:xfrm>
          <a:prstGeom prst="rect">
            <a:avLst/>
          </a:prstGeom>
          <a:solidFill>
            <a:schemeClr val="bg1"/>
          </a:solidFill>
          <a:ln>
            <a:solidFill>
              <a:srgbClr val="002060"/>
            </a:solidFill>
          </a:ln>
        </p:spPr>
        <p:txBody>
          <a:bodyPr wrap="square" rtlCol="0">
            <a:spAutoFit/>
          </a:bodyPr>
          <a:lstStyle/>
          <a:p>
            <a:r>
              <a:rPr lang="en-US" sz="2400" b="1" dirty="0">
                <a:latin typeface="Times New Roman" panose="02020603050405020304" pitchFamily="18" charset="0"/>
                <a:cs typeface="Times New Roman" panose="02020603050405020304" pitchFamily="18" charset="0"/>
              </a:rPr>
              <a:t>Thomas Edison</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innovator</a:t>
            </a:r>
          </a:p>
          <a:p>
            <a:r>
              <a:rPr lang="en-US" sz="2400" dirty="0">
                <a:latin typeface="Times New Roman" panose="02020603050405020304" pitchFamily="18" charset="0"/>
                <a:cs typeface="Times New Roman" panose="02020603050405020304" pitchFamily="18" charset="0"/>
              </a:rPr>
              <a:t>• businessman</a:t>
            </a:r>
          </a:p>
        </p:txBody>
      </p:sp>
      <p:sp>
        <p:nvSpPr>
          <p:cNvPr id="5" name="TextBox 4"/>
          <p:cNvSpPr txBox="1"/>
          <p:nvPr/>
        </p:nvSpPr>
        <p:spPr>
          <a:xfrm>
            <a:off x="7146387" y="4010323"/>
            <a:ext cx="4248443" cy="461665"/>
          </a:xfrm>
          <a:prstGeom prst="rect">
            <a:avLst/>
          </a:prstGeom>
          <a:solidFill>
            <a:schemeClr val="accent1">
              <a:lumMod val="50000"/>
            </a:schemeClr>
          </a:solidFill>
          <a:ln>
            <a:solidFill>
              <a:schemeClr val="accent4"/>
            </a:solidFill>
          </a:ln>
        </p:spPr>
        <p:txBody>
          <a:bodyPr wrap="square" rtlCol="0">
            <a:spAutoFit/>
          </a:bodyPr>
          <a:lstStyle/>
          <a:p>
            <a:r>
              <a:rPr lang="en-US" sz="2400" b="1" dirty="0">
                <a:solidFill>
                  <a:schemeClr val="bg1"/>
                </a:solidFill>
                <a:latin typeface="Times" panose="02020603050405020304" pitchFamily="18" charset="0"/>
                <a:cs typeface="Times" panose="02020603050405020304" pitchFamily="18" charset="0"/>
              </a:rPr>
              <a:t>The Epiphone or Dictaphone</a:t>
            </a:r>
          </a:p>
        </p:txBody>
      </p:sp>
      <p:sp>
        <p:nvSpPr>
          <p:cNvPr id="6" name="TextBox 5"/>
          <p:cNvSpPr txBox="1"/>
          <p:nvPr/>
        </p:nvSpPr>
        <p:spPr>
          <a:xfrm>
            <a:off x="1307123" y="2982190"/>
            <a:ext cx="4053840" cy="461665"/>
          </a:xfrm>
          <a:prstGeom prst="rect">
            <a:avLst/>
          </a:prstGeom>
          <a:solidFill>
            <a:schemeClr val="accent1">
              <a:lumMod val="50000"/>
            </a:schemeClr>
          </a:solidFill>
          <a:ln>
            <a:solidFill>
              <a:schemeClr val="accent4"/>
            </a:solidFill>
          </a:ln>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The Phonograph (1877)</a:t>
            </a:r>
          </a:p>
        </p:txBody>
      </p:sp>
      <p:sp>
        <p:nvSpPr>
          <p:cNvPr id="7" name="TextBox 6"/>
          <p:cNvSpPr txBox="1"/>
          <p:nvPr/>
        </p:nvSpPr>
        <p:spPr>
          <a:xfrm>
            <a:off x="1307123" y="6246166"/>
            <a:ext cx="4318782" cy="461665"/>
          </a:xfrm>
          <a:prstGeom prst="rect">
            <a:avLst/>
          </a:prstGeom>
          <a:solidFill>
            <a:schemeClr val="accent1">
              <a:lumMod val="50000"/>
            </a:schemeClr>
          </a:solidFill>
          <a:ln>
            <a:solidFill>
              <a:schemeClr val="accent4"/>
            </a:solidFill>
          </a:ln>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The Motion Picture Camera</a:t>
            </a:r>
          </a:p>
        </p:txBody>
      </p:sp>
    </p:spTree>
    <p:extLst>
      <p:ext uri="{BB962C8B-B14F-4D97-AF65-F5344CB8AC3E}">
        <p14:creationId xmlns:p14="http://schemas.microsoft.com/office/powerpoint/2010/main" val="1807814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2" y="274638"/>
            <a:ext cx="9859108" cy="792162"/>
          </a:xfrm>
          <a:solidFill>
            <a:schemeClr val="accent6">
              <a:lumMod val="50000"/>
            </a:schemeClr>
          </a:solidFill>
          <a:ln>
            <a:solidFill>
              <a:srgbClr val="FFC000"/>
            </a:solidFill>
          </a:ln>
        </p:spPr>
        <p:txBody>
          <a:bodyPr/>
          <a:lstStyle/>
          <a:p>
            <a:r>
              <a:rPr lang="en-US" b="1" dirty="0">
                <a:solidFill>
                  <a:schemeClr val="bg1"/>
                </a:solidFill>
                <a:latin typeface="High Tower Text" panose="02040502050506030303" pitchFamily="18" charset="0"/>
                <a:cs typeface="Aharoni" panose="02010803020104030203" pitchFamily="2" charset="-79"/>
              </a:rPr>
              <a:t>Ford &amp; Mass Production</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938" y="1254426"/>
            <a:ext cx="4324014" cy="498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719" y="1254426"/>
            <a:ext cx="2667000" cy="3834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02813" y="4700577"/>
            <a:ext cx="4907279" cy="646331"/>
          </a:xfrm>
          <a:prstGeom prst="rect">
            <a:avLst/>
          </a:prstGeom>
          <a:solidFill>
            <a:schemeClr val="accent1">
              <a:lumMod val="50000"/>
            </a:schemeClr>
          </a:solidFill>
          <a:ln>
            <a:solidFill>
              <a:srgbClr val="FFC000"/>
            </a:solidFill>
          </a:ln>
        </p:spPr>
        <p:txBody>
          <a:bodyPr wrap="square" rtlCol="0">
            <a:spAutoFit/>
          </a:bodyPr>
          <a:lstStyle/>
          <a:p>
            <a:pPr algn="ctr"/>
            <a:r>
              <a:rPr lang="en-US" b="1" dirty="0">
                <a:solidFill>
                  <a:schemeClr val="bg1"/>
                </a:solidFill>
                <a:latin typeface="Times" panose="02020603050405020304" pitchFamily="18" charset="0"/>
                <a:cs typeface="Times" panose="02020603050405020304" pitchFamily="18" charset="0"/>
              </a:rPr>
              <a:t>Frederick W. Taylor</a:t>
            </a:r>
          </a:p>
          <a:p>
            <a:pPr algn="ctr"/>
            <a:r>
              <a:rPr lang="en-US" b="1" i="1" dirty="0">
                <a:solidFill>
                  <a:schemeClr val="bg1"/>
                </a:solidFill>
                <a:latin typeface="Times" panose="02020603050405020304" pitchFamily="18" charset="0"/>
                <a:cs typeface="Times" panose="02020603050405020304" pitchFamily="18" charset="0"/>
              </a:rPr>
              <a:t>The Principles of Scientific Management </a:t>
            </a:r>
            <a:r>
              <a:rPr lang="en-US" b="1" dirty="0">
                <a:solidFill>
                  <a:schemeClr val="bg1"/>
                </a:solidFill>
                <a:latin typeface="Times" panose="02020603050405020304" pitchFamily="18" charset="0"/>
                <a:cs typeface="Times" panose="02020603050405020304" pitchFamily="18" charset="0"/>
              </a:rPr>
              <a:t>(1911)</a:t>
            </a:r>
            <a:endParaRPr lang="en-US" dirty="0">
              <a:solidFill>
                <a:schemeClr val="bg1"/>
              </a:solidFill>
              <a:latin typeface="Times" panose="02020603050405020304" pitchFamily="18" charset="0"/>
              <a:cs typeface="Times" panose="02020603050405020304" pitchFamily="18" charset="0"/>
            </a:endParaRPr>
          </a:p>
        </p:txBody>
      </p:sp>
      <p:sp>
        <p:nvSpPr>
          <p:cNvPr id="3" name="Rectangle 2">
            <a:extLst>
              <a:ext uri="{FF2B5EF4-FFF2-40B4-BE49-F238E27FC236}">
                <a16:creationId xmlns:a16="http://schemas.microsoft.com/office/drawing/2014/main" id="{440A9D3E-AEE0-4189-ACCB-48A0A48A18BA}"/>
              </a:ext>
            </a:extLst>
          </p:cNvPr>
          <p:cNvSpPr/>
          <p:nvPr/>
        </p:nvSpPr>
        <p:spPr>
          <a:xfrm>
            <a:off x="1953065" y="5554023"/>
            <a:ext cx="8808720" cy="102933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C000"/>
                </a:solidFill>
                <a:latin typeface="Times New Roman" panose="02020603050405020304" pitchFamily="18" charset="0"/>
                <a:cs typeface="Times New Roman" panose="02020603050405020304" pitchFamily="18" charset="0"/>
              </a:rPr>
              <a:t>Scientific management</a:t>
            </a:r>
            <a:r>
              <a:rPr lang="en-US" sz="2400" dirty="0">
                <a:solidFill>
                  <a:schemeClr val="bg1"/>
                </a:solidFill>
                <a:latin typeface="Times New Roman" panose="02020603050405020304" pitchFamily="18" charset="0"/>
                <a:cs typeface="Times New Roman" panose="02020603050405020304" pitchFamily="18" charset="0"/>
              </a:rPr>
              <a:t>: designing the mass production of a product to make it the most efficient way (</a:t>
            </a:r>
            <a:r>
              <a:rPr lang="en-US" sz="2400" b="1" u="sng" dirty="0">
                <a:solidFill>
                  <a:srgbClr val="FFC000"/>
                </a:solidFill>
                <a:latin typeface="Times New Roman" panose="02020603050405020304" pitchFamily="18" charset="0"/>
                <a:cs typeface="Times New Roman" panose="02020603050405020304" pitchFamily="18" charset="0"/>
              </a:rPr>
              <a:t>Taylorism</a:t>
            </a:r>
            <a:r>
              <a:rPr lang="en-US" sz="24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15431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2013" y="274638"/>
            <a:ext cx="8890782" cy="715962"/>
          </a:xfrm>
          <a:solidFill>
            <a:schemeClr val="accent6">
              <a:lumMod val="50000"/>
            </a:schemeClr>
          </a:solidFill>
          <a:ln>
            <a:solidFill>
              <a:srgbClr val="FFC000"/>
            </a:solidFill>
          </a:ln>
        </p:spPr>
        <p:txBody>
          <a:bodyPr>
            <a:normAutofit/>
          </a:bodyPr>
          <a:lstStyle/>
          <a:p>
            <a:r>
              <a:rPr lang="en-US" sz="2800" b="1" dirty="0">
                <a:solidFill>
                  <a:schemeClr val="bg1"/>
                </a:solidFill>
                <a:latin typeface="High Tower Text" panose="02040502050506030303" pitchFamily="18" charset="0"/>
                <a:cs typeface="Aharoni" panose="02010803020104030203" pitchFamily="2" charset="-79"/>
              </a:rPr>
              <a:t>The AUTOMOBILE, Ford &amp; Mass Production</a:t>
            </a:r>
            <a:endParaRPr lang="en-US" sz="2800" dirty="0">
              <a:solidFill>
                <a:schemeClr val="bg1"/>
              </a:solidFill>
              <a:latin typeface="High Tower Text" panose="02040502050506030303" pitchFamily="18" charset="0"/>
              <a:cs typeface="Aharoni" panose="02010803020104030203" pitchFamily="2" charset="-79"/>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94" y="304800"/>
            <a:ext cx="2207840" cy="2199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339" y="2677180"/>
            <a:ext cx="3962400" cy="284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7663" y="2852737"/>
            <a:ext cx="5296999" cy="3319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94892" y="1173540"/>
            <a:ext cx="7958797" cy="120032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400" b="1" dirty="0">
                <a:latin typeface="Times" panose="02020603050405020304" pitchFamily="18" charset="0"/>
                <a:cs typeface="Times" panose="02020603050405020304" pitchFamily="18" charset="0"/>
              </a:rPr>
              <a:t>Henry Ford</a:t>
            </a:r>
          </a:p>
          <a:p>
            <a:pPr marL="285750" indent="-285750">
              <a:buFont typeface="Arial" panose="020B0604020202020204" pitchFamily="34" charset="0"/>
              <a:buChar char="•"/>
            </a:pPr>
            <a:r>
              <a:rPr lang="en-US" sz="2400" b="1" dirty="0">
                <a:latin typeface="Times" panose="02020603050405020304" pitchFamily="18" charset="0"/>
                <a:cs typeface="Times" panose="02020603050405020304" pitchFamily="18" charset="0"/>
              </a:rPr>
              <a:t>“Fordism” – make it affordable to the common man</a:t>
            </a:r>
          </a:p>
          <a:p>
            <a:pPr marL="285750" indent="-285750">
              <a:buFont typeface="Arial" panose="020B0604020202020204" pitchFamily="34" charset="0"/>
              <a:buChar char="•"/>
            </a:pPr>
            <a:r>
              <a:rPr lang="en-US" sz="2400" b="1" dirty="0">
                <a:latin typeface="Times" panose="02020603050405020304" pitchFamily="18" charset="0"/>
                <a:cs typeface="Times" panose="02020603050405020304" pitchFamily="18" charset="0"/>
              </a:rPr>
              <a:t>Taylorism – efficiency in production</a:t>
            </a:r>
            <a:endParaRPr lang="en-US" sz="2400" dirty="0">
              <a:latin typeface="Times" panose="02020603050405020304" pitchFamily="18" charset="0"/>
              <a:cs typeface="Times" panose="02020603050405020304" pitchFamily="18" charset="0"/>
            </a:endParaRPr>
          </a:p>
        </p:txBody>
      </p:sp>
      <p:sp>
        <p:nvSpPr>
          <p:cNvPr id="6" name="TextBox 5"/>
          <p:cNvSpPr txBox="1"/>
          <p:nvPr/>
        </p:nvSpPr>
        <p:spPr>
          <a:xfrm>
            <a:off x="1147688" y="5453627"/>
            <a:ext cx="4872112" cy="461665"/>
          </a:xfrm>
          <a:prstGeom prst="rect">
            <a:avLst/>
          </a:prstGeom>
          <a:solidFill>
            <a:srgbClr val="002060"/>
          </a:solidFill>
          <a:ln>
            <a:solidFill>
              <a:srgbClr val="FFC000"/>
            </a:solidFill>
          </a:ln>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The Moving Assembly Line</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257757" y="5525870"/>
            <a:ext cx="3011658" cy="461665"/>
          </a:xfrm>
          <a:prstGeom prst="rect">
            <a:avLst/>
          </a:prstGeom>
          <a:solidFill>
            <a:srgbClr val="002060"/>
          </a:solidFill>
          <a:ln>
            <a:solidFill>
              <a:srgbClr val="FFC000"/>
            </a:solidFill>
          </a:ln>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1913 Ford Model T</a:t>
            </a:r>
          </a:p>
        </p:txBody>
      </p:sp>
    </p:spTree>
    <p:extLst>
      <p:ext uri="{BB962C8B-B14F-4D97-AF65-F5344CB8AC3E}">
        <p14:creationId xmlns:p14="http://schemas.microsoft.com/office/powerpoint/2010/main" val="3472593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Reflection on Reconstruction </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r>
              <a:rPr lang="en-US" sz="2400" dirty="0">
                <a:latin typeface="Times New Roman" panose="02020603050405020304" pitchFamily="18" charset="0"/>
                <a:cs typeface="Times New Roman" panose="02020603050405020304" pitchFamily="18" charset="0"/>
              </a:rPr>
              <a:t>Analyze images – evaluate how each image gives a different perspective of the South from 1866 - 1899</a:t>
            </a:r>
          </a:p>
        </p:txBody>
      </p:sp>
      <p:pic>
        <p:nvPicPr>
          <p:cNvPr id="1026" name="Picture 2" descr="Unit 3 - New South - STODDARD COUNTY HISTORY">
            <a:extLst>
              <a:ext uri="{FF2B5EF4-FFF2-40B4-BE49-F238E27FC236}">
                <a16:creationId xmlns:a16="http://schemas.microsoft.com/office/drawing/2014/main" id="{3376177C-66D4-7FF6-AE37-EB5B3946E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69" y="2012705"/>
            <a:ext cx="4478435" cy="396606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Sharecropping and Changes in the Southern Economy | American Experience |  Official Site | PBS">
            <a:extLst>
              <a:ext uri="{FF2B5EF4-FFF2-40B4-BE49-F238E27FC236}">
                <a16:creationId xmlns:a16="http://schemas.microsoft.com/office/drawing/2014/main" id="{CC21B808-D2AB-3958-3E31-BE1CC090F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9282" y="2093594"/>
            <a:ext cx="4478435" cy="37771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500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628" y="238516"/>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cs typeface="Aharoni" panose="02010803020104030203" pitchFamily="2" charset="-79"/>
              </a:rPr>
              <a:t>Shifts in Labor Force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26" y="1091418"/>
            <a:ext cx="10515600" cy="4675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694646CB-3441-AE4F-EB64-456BE435AF34}"/>
              </a:ext>
            </a:extLst>
          </p:cNvPr>
          <p:cNvSpPr/>
          <p:nvPr/>
        </p:nvSpPr>
        <p:spPr>
          <a:xfrm>
            <a:off x="475957" y="5754321"/>
            <a:ext cx="11043138" cy="8651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Evaluate how the trend depict will impact the United States during the period from 1866-1899?</a:t>
            </a:r>
          </a:p>
        </p:txBody>
      </p:sp>
    </p:spTree>
    <p:extLst>
      <p:ext uri="{BB962C8B-B14F-4D97-AF65-F5344CB8AC3E}">
        <p14:creationId xmlns:p14="http://schemas.microsoft.com/office/powerpoint/2010/main" val="2893189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A1B1C-110A-465B-8D06-4BEC856F1AAB}"/>
              </a:ext>
            </a:extLst>
          </p:cNvPr>
          <p:cNvSpPr>
            <a:spLocks noGrp="1"/>
          </p:cNvSpPr>
          <p:nvPr>
            <p:ph type="title"/>
          </p:nvPr>
        </p:nvSpPr>
        <p:spPr>
          <a:xfrm>
            <a:off x="838200" y="365126"/>
            <a:ext cx="10515600" cy="675884"/>
          </a:xfrm>
          <a:solidFill>
            <a:schemeClr val="accent6">
              <a:lumMod val="50000"/>
            </a:schemeClr>
          </a:solidFill>
          <a:ln>
            <a:solidFill>
              <a:srgbClr val="FFC000"/>
            </a:solidFill>
          </a:ln>
        </p:spPr>
        <p:txBody>
          <a:bodyPr>
            <a:normAutofit fontScale="90000"/>
          </a:bodyPr>
          <a:lstStyle/>
          <a:p>
            <a:r>
              <a:rPr lang="en-US" b="1" dirty="0">
                <a:solidFill>
                  <a:schemeClr val="bg1"/>
                </a:solidFill>
                <a:latin typeface="High Tower Text" panose="02040502050506030303" pitchFamily="18" charset="0"/>
              </a:rPr>
              <a:t>Life of a Laborer</a:t>
            </a:r>
          </a:p>
        </p:txBody>
      </p:sp>
      <p:sp>
        <p:nvSpPr>
          <p:cNvPr id="3" name="Content Placeholder 2">
            <a:extLst>
              <a:ext uri="{FF2B5EF4-FFF2-40B4-BE49-F238E27FC236}">
                <a16:creationId xmlns:a16="http://schemas.microsoft.com/office/drawing/2014/main" id="{7823CAC6-8970-45AC-BE07-7073CB1D5FBF}"/>
              </a:ext>
            </a:extLst>
          </p:cNvPr>
          <p:cNvSpPr>
            <a:spLocks noGrp="1"/>
          </p:cNvSpPr>
          <p:nvPr>
            <p:ph idx="1"/>
          </p:nvPr>
        </p:nvSpPr>
        <p:spPr>
          <a:xfrm>
            <a:off x="655320" y="1367693"/>
            <a:ext cx="10515600" cy="4729163"/>
          </a:xfrm>
          <a:solidFill>
            <a:schemeClr val="bg1"/>
          </a:solidFill>
          <a:ln>
            <a:solidFill>
              <a:srgbClr val="FFC000"/>
            </a:solidFill>
          </a:ln>
        </p:spPr>
        <p:txBody>
          <a:bodyPr>
            <a:normAutofit/>
          </a:bodyPr>
          <a:lstStyle/>
          <a:p>
            <a:r>
              <a:rPr lang="en-US" sz="2400" b="1" u="sng" dirty="0">
                <a:solidFill>
                  <a:srgbClr val="002060"/>
                </a:solidFill>
                <a:latin typeface="Times New Roman" panose="02020603050405020304" pitchFamily="18" charset="0"/>
                <a:cs typeface="Times New Roman" panose="02020603050405020304" pitchFamily="18" charset="0"/>
              </a:rPr>
              <a:t>Wage Slave</a:t>
            </a:r>
            <a:r>
              <a:rPr lang="en-US" sz="2400" u="sng" dirty="0">
                <a:solidFill>
                  <a:srgbClr val="00206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Life</a:t>
            </a:r>
          </a:p>
          <a:p>
            <a:r>
              <a:rPr lang="en-US" sz="2400" dirty="0">
                <a:latin typeface="Times New Roman" panose="02020603050405020304" pitchFamily="18" charset="0"/>
                <a:cs typeface="Times New Roman" panose="02020603050405020304" pitchFamily="18" charset="0"/>
              </a:rPr>
              <a:t>12-16-hour days for little pay</a:t>
            </a:r>
          </a:p>
          <a:p>
            <a:r>
              <a:rPr lang="en-US" sz="2400" b="1" u="sng" dirty="0">
                <a:solidFill>
                  <a:srgbClr val="002060"/>
                </a:solidFill>
                <a:latin typeface="Times New Roman" panose="02020603050405020304" pitchFamily="18" charset="0"/>
                <a:cs typeface="Times New Roman" panose="02020603050405020304" pitchFamily="18" charset="0"/>
              </a:rPr>
              <a:t>Company Town</a:t>
            </a:r>
            <a:r>
              <a:rPr lang="en-US" sz="2400" dirty="0">
                <a:latin typeface="Times New Roman" panose="02020603050405020304" pitchFamily="18" charset="0"/>
                <a:cs typeface="Times New Roman" panose="02020603050405020304" pitchFamily="18" charset="0"/>
              </a:rPr>
              <a:t>: (Waltham System of the Market Revolution)</a:t>
            </a:r>
          </a:p>
          <a:p>
            <a:pPr marL="0" indent="0">
              <a:buNone/>
            </a:pPr>
            <a:r>
              <a:rPr lang="en-US" sz="2400" dirty="0">
                <a:latin typeface="Times New Roman" panose="02020603050405020304" pitchFamily="18" charset="0"/>
                <a:cs typeface="Times New Roman" panose="02020603050405020304" pitchFamily="18" charset="0"/>
              </a:rPr>
              <a:t>   factory owned homes, company store, etc. </a:t>
            </a:r>
          </a:p>
        </p:txBody>
      </p:sp>
      <p:pic>
        <p:nvPicPr>
          <p:cNvPr id="5" name="Picture 4" descr="A vintage photo of a boat&#10;&#10;Description automatically generated">
            <a:extLst>
              <a:ext uri="{FF2B5EF4-FFF2-40B4-BE49-F238E27FC236}">
                <a16:creationId xmlns:a16="http://schemas.microsoft.com/office/drawing/2014/main" id="{B2D44F7B-BEF3-484F-9EDE-7B86A6E96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9766" y="549275"/>
            <a:ext cx="2856914" cy="2366158"/>
          </a:xfrm>
          <a:prstGeom prst="rect">
            <a:avLst/>
          </a:prstGeom>
          <a:ln>
            <a:solidFill>
              <a:srgbClr val="002060"/>
            </a:solidFill>
          </a:ln>
        </p:spPr>
      </p:pic>
      <p:pic>
        <p:nvPicPr>
          <p:cNvPr id="7" name="Picture 6" descr="A picture containing man, person, sky, ground&#10;&#10;Description automatically generated">
            <a:extLst>
              <a:ext uri="{FF2B5EF4-FFF2-40B4-BE49-F238E27FC236}">
                <a16:creationId xmlns:a16="http://schemas.microsoft.com/office/drawing/2014/main" id="{16E699DD-FCC8-4D02-B386-B8F489EA1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3056826"/>
            <a:ext cx="2743200" cy="3251899"/>
          </a:xfrm>
          <a:prstGeom prst="rect">
            <a:avLst/>
          </a:prstGeom>
          <a:ln>
            <a:solidFill>
              <a:srgbClr val="1C1C1C"/>
            </a:solidFill>
          </a:ln>
        </p:spPr>
      </p:pic>
      <p:sp>
        <p:nvSpPr>
          <p:cNvPr id="8" name="Rectangle 7">
            <a:extLst>
              <a:ext uri="{FF2B5EF4-FFF2-40B4-BE49-F238E27FC236}">
                <a16:creationId xmlns:a16="http://schemas.microsoft.com/office/drawing/2014/main" id="{A47FA420-BA07-46A4-9EE0-9AA60FBB1760}"/>
              </a:ext>
            </a:extLst>
          </p:cNvPr>
          <p:cNvSpPr/>
          <p:nvPr/>
        </p:nvSpPr>
        <p:spPr>
          <a:xfrm>
            <a:off x="323223" y="3291823"/>
            <a:ext cx="5266845" cy="187483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Worker wages paid back to the industrialist</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Rent </a:t>
            </a:r>
          </a:p>
          <a:p>
            <a:pPr marL="285750" indent="-28575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Script</a:t>
            </a:r>
            <a:r>
              <a:rPr lang="en-US" sz="2400" dirty="0">
                <a:solidFill>
                  <a:schemeClr val="bg1"/>
                </a:solidFill>
                <a:latin typeface="Times New Roman" panose="02020603050405020304" pitchFamily="18" charset="0"/>
                <a:cs typeface="Times New Roman" panose="02020603050405020304" pitchFamily="18" charset="0"/>
              </a:rPr>
              <a:t>: Company store credit</a:t>
            </a:r>
          </a:p>
        </p:txBody>
      </p:sp>
      <p:sp>
        <p:nvSpPr>
          <p:cNvPr id="9" name="Rectangle 8">
            <a:extLst>
              <a:ext uri="{FF2B5EF4-FFF2-40B4-BE49-F238E27FC236}">
                <a16:creationId xmlns:a16="http://schemas.microsoft.com/office/drawing/2014/main" id="{8594053D-EE07-43B0-A92C-32962A237484}"/>
              </a:ext>
            </a:extLst>
          </p:cNvPr>
          <p:cNvSpPr/>
          <p:nvPr/>
        </p:nvSpPr>
        <p:spPr>
          <a:xfrm>
            <a:off x="1051645" y="5561893"/>
            <a:ext cx="3810000" cy="715963"/>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solidFill>
                  <a:srgbClr val="C00000"/>
                </a:solidFill>
                <a:latin typeface="Times New Roman" panose="02020603050405020304" pitchFamily="18" charset="0"/>
                <a:cs typeface="Times New Roman" panose="02020603050405020304" pitchFamily="18" charset="0"/>
              </a:rPr>
              <a:t>Endless CYCLE of DEBT</a:t>
            </a:r>
          </a:p>
        </p:txBody>
      </p:sp>
      <p:sp>
        <p:nvSpPr>
          <p:cNvPr id="10" name="Arrow: Down 9">
            <a:extLst>
              <a:ext uri="{FF2B5EF4-FFF2-40B4-BE49-F238E27FC236}">
                <a16:creationId xmlns:a16="http://schemas.microsoft.com/office/drawing/2014/main" id="{31E56CF0-56DA-464D-96D0-7CC125BD25D6}"/>
              </a:ext>
            </a:extLst>
          </p:cNvPr>
          <p:cNvSpPr/>
          <p:nvPr/>
        </p:nvSpPr>
        <p:spPr>
          <a:xfrm>
            <a:off x="2613745" y="5086161"/>
            <a:ext cx="685800" cy="609600"/>
          </a:xfrm>
          <a:prstGeom prst="downArrow">
            <a:avLst/>
          </a:prstGeom>
          <a:solidFill>
            <a:schemeClr val="accent4"/>
          </a:solidFill>
          <a:ln>
            <a:solidFill>
              <a:srgbClr val="1C1C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15E8DB-9458-8D53-8260-8739AF2830DF}"/>
              </a:ext>
            </a:extLst>
          </p:cNvPr>
          <p:cNvSpPr/>
          <p:nvPr/>
        </p:nvSpPr>
        <p:spPr>
          <a:xfrm>
            <a:off x="7990450" y="6110715"/>
            <a:ext cx="3363350" cy="613641"/>
          </a:xfrm>
          <a:prstGeom prst="rect">
            <a:avLst/>
          </a:prstGeom>
          <a:solidFill>
            <a:schemeClr val="tx1"/>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George Pullman – Pullman Strike 1894</a:t>
            </a:r>
          </a:p>
        </p:txBody>
      </p:sp>
    </p:spTree>
    <p:extLst>
      <p:ext uri="{BB962C8B-B14F-4D97-AF65-F5344CB8AC3E}">
        <p14:creationId xmlns:p14="http://schemas.microsoft.com/office/powerpoint/2010/main" val="8731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2227" y="1132660"/>
            <a:ext cx="11127545" cy="5326064"/>
          </a:xfrm>
          <a:solidFill>
            <a:schemeClr val="bg1"/>
          </a:solidFill>
          <a:ln>
            <a:solidFill>
              <a:srgbClr val="FFC000"/>
            </a:solidFill>
          </a:ln>
        </p:spPr>
        <p:txBody>
          <a:bodyPr>
            <a:normAutofit/>
          </a:bodyPr>
          <a:lstStyle/>
          <a:p>
            <a:r>
              <a:rPr lang="en-US" b="1" i="1" u="sng" dirty="0">
                <a:solidFill>
                  <a:srgbClr val="C00000"/>
                </a:solidFill>
                <a:latin typeface="Times New Roman" panose="02020603050405020304" pitchFamily="18" charset="0"/>
                <a:cs typeface="Times New Roman" panose="02020603050405020304" pitchFamily="18" charset="0"/>
              </a:rPr>
              <a:t>Knights of Labor </a:t>
            </a:r>
          </a:p>
          <a:p>
            <a:pPr lvl="1"/>
            <a:r>
              <a:rPr lang="en-US" dirty="0">
                <a:latin typeface="Times New Roman" panose="02020603050405020304" pitchFamily="18" charset="0"/>
                <a:cs typeface="Times New Roman" panose="02020603050405020304" pitchFamily="18" charset="0"/>
              </a:rPr>
              <a:t>Terrance Powderly</a:t>
            </a:r>
          </a:p>
          <a:p>
            <a:pPr lvl="1"/>
            <a:r>
              <a:rPr lang="en-US" i="1" dirty="0">
                <a:latin typeface="Times New Roman" panose="02020603050405020304" pitchFamily="18" charset="0"/>
                <a:cs typeface="Times New Roman" panose="02020603050405020304" pitchFamily="18" charset="0"/>
              </a:rPr>
              <a:t>Unskilled/Skilled laborers  </a:t>
            </a:r>
            <a:endParaRPr lang="en-US" dirty="0">
              <a:latin typeface="Times New Roman" panose="02020603050405020304" pitchFamily="18" charset="0"/>
              <a:cs typeface="Times New Roman" panose="02020603050405020304" pitchFamily="18" charset="0"/>
            </a:endParaRPr>
          </a:p>
          <a:p>
            <a:r>
              <a:rPr lang="en-US" b="1" i="1" u="sng" dirty="0">
                <a:solidFill>
                  <a:srgbClr val="C00000"/>
                </a:solidFill>
                <a:latin typeface="Times New Roman" panose="02020603050405020304" pitchFamily="18" charset="0"/>
                <a:cs typeface="Times New Roman" panose="02020603050405020304" pitchFamily="18" charset="0"/>
              </a:rPr>
              <a:t>American Federation of Labor (AFL)</a:t>
            </a:r>
          </a:p>
          <a:p>
            <a:pPr lvl="1"/>
            <a:r>
              <a:rPr lang="en-US" dirty="0">
                <a:latin typeface="Times New Roman" panose="02020603050405020304" pitchFamily="18" charset="0"/>
                <a:cs typeface="Times New Roman" panose="02020603050405020304" pitchFamily="18" charset="0"/>
              </a:rPr>
              <a:t>Samuel Gompers </a:t>
            </a:r>
          </a:p>
          <a:p>
            <a:pPr lvl="1"/>
            <a:r>
              <a:rPr lang="en-US" i="1" dirty="0">
                <a:latin typeface="Times New Roman" panose="02020603050405020304" pitchFamily="18" charset="0"/>
                <a:cs typeface="Times New Roman" panose="02020603050405020304" pitchFamily="18" charset="0"/>
              </a:rPr>
              <a:t>Skilled laborers</a:t>
            </a:r>
          </a:p>
          <a:p>
            <a:pPr marL="457200" lvl="1" indent="-457200"/>
            <a:r>
              <a:rPr lang="en-US" b="1" i="1" u="sng" dirty="0">
                <a:solidFill>
                  <a:srgbClr val="C00000"/>
                </a:solidFill>
                <a:latin typeface="Times New Roman" panose="02020603050405020304" pitchFamily="18" charset="0"/>
                <a:cs typeface="Times New Roman" panose="02020603050405020304" pitchFamily="18" charset="0"/>
              </a:rPr>
              <a:t>Industrial Workers of the World (IWW)</a:t>
            </a:r>
          </a:p>
          <a:p>
            <a:pPr lvl="1"/>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wobblies</a:t>
            </a:r>
            <a:r>
              <a:rPr lang="en-US" dirty="0">
                <a:latin typeface="Times New Roman" panose="02020603050405020304" pitchFamily="18" charset="0"/>
                <a:cs typeface="Times New Roman" panose="02020603050405020304" pitchFamily="18" charset="0"/>
              </a:rPr>
              <a:t>”</a:t>
            </a:r>
          </a:p>
          <a:p>
            <a:pPr lvl="1"/>
            <a:r>
              <a:rPr lang="en-US" dirty="0">
                <a:latin typeface="Times New Roman" panose="02020603050405020304" pitchFamily="18" charset="0"/>
                <a:cs typeface="Times New Roman" panose="02020603050405020304" pitchFamily="18" charset="0"/>
              </a:rPr>
              <a:t>Socialist &amp; violent </a:t>
            </a:r>
          </a:p>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0066" y="3368159"/>
            <a:ext cx="2068068"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218759" y="5812393"/>
            <a:ext cx="2057400" cy="369332"/>
          </a:xfrm>
          <a:prstGeom prst="rect">
            <a:avLst/>
          </a:prstGeom>
          <a:solidFill>
            <a:schemeClr val="bg1"/>
          </a:solidFill>
          <a:ln>
            <a:solidFill>
              <a:srgbClr val="C00000"/>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Samuel Gompers</a:t>
            </a:r>
          </a:p>
        </p:txBody>
      </p:sp>
      <p:sp>
        <p:nvSpPr>
          <p:cNvPr id="2" name="Rectangle 1"/>
          <p:cNvSpPr/>
          <p:nvPr/>
        </p:nvSpPr>
        <p:spPr>
          <a:xfrm>
            <a:off x="711665" y="4994992"/>
            <a:ext cx="6487477" cy="83820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Goal: right to </a:t>
            </a:r>
            <a:r>
              <a:rPr lang="en-US" sz="2400" b="1" u="sng" dirty="0">
                <a:solidFill>
                  <a:srgbClr val="FFFF00"/>
                </a:solidFill>
                <a:latin typeface="Times New Roman" panose="02020603050405020304" pitchFamily="18" charset="0"/>
                <a:cs typeface="Times New Roman" panose="02020603050405020304" pitchFamily="18" charset="0"/>
              </a:rPr>
              <a:t>collective bargaining</a:t>
            </a:r>
            <a:r>
              <a:rPr lang="en-US" sz="2400" b="1"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for better working conditions</a:t>
            </a:r>
          </a:p>
        </p:txBody>
      </p:sp>
      <p:sp>
        <p:nvSpPr>
          <p:cNvPr id="4" name="Rectangle 3">
            <a:extLst>
              <a:ext uri="{FF2B5EF4-FFF2-40B4-BE49-F238E27FC236}">
                <a16:creationId xmlns:a16="http://schemas.microsoft.com/office/drawing/2014/main" id="{F01A14CD-B68C-07D1-2A4D-4D19F667F2BE}"/>
              </a:ext>
            </a:extLst>
          </p:cNvPr>
          <p:cNvSpPr/>
          <p:nvPr/>
        </p:nvSpPr>
        <p:spPr>
          <a:xfrm>
            <a:off x="532227" y="152400"/>
            <a:ext cx="10623453" cy="795594"/>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b="1" dirty="0">
              <a:latin typeface="High Tower Text" panose="02040502050506030303" pitchFamily="18" charset="0"/>
              <a:cs typeface="Times New Roman" panose="02020603050405020304" pitchFamily="18" charset="0"/>
            </a:endParaRPr>
          </a:p>
          <a:p>
            <a:r>
              <a:rPr lang="en-US" sz="4400" b="1" dirty="0">
                <a:latin typeface="High Tower Text" panose="02040502050506030303" pitchFamily="18" charset="0"/>
                <a:cs typeface="Times New Roman" panose="02020603050405020304" pitchFamily="18" charset="0"/>
              </a:rPr>
              <a:t>19TH Century Unions</a:t>
            </a:r>
          </a:p>
          <a:p>
            <a:pPr algn="ct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084" y="645882"/>
            <a:ext cx="288607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624668" y="2260163"/>
            <a:ext cx="2886074" cy="646331"/>
          </a:xfrm>
          <a:prstGeom prst="rect">
            <a:avLst/>
          </a:prstGeom>
          <a:solidFill>
            <a:schemeClr val="bg1"/>
          </a:solidFill>
          <a:ln>
            <a:solidFill>
              <a:srgbClr val="C00000"/>
            </a:solid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Women delegates, Knights of Labor Convention </a:t>
            </a:r>
          </a:p>
        </p:txBody>
      </p:sp>
    </p:spTree>
    <p:extLst>
      <p:ext uri="{BB962C8B-B14F-4D97-AF65-F5344CB8AC3E}">
        <p14:creationId xmlns:p14="http://schemas.microsoft.com/office/powerpoint/2010/main" val="61735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958" y="189701"/>
            <a:ext cx="8229600" cy="672757"/>
          </a:xfrm>
          <a:solidFill>
            <a:schemeClr val="accent6">
              <a:lumMod val="50000"/>
            </a:schemeClr>
          </a:solidFill>
          <a:ln>
            <a:solidFill>
              <a:schemeClr val="accent4"/>
            </a:solidFill>
          </a:ln>
        </p:spPr>
        <p:txBody>
          <a:bodyPr>
            <a:normAutofit fontScale="90000"/>
          </a:bodyPr>
          <a:lstStyle/>
          <a:p>
            <a:r>
              <a:rPr lang="en-US" b="1" dirty="0">
                <a:solidFill>
                  <a:schemeClr val="bg1"/>
                </a:solidFill>
                <a:latin typeface="High Tower Text" panose="02040502050506030303" pitchFamily="18" charset="0"/>
                <a:cs typeface="Aharoni" panose="02010803020104030203" pitchFamily="2" charset="-79"/>
              </a:rPr>
              <a:t>Tactics</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02704" y="3165231"/>
            <a:ext cx="6259412" cy="3166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1999" y="1097562"/>
            <a:ext cx="10900117" cy="1938992"/>
          </a:xfrm>
          <a:prstGeom prst="rect">
            <a:avLst/>
          </a:prstGeom>
          <a:solidFill>
            <a:schemeClr val="bg1"/>
          </a:solidFill>
          <a:ln>
            <a:solidFill>
              <a:srgbClr val="C00000"/>
            </a:solidFill>
          </a:ln>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Business Tactics to break unions </a:t>
            </a:r>
          </a:p>
          <a:p>
            <a:r>
              <a:rPr lang="en-US" sz="2400" dirty="0">
                <a:latin typeface="Times New Roman" panose="02020603050405020304" pitchFamily="18" charset="0"/>
                <a:cs typeface="Times New Roman" panose="02020603050405020304" pitchFamily="18" charset="0"/>
              </a:rPr>
              <a:t>- Strikebreakers </a:t>
            </a:r>
            <a:r>
              <a:rPr lang="en-US" sz="2400" b="1" u="sng" dirty="0">
                <a:latin typeface="Times New Roman" panose="02020603050405020304" pitchFamily="18" charset="0"/>
                <a:cs typeface="Times New Roman" panose="02020603050405020304" pitchFamily="18" charset="0"/>
              </a:rPr>
              <a:t>(“scabs” - immigrants)</a:t>
            </a:r>
            <a:r>
              <a:rPr lang="en-US" sz="2400" dirty="0">
                <a:latin typeface="Times New Roman" panose="02020603050405020304" pitchFamily="18" charset="0"/>
                <a:cs typeface="Times New Roman" panose="02020603050405020304" pitchFamily="18" charset="0"/>
              </a:rPr>
              <a:t>	- lockout</a:t>
            </a:r>
          </a:p>
          <a:p>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Blacklists</a:t>
            </a:r>
            <a:r>
              <a:rPr lang="en-US" sz="2400" dirty="0">
                <a:latin typeface="Times New Roman" panose="02020603050405020304" pitchFamily="18" charset="0"/>
                <a:cs typeface="Times New Roman" panose="02020603050405020304" pitchFamily="18" charset="0"/>
              </a:rPr>
              <a:t>					- yellow-dog contracts</a:t>
            </a:r>
          </a:p>
          <a:p>
            <a:r>
              <a:rPr lang="en-US" sz="2400" dirty="0">
                <a:latin typeface="Times New Roman" panose="02020603050405020304" pitchFamily="18" charset="0"/>
                <a:cs typeface="Times New Roman" panose="02020603050405020304" pitchFamily="18" charset="0"/>
              </a:rPr>
              <a:t>- private guards &amp; state militia		- court injunctions (interfering with (</a:t>
            </a:r>
            <a:r>
              <a:rPr lang="en-US" sz="2400" b="1" u="sng" dirty="0">
                <a:latin typeface="Times New Roman" panose="02020603050405020304" pitchFamily="18" charset="0"/>
                <a:cs typeface="Times New Roman" panose="02020603050405020304" pitchFamily="18" charset="0"/>
              </a:rPr>
              <a:t>Pinkerton Detective Agency</a:t>
            </a:r>
            <a:r>
              <a:rPr lang="en-US" sz="2400" dirty="0">
                <a:latin typeface="Times New Roman" panose="02020603050405020304" pitchFamily="18" charset="0"/>
                <a:cs typeface="Times New Roman" panose="02020603050405020304" pitchFamily="18" charset="0"/>
              </a:rPr>
              <a:t>)	               </a:t>
            </a:r>
            <a:r>
              <a:rPr lang="en-US" sz="2400" b="1" u="sng" dirty="0">
                <a:latin typeface="Times New Roman" panose="02020603050405020304" pitchFamily="18" charset="0"/>
                <a:cs typeface="Times New Roman" panose="02020603050405020304" pitchFamily="18" charset="0"/>
              </a:rPr>
              <a:t>interstate commerce</a:t>
            </a:r>
            <a:r>
              <a:rPr lang="en-US" sz="24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4953000" y="6041646"/>
            <a:ext cx="5181600" cy="707886"/>
          </a:xfrm>
          <a:prstGeom prst="rect">
            <a:avLst/>
          </a:prstGeom>
          <a:solidFill>
            <a:schemeClr val="bg1"/>
          </a:solidFill>
          <a:ln>
            <a:solidFill>
              <a:schemeClr val="tx1"/>
            </a:solidFill>
          </a:ln>
        </p:spPr>
        <p:txBody>
          <a:bodyPr wrap="square" rtlCol="0">
            <a:spAutoFit/>
          </a:bodyPr>
          <a:lstStyle/>
          <a:p>
            <a:r>
              <a:rPr lang="en-US" sz="2000" b="1" dirty="0">
                <a:solidFill>
                  <a:srgbClr val="C00000"/>
                </a:solidFill>
                <a:latin typeface="Times New Roman" panose="02020603050405020304" pitchFamily="18" charset="0"/>
                <a:cs typeface="Times New Roman" panose="02020603050405020304" pitchFamily="18" charset="0"/>
              </a:rPr>
              <a:t>Immigrants replace striking workers,</a:t>
            </a:r>
          </a:p>
          <a:p>
            <a:r>
              <a:rPr lang="en-US" sz="2000" b="1" dirty="0">
                <a:solidFill>
                  <a:srgbClr val="C00000"/>
                </a:solidFill>
                <a:latin typeface="Times New Roman" panose="02020603050405020304" pitchFamily="18" charset="0"/>
                <a:cs typeface="Times New Roman" panose="02020603050405020304" pitchFamily="18" charset="0"/>
              </a:rPr>
              <a:t>July 8, 1882</a:t>
            </a:r>
          </a:p>
        </p:txBody>
      </p:sp>
      <p:sp>
        <p:nvSpPr>
          <p:cNvPr id="3" name="Rectangle 2">
            <a:extLst>
              <a:ext uri="{FF2B5EF4-FFF2-40B4-BE49-F238E27FC236}">
                <a16:creationId xmlns:a16="http://schemas.microsoft.com/office/drawing/2014/main" id="{81E1EE70-0BF8-429D-ABEB-9290DCB08711}"/>
              </a:ext>
            </a:extLst>
          </p:cNvPr>
          <p:cNvSpPr/>
          <p:nvPr/>
        </p:nvSpPr>
        <p:spPr>
          <a:xfrm>
            <a:off x="746989" y="3366868"/>
            <a:ext cx="3182587" cy="1938992"/>
          </a:xfrm>
          <a:prstGeom prst="rect">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Labor Tactics: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Strikes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Slow downs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Boycotts  </a:t>
            </a:r>
          </a:p>
        </p:txBody>
      </p:sp>
    </p:spTree>
    <p:extLst>
      <p:ext uri="{BB962C8B-B14F-4D97-AF65-F5344CB8AC3E}">
        <p14:creationId xmlns:p14="http://schemas.microsoft.com/office/powerpoint/2010/main" val="31925632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Factors that Weaken Labor Unions</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Labor Unions were relatively ineffective during the Gilded Age</a:t>
            </a:r>
          </a:p>
        </p:txBody>
      </p:sp>
      <p:sp>
        <p:nvSpPr>
          <p:cNvPr id="6" name="Rectangle 5">
            <a:extLst>
              <a:ext uri="{FF2B5EF4-FFF2-40B4-BE49-F238E27FC236}">
                <a16:creationId xmlns:a16="http://schemas.microsoft.com/office/drawing/2014/main" id="{9B74832D-98BB-12B6-8FF8-67CB95EE515E}"/>
              </a:ext>
            </a:extLst>
          </p:cNvPr>
          <p:cNvSpPr/>
          <p:nvPr/>
        </p:nvSpPr>
        <p:spPr>
          <a:xfrm>
            <a:off x="689317" y="1786597"/>
            <a:ext cx="5275385" cy="4763478"/>
          </a:xfrm>
          <a:prstGeom prst="rect">
            <a:avLst/>
          </a:prstGeom>
          <a:solidFill>
            <a:schemeClr val="tx1"/>
          </a:solidFill>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Government sided with Industrialists (</a:t>
            </a:r>
            <a:r>
              <a:rPr lang="en-US" sz="2400" b="1" u="sng" dirty="0">
                <a:solidFill>
                  <a:srgbClr val="FFC000"/>
                </a:solidFill>
                <a:latin typeface="Times" panose="02020603050405020304" pitchFamily="18" charset="0"/>
                <a:cs typeface="Times" panose="02020603050405020304" pitchFamily="18" charset="0"/>
              </a:rPr>
              <a:t>Laissez faire beliefs</a:t>
            </a:r>
            <a:r>
              <a:rPr lang="en-US" sz="2400" dirty="0">
                <a:latin typeface="Times" panose="02020603050405020304" pitchFamily="18" charset="0"/>
                <a:cs typeface="Times" panose="02020603050405020304" pitchFamily="18" charset="0"/>
              </a:rPr>
              <a:t>)</a:t>
            </a:r>
          </a:p>
          <a:p>
            <a:pPr marL="342900" indent="-342900">
              <a:buFont typeface="Arial" panose="020B0604020202020204" pitchFamily="34" charset="0"/>
              <a:buChar char="•"/>
            </a:pPr>
            <a:r>
              <a:rPr lang="en-US" sz="2400" i="1" dirty="0">
                <a:solidFill>
                  <a:srgbClr val="FFC000"/>
                </a:solidFill>
                <a:latin typeface="Times" panose="02020603050405020304" pitchFamily="18" charset="0"/>
                <a:cs typeface="Times" panose="02020603050405020304" pitchFamily="18" charset="0"/>
              </a:rPr>
              <a:t>Legal structure of the U.S.</a:t>
            </a:r>
          </a:p>
          <a:p>
            <a:pPr marL="800100" lvl="1"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Strikes interfere with </a:t>
            </a:r>
            <a:r>
              <a:rPr lang="en-US" sz="2400" b="1" u="sng" dirty="0">
                <a:solidFill>
                  <a:srgbClr val="FFC000"/>
                </a:solidFill>
                <a:latin typeface="Times" panose="02020603050405020304" pitchFamily="18" charset="0"/>
                <a:cs typeface="Times" panose="02020603050405020304" pitchFamily="18" charset="0"/>
              </a:rPr>
              <a:t>Interstate Commerce Clause</a:t>
            </a:r>
            <a:r>
              <a:rPr lang="en-US" sz="2400" b="1" dirty="0">
                <a:solidFill>
                  <a:srgbClr val="FFC00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&amp; the </a:t>
            </a:r>
            <a:r>
              <a:rPr lang="en-US" sz="2400" b="1" u="sng" dirty="0">
                <a:solidFill>
                  <a:srgbClr val="FFC000"/>
                </a:solidFill>
                <a:latin typeface="Times" panose="02020603050405020304" pitchFamily="18" charset="0"/>
                <a:cs typeface="Times" panose="02020603050405020304" pitchFamily="18" charset="0"/>
              </a:rPr>
              <a:t>Mail</a:t>
            </a:r>
            <a:r>
              <a:rPr lang="en-US" sz="2400" dirty="0">
                <a:latin typeface="Times" panose="02020603050405020304" pitchFamily="18" charset="0"/>
                <a:cs typeface="Times" panose="02020603050405020304" pitchFamily="18" charset="0"/>
              </a:rPr>
              <a:t>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Court Interpretation of the U.S.</a:t>
            </a:r>
          </a:p>
          <a:p>
            <a:pPr marL="800100" lvl="1" indent="-342900">
              <a:buFont typeface="Arial" panose="020B0604020202020204" pitchFamily="34" charset="0"/>
              <a:buChar char="•"/>
            </a:pPr>
            <a:r>
              <a:rPr lang="en-US" sz="2400" b="1" u="sng" dirty="0">
                <a:solidFill>
                  <a:srgbClr val="FFC000"/>
                </a:solidFill>
                <a:latin typeface="Times" panose="02020603050405020304" pitchFamily="18" charset="0"/>
                <a:cs typeface="Times" panose="02020603050405020304" pitchFamily="18" charset="0"/>
              </a:rPr>
              <a:t>Sherman Anti-Trust Act: Labor Unions = Trust</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Unions seen as radicalism/anarchists</a:t>
            </a:r>
          </a:p>
          <a:p>
            <a:pPr marL="800100" lvl="1" indent="-342900">
              <a:buFont typeface="Arial" panose="020B0604020202020204" pitchFamily="34" charset="0"/>
              <a:buChar char="•"/>
            </a:pPr>
            <a:r>
              <a:rPr lang="en-US" sz="2400" b="1" u="sng" dirty="0">
                <a:solidFill>
                  <a:srgbClr val="FFC000"/>
                </a:solidFill>
                <a:latin typeface="Times" panose="02020603050405020304" pitchFamily="18" charset="0"/>
                <a:cs typeface="Times" panose="02020603050405020304" pitchFamily="18" charset="0"/>
              </a:rPr>
              <a:t>Haymarket Square Riot</a:t>
            </a:r>
          </a:p>
          <a:p>
            <a:pPr marL="800100" lvl="1" indent="-342900">
              <a:buFont typeface="Arial" panose="020B0604020202020204" pitchFamily="34" charset="0"/>
              <a:buChar char="•"/>
            </a:pPr>
            <a:r>
              <a:rPr lang="en-US" sz="2400" b="1" u="sng" dirty="0">
                <a:solidFill>
                  <a:srgbClr val="FFC000"/>
                </a:solidFill>
                <a:latin typeface="Times" panose="02020603050405020304" pitchFamily="18" charset="0"/>
                <a:cs typeface="Times" panose="02020603050405020304" pitchFamily="18" charset="0"/>
              </a:rPr>
              <a:t>Socialism</a:t>
            </a:r>
            <a:r>
              <a:rPr lang="en-US" sz="2400" dirty="0">
                <a:latin typeface="Times" panose="02020603050405020304" pitchFamily="18" charset="0"/>
                <a:cs typeface="Times" panose="02020603050405020304" pitchFamily="18" charset="0"/>
              </a:rPr>
              <a:t> (</a:t>
            </a:r>
            <a:r>
              <a:rPr lang="en-US" sz="2400" i="1" dirty="0">
                <a:solidFill>
                  <a:srgbClr val="FFC000"/>
                </a:solidFill>
                <a:latin typeface="Times" panose="02020603050405020304" pitchFamily="18" charset="0"/>
                <a:cs typeface="Times" panose="02020603050405020304" pitchFamily="18" charset="0"/>
              </a:rPr>
              <a:t>Eugene V. Debs &amp; Wobblies</a:t>
            </a:r>
            <a:r>
              <a:rPr lang="en-US" sz="2400" dirty="0">
                <a:latin typeface="Times" panose="02020603050405020304" pitchFamily="18" charset="0"/>
                <a:cs typeface="Times" panose="02020603050405020304" pitchFamily="18" charset="0"/>
              </a:rPr>
              <a:t>)</a:t>
            </a:r>
          </a:p>
        </p:txBody>
      </p:sp>
      <p:pic>
        <p:nvPicPr>
          <p:cNvPr id="1026" name="Picture 2" descr="How Labor Union Trends May Impact the Economy">
            <a:extLst>
              <a:ext uri="{FF2B5EF4-FFF2-40B4-BE49-F238E27FC236}">
                <a16:creationId xmlns:a16="http://schemas.microsoft.com/office/drawing/2014/main" id="{BE48D028-2079-7466-65B9-7010810B3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121" y="1786597"/>
            <a:ext cx="2540390" cy="369980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Global Problems for the New Gilded Age - Institute for Policy Studies">
            <a:extLst>
              <a:ext uri="{FF2B5EF4-FFF2-40B4-BE49-F238E27FC236}">
                <a16:creationId xmlns:a16="http://schemas.microsoft.com/office/drawing/2014/main" id="{0157952A-7CFD-2A3F-167B-5E3276551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119" y="3145694"/>
            <a:ext cx="2705100" cy="340438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667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Strikes that defined Labor Unions</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Gilded Age Strikes – Established how government and mass media perceived them</a:t>
            </a:r>
          </a:p>
        </p:txBody>
      </p:sp>
      <p:sp>
        <p:nvSpPr>
          <p:cNvPr id="4" name="Rectangle 3">
            <a:extLst>
              <a:ext uri="{FF2B5EF4-FFF2-40B4-BE49-F238E27FC236}">
                <a16:creationId xmlns:a16="http://schemas.microsoft.com/office/drawing/2014/main" id="{07194E69-3038-9587-15AB-0C70E797F6D7}"/>
              </a:ext>
            </a:extLst>
          </p:cNvPr>
          <p:cNvSpPr/>
          <p:nvPr/>
        </p:nvSpPr>
        <p:spPr>
          <a:xfrm>
            <a:off x="731520" y="1941342"/>
            <a:ext cx="4600135" cy="746223"/>
          </a:xfrm>
          <a:prstGeom prst="rect">
            <a:avLst/>
          </a:prstGeom>
          <a:solidFill>
            <a:schemeClr val="accent6">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latin typeface="Times" panose="02020603050405020304" pitchFamily="18" charset="0"/>
                <a:cs typeface="Times" panose="02020603050405020304" pitchFamily="18" charset="0"/>
              </a:rPr>
              <a:t>Great American Railroad Strike 1877</a:t>
            </a:r>
          </a:p>
        </p:txBody>
      </p:sp>
      <p:sp>
        <p:nvSpPr>
          <p:cNvPr id="5" name="Rectangle 4">
            <a:extLst>
              <a:ext uri="{FF2B5EF4-FFF2-40B4-BE49-F238E27FC236}">
                <a16:creationId xmlns:a16="http://schemas.microsoft.com/office/drawing/2014/main" id="{77EEF0D3-2462-0793-AAAB-CD9D82E6E48C}"/>
              </a:ext>
            </a:extLst>
          </p:cNvPr>
          <p:cNvSpPr/>
          <p:nvPr/>
        </p:nvSpPr>
        <p:spPr>
          <a:xfrm>
            <a:off x="731519" y="2885442"/>
            <a:ext cx="4600135" cy="746223"/>
          </a:xfrm>
          <a:prstGeom prst="rect">
            <a:avLst/>
          </a:prstGeom>
          <a:solidFill>
            <a:schemeClr val="accent6">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latin typeface="Times" panose="02020603050405020304" pitchFamily="18" charset="0"/>
                <a:cs typeface="Times" panose="02020603050405020304" pitchFamily="18" charset="0"/>
              </a:rPr>
              <a:t>Haymarket Square Riot 1886</a:t>
            </a:r>
          </a:p>
        </p:txBody>
      </p:sp>
      <p:sp>
        <p:nvSpPr>
          <p:cNvPr id="6" name="Rectangle 5">
            <a:extLst>
              <a:ext uri="{FF2B5EF4-FFF2-40B4-BE49-F238E27FC236}">
                <a16:creationId xmlns:a16="http://schemas.microsoft.com/office/drawing/2014/main" id="{7677F183-4BF9-D03A-4C35-55A4B309D684}"/>
              </a:ext>
            </a:extLst>
          </p:cNvPr>
          <p:cNvSpPr/>
          <p:nvPr/>
        </p:nvSpPr>
        <p:spPr>
          <a:xfrm>
            <a:off x="731518" y="3829542"/>
            <a:ext cx="4600135" cy="746223"/>
          </a:xfrm>
          <a:prstGeom prst="rect">
            <a:avLst/>
          </a:prstGeom>
          <a:solidFill>
            <a:schemeClr val="accent6">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latin typeface="Times" panose="02020603050405020304" pitchFamily="18" charset="0"/>
                <a:cs typeface="Times" panose="02020603050405020304" pitchFamily="18" charset="0"/>
              </a:rPr>
              <a:t>Homestead Strike 1892</a:t>
            </a:r>
          </a:p>
        </p:txBody>
      </p:sp>
      <p:sp>
        <p:nvSpPr>
          <p:cNvPr id="7" name="Rectangle 6">
            <a:extLst>
              <a:ext uri="{FF2B5EF4-FFF2-40B4-BE49-F238E27FC236}">
                <a16:creationId xmlns:a16="http://schemas.microsoft.com/office/drawing/2014/main" id="{D0611CB4-1537-D4D7-0DD3-3394CDED8150}"/>
              </a:ext>
            </a:extLst>
          </p:cNvPr>
          <p:cNvSpPr/>
          <p:nvPr/>
        </p:nvSpPr>
        <p:spPr>
          <a:xfrm>
            <a:off x="731517" y="4821453"/>
            <a:ext cx="4600135" cy="746223"/>
          </a:xfrm>
          <a:prstGeom prst="rect">
            <a:avLst/>
          </a:prstGeom>
          <a:solidFill>
            <a:schemeClr val="accent6">
              <a:lumMod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bg1"/>
                </a:solidFill>
                <a:latin typeface="Times" panose="02020603050405020304" pitchFamily="18" charset="0"/>
                <a:cs typeface="Times" panose="02020603050405020304" pitchFamily="18" charset="0"/>
              </a:rPr>
              <a:t>Pullman Strike 1894</a:t>
            </a:r>
          </a:p>
        </p:txBody>
      </p:sp>
      <p:pic>
        <p:nvPicPr>
          <p:cNvPr id="2052" name="Picture 4" descr="The tournament of today - a set-to between labor and monopoly / F. Graetz.  - digital file from original print | Library of Congress">
            <a:extLst>
              <a:ext uri="{FF2B5EF4-FFF2-40B4-BE49-F238E27FC236}">
                <a16:creationId xmlns:a16="http://schemas.microsoft.com/office/drawing/2014/main" id="{D0A2539B-7B9D-CE7C-3BE5-4D8D57F91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7689" y="2009455"/>
            <a:ext cx="5756111" cy="35582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0BE3DA3-C110-E046-035D-F0647B4CE1FA}"/>
              </a:ext>
            </a:extLst>
          </p:cNvPr>
          <p:cNvSpPr/>
          <p:nvPr/>
        </p:nvSpPr>
        <p:spPr>
          <a:xfrm>
            <a:off x="6267080" y="5317587"/>
            <a:ext cx="5352754" cy="5767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anose="02020603050405020304" pitchFamily="18" charset="0"/>
                <a:cs typeface="Times" panose="02020603050405020304" pitchFamily="18" charset="0"/>
              </a:rPr>
              <a:t>Tournament of today – a set-to between labor and monopoly, 1893</a:t>
            </a:r>
          </a:p>
        </p:txBody>
      </p:sp>
    </p:spTree>
    <p:extLst>
      <p:ext uri="{BB962C8B-B14F-4D97-AF65-F5344CB8AC3E}">
        <p14:creationId xmlns:p14="http://schemas.microsoft.com/office/powerpoint/2010/main" val="3838043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51CAE-360A-C686-0478-CA357F87D59D}"/>
              </a:ext>
            </a:extLst>
          </p:cNvPr>
          <p:cNvSpPr>
            <a:spLocks noGrp="1"/>
          </p:cNvSpPr>
          <p:nvPr>
            <p:ph idx="1"/>
          </p:nvPr>
        </p:nvSpPr>
        <p:spPr>
          <a:xfrm>
            <a:off x="492369" y="309490"/>
            <a:ext cx="11197883" cy="6119446"/>
          </a:xfrm>
          <a:solidFill>
            <a:schemeClr val="bg1"/>
          </a:solidFill>
          <a:ln>
            <a:solidFill>
              <a:srgbClr val="FFC000"/>
            </a:solidFill>
          </a:ln>
        </p:spPr>
        <p:txBody>
          <a:bodyPr>
            <a:normAutofit lnSpcReduction="10000"/>
          </a:bodyPr>
          <a:lstStyle/>
          <a:p>
            <a:pPr marL="0" indent="0">
              <a:buNone/>
            </a:pPr>
            <a:r>
              <a:rPr lang="en-US" sz="2200" b="1" dirty="0">
                <a:latin typeface="High Tower Text" panose="02040502050506030303" pitchFamily="18" charset="0"/>
                <a:cs typeface="Times New Roman" panose="02020603050405020304" pitchFamily="18" charset="0"/>
              </a:rPr>
              <a:t>Period 6: (1866 – 1898) </a:t>
            </a:r>
            <a:r>
              <a:rPr lang="en-US" sz="2200" dirty="0">
                <a:latin typeface="High Tower Text" panose="02040502050506030303" pitchFamily="18" charset="0"/>
                <a:cs typeface="Times New Roman" panose="02020603050405020304" pitchFamily="18" charset="0"/>
              </a:rPr>
              <a:t>The transformation of the United States from an agricultural to an increasingly industrialized and urbanized society brought about significant economic, political, diplomatic, social, environmental, and cultural changes.</a:t>
            </a:r>
          </a:p>
          <a:p>
            <a:pPr marL="0" indent="0">
              <a:buNone/>
            </a:pPr>
            <a:r>
              <a:rPr lang="en-US" sz="2200" b="1" dirty="0">
                <a:solidFill>
                  <a:srgbClr val="C00000"/>
                </a:solidFill>
                <a:latin typeface="High Tower Text" panose="02040502050506030303" pitchFamily="18" charset="0"/>
                <a:cs typeface="Times New Roman" panose="02020603050405020304" pitchFamily="18" charset="0"/>
              </a:rPr>
              <a:t>Essential Question: </a:t>
            </a:r>
            <a:r>
              <a:rPr lang="en-US" sz="2200" i="1" dirty="0">
                <a:latin typeface="High Tower Text" panose="02040502050506030303" pitchFamily="18" charset="0"/>
                <a:cs typeface="Times New Roman" panose="02020603050405020304" pitchFamily="18" charset="0"/>
              </a:rPr>
              <a:t>Evaluate how the development of industrial capitalism cause transformation in the United States bring about a modern age.</a:t>
            </a:r>
          </a:p>
          <a:p>
            <a:pPr marL="0" indent="0">
              <a:buNone/>
            </a:pPr>
            <a:r>
              <a:rPr lang="en-US" sz="2200" b="1" dirty="0">
                <a:solidFill>
                  <a:srgbClr val="002060"/>
                </a:solidFill>
                <a:latin typeface="High Tower Text" panose="02040502050506030303" pitchFamily="18" charset="0"/>
                <a:cs typeface="Times New Roman" panose="02020603050405020304" pitchFamily="18" charset="0"/>
              </a:rPr>
              <a:t>Students Can: </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Explain how various factors contributed to the continuity and change of the “New South” from 1877-1899</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Discern how innovation was a major contributing factor in the rise of industrialization</a:t>
            </a:r>
          </a:p>
          <a:p>
            <a:pPr marL="858838" indent="-398463">
              <a:buFont typeface="Wingdings" panose="05000000000000000000" pitchFamily="2" charset="2"/>
              <a:buChar char="Ø"/>
            </a:pPr>
            <a:r>
              <a:rPr lang="en-US" sz="2200" b="1" i="1" dirty="0">
                <a:solidFill>
                  <a:srgbClr val="002060"/>
                </a:solidFill>
                <a:latin typeface="High Tower Text" panose="02040502050506030303" pitchFamily="18" charset="0"/>
                <a:cs typeface="Times New Roman" panose="02020603050405020304" pitchFamily="18" charset="0"/>
              </a:rPr>
              <a:t>Evaluate how industrialism caused socioeconomic continuity and change </a:t>
            </a:r>
            <a:endParaRPr lang="en-US" sz="2200" b="1" i="1" dirty="0">
              <a:latin typeface="High Tower Text" panose="02040502050506030303" pitchFamily="18" charset="0"/>
              <a:cs typeface="Times New Roman" panose="02020603050405020304" pitchFamily="18" charset="0"/>
            </a:endParaRPr>
          </a:p>
          <a:p>
            <a:pPr marL="0" indent="0">
              <a:buNone/>
            </a:pPr>
            <a:r>
              <a:rPr lang="en-US" sz="2400" b="1" dirty="0">
                <a:solidFill>
                  <a:schemeClr val="accent6">
                    <a:lumMod val="50000"/>
                  </a:schemeClr>
                </a:solidFill>
                <a:latin typeface="High Tower Text" panose="02040502050506030303" pitchFamily="18" charset="0"/>
                <a:cs typeface="Times New Roman" panose="02020603050405020304" pitchFamily="18" charset="0"/>
              </a:rPr>
              <a:t>Agenda:</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Do-Nothing Government?</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Rise of Regulation </a:t>
            </a:r>
          </a:p>
          <a:p>
            <a:pPr marL="801688" indent="-338138">
              <a:buFont typeface="Wingdings" panose="05000000000000000000" pitchFamily="2" charset="2"/>
              <a:buChar char="Ø"/>
            </a:pPr>
            <a:r>
              <a:rPr lang="en-US" sz="2400" b="1" dirty="0">
                <a:latin typeface="High Tower Text" panose="02040502050506030303" pitchFamily="18" charset="0"/>
                <a:cs typeface="Times New Roman" panose="02020603050405020304" pitchFamily="18" charset="0"/>
              </a:rPr>
              <a:t>Debating the Role of Government</a:t>
            </a:r>
          </a:p>
          <a:p>
            <a:pPr marL="0" indent="0">
              <a:buNone/>
            </a:pPr>
            <a:r>
              <a:rPr lang="en-US" sz="2400" b="1" dirty="0">
                <a:solidFill>
                  <a:schemeClr val="accent6">
                    <a:lumMod val="50000"/>
                  </a:schemeClr>
                </a:solidFill>
                <a:latin typeface="High Tower Text" panose="02040502050506030303" pitchFamily="18" charset="0"/>
                <a:cs typeface="Times New Roman" panose="02020603050405020304" pitchFamily="18" charset="0"/>
              </a:rPr>
              <a:t>Homework: </a:t>
            </a:r>
          </a:p>
          <a:p>
            <a:pPr marL="858838" indent="-395288">
              <a:buFont typeface="Wingdings" panose="05000000000000000000" pitchFamily="2" charset="2"/>
              <a:buChar char="Ø"/>
            </a:pPr>
            <a:r>
              <a:rPr lang="en-US" sz="2400" b="1" dirty="0">
                <a:solidFill>
                  <a:srgbClr val="C00000"/>
                </a:solidFill>
                <a:latin typeface="High Tower Text" panose="02040502050506030303" pitchFamily="18" charset="0"/>
                <a:cs typeface="Times New Roman" panose="02020603050405020304" pitchFamily="18" charset="0"/>
              </a:rPr>
              <a:t>Technological Innovation of the Industrial Revolution due 1/23 by class</a:t>
            </a:r>
          </a:p>
          <a:p>
            <a:pPr marL="0" indent="0">
              <a:buNone/>
            </a:pPr>
            <a:endParaRPr lang="en-US" sz="2000" dirty="0">
              <a:latin typeface="Merriweather" panose="00000500000000000000" pitchFamily="2" charset="0"/>
            </a:endParaRPr>
          </a:p>
        </p:txBody>
      </p:sp>
    </p:spTree>
    <p:extLst>
      <p:ext uri="{BB962C8B-B14F-4D97-AF65-F5344CB8AC3E}">
        <p14:creationId xmlns:p14="http://schemas.microsoft.com/office/powerpoint/2010/main" val="2742958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View of Government in the Industrial Age</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1866-1899: “Do Little Government”</a:t>
            </a:r>
          </a:p>
        </p:txBody>
      </p:sp>
      <p:sp>
        <p:nvSpPr>
          <p:cNvPr id="4" name="Rectangle 3">
            <a:extLst>
              <a:ext uri="{FF2B5EF4-FFF2-40B4-BE49-F238E27FC236}">
                <a16:creationId xmlns:a16="http://schemas.microsoft.com/office/drawing/2014/main" id="{08D0394E-41CB-DB25-81B2-1C4FA12BA8A6}"/>
              </a:ext>
            </a:extLst>
          </p:cNvPr>
          <p:cNvSpPr/>
          <p:nvPr/>
        </p:nvSpPr>
        <p:spPr>
          <a:xfrm>
            <a:off x="618978" y="1744394"/>
            <a:ext cx="9326880" cy="1533378"/>
          </a:xfrm>
          <a:prstGeom prst="rect">
            <a:avLst/>
          </a:prstGeom>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Explain at least TWO factors that many believe the United State government should be known as “Do Little” during the period of 1866 – 1899.</a:t>
            </a:r>
          </a:p>
        </p:txBody>
      </p:sp>
      <p:sp>
        <p:nvSpPr>
          <p:cNvPr id="5" name="Rectangle 4">
            <a:extLst>
              <a:ext uri="{FF2B5EF4-FFF2-40B4-BE49-F238E27FC236}">
                <a16:creationId xmlns:a16="http://schemas.microsoft.com/office/drawing/2014/main" id="{0DF18C33-64D7-F1CC-E313-783C76B6BF89}"/>
              </a:ext>
            </a:extLst>
          </p:cNvPr>
          <p:cNvSpPr/>
          <p:nvPr/>
        </p:nvSpPr>
        <p:spPr>
          <a:xfrm>
            <a:off x="618978" y="4346368"/>
            <a:ext cx="9326880" cy="1533378"/>
          </a:xfrm>
          <a:prstGeom prst="rect">
            <a:avLst/>
          </a:prstGeom>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Explain at least TWO factors that demonstrate that the government took an active role in the economy from 1866 -1899. </a:t>
            </a:r>
          </a:p>
        </p:txBody>
      </p:sp>
    </p:spTree>
    <p:extLst>
      <p:ext uri="{BB962C8B-B14F-4D97-AF65-F5344CB8AC3E}">
        <p14:creationId xmlns:p14="http://schemas.microsoft.com/office/powerpoint/2010/main" val="3138315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Government Policies Towards Business</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Federal &amp; state government pro business – </a:t>
            </a:r>
            <a:r>
              <a:rPr lang="en-US" sz="2400" b="1" i="1" u="sng" dirty="0">
                <a:solidFill>
                  <a:srgbClr val="C00000"/>
                </a:solidFill>
                <a:latin typeface="Times New Roman" panose="02020603050405020304" pitchFamily="18" charset="0"/>
                <a:cs typeface="Times New Roman" panose="02020603050405020304" pitchFamily="18" charset="0"/>
              </a:rPr>
              <a:t>PLUTOCRACY</a:t>
            </a:r>
          </a:p>
          <a:p>
            <a:pPr marL="0" indent="0">
              <a:buNone/>
            </a:pPr>
            <a:r>
              <a:rPr lang="en-US" sz="2400" b="1" dirty="0">
                <a:latin typeface="Times New Roman" panose="02020603050405020304" pitchFamily="18" charset="0"/>
                <a:cs typeface="Times New Roman" panose="02020603050405020304" pitchFamily="18" charset="0"/>
              </a:rPr>
              <a:t>Pro Business policies</a:t>
            </a:r>
          </a:p>
          <a:p>
            <a:pPr marL="858838" indent="-398463"/>
            <a:r>
              <a:rPr lang="en-US" sz="2400" dirty="0">
                <a:latin typeface="Times New Roman" panose="02020603050405020304" pitchFamily="18" charset="0"/>
                <a:cs typeface="Times New Roman" panose="02020603050405020304" pitchFamily="18" charset="0"/>
              </a:rPr>
              <a:t>Subsidies (railroads)</a:t>
            </a:r>
          </a:p>
          <a:p>
            <a:pPr marL="858838" indent="-398463"/>
            <a:r>
              <a:rPr lang="en-US" sz="2400" dirty="0">
                <a:latin typeface="Times New Roman" panose="02020603050405020304" pitchFamily="18" charset="0"/>
                <a:cs typeface="Times New Roman" panose="02020603050405020304" pitchFamily="18" charset="0"/>
              </a:rPr>
              <a:t>High tariffs </a:t>
            </a:r>
          </a:p>
          <a:p>
            <a:pPr marL="858838" indent="-398463"/>
            <a:r>
              <a:rPr lang="en-US" sz="2400" dirty="0">
                <a:latin typeface="Times New Roman" panose="02020603050405020304" pitchFamily="18" charset="0"/>
                <a:cs typeface="Times New Roman" panose="02020603050405020304" pitchFamily="18" charset="0"/>
              </a:rPr>
              <a:t>Stable currency (GOLD)</a:t>
            </a:r>
          </a:p>
          <a:p>
            <a:pPr marL="858838" indent="-398463"/>
            <a:r>
              <a:rPr lang="en-US" sz="2400" dirty="0">
                <a:latin typeface="Times New Roman" panose="02020603050405020304" pitchFamily="18" charset="0"/>
                <a:cs typeface="Times New Roman" panose="02020603050405020304" pitchFamily="18" charset="0"/>
              </a:rPr>
              <a:t>Little Regulation </a:t>
            </a:r>
          </a:p>
          <a:p>
            <a:pPr marL="0" indent="0">
              <a:buNone/>
            </a:pPr>
            <a:r>
              <a:rPr lang="en-US" sz="2400" b="1" dirty="0">
                <a:latin typeface="Times New Roman" panose="02020603050405020304" pitchFamily="18" charset="0"/>
                <a:cs typeface="Times New Roman" panose="02020603050405020304" pitchFamily="18" charset="0"/>
              </a:rPr>
              <a:t>Rational</a:t>
            </a:r>
          </a:p>
          <a:p>
            <a:pPr marL="858838" indent="-398463"/>
            <a:r>
              <a:rPr lang="en-US" sz="2400" dirty="0">
                <a:latin typeface="Times New Roman" panose="02020603050405020304" pitchFamily="18" charset="0"/>
                <a:cs typeface="Times New Roman" panose="02020603050405020304" pitchFamily="18" charset="0"/>
              </a:rPr>
              <a:t>Motivation for business is self interest</a:t>
            </a:r>
          </a:p>
          <a:p>
            <a:pPr marL="460375" indent="0">
              <a:buNone/>
            </a:pPr>
            <a:r>
              <a:rPr lang="en-US" sz="2400" dirty="0">
                <a:latin typeface="Times New Roman" panose="02020603050405020304" pitchFamily="18" charset="0"/>
                <a:cs typeface="Times New Roman" panose="02020603050405020304" pitchFamily="18" charset="0"/>
              </a:rPr>
              <a:t>     (</a:t>
            </a:r>
            <a:r>
              <a:rPr lang="en-US" sz="2400" b="1" i="1" u="sng" dirty="0">
                <a:solidFill>
                  <a:srgbClr val="C00000"/>
                </a:solidFill>
                <a:latin typeface="Times New Roman" panose="02020603050405020304" pitchFamily="18" charset="0"/>
                <a:cs typeface="Times New Roman" panose="02020603050405020304" pitchFamily="18" charset="0"/>
              </a:rPr>
              <a:t>Adam Smith</a:t>
            </a:r>
            <a:r>
              <a:rPr lang="en-US" sz="2400" dirty="0">
                <a:latin typeface="Times New Roman" panose="02020603050405020304" pitchFamily="18" charset="0"/>
                <a:cs typeface="Times New Roman" panose="02020603050405020304" pitchFamily="18" charset="0"/>
              </a:rPr>
              <a:t>)</a:t>
            </a:r>
          </a:p>
          <a:p>
            <a:pPr marL="858838" indent="-398463"/>
            <a:r>
              <a:rPr lang="en-US" sz="2400" dirty="0">
                <a:latin typeface="Times New Roman" panose="02020603050405020304" pitchFamily="18" charset="0"/>
                <a:cs typeface="Times New Roman" panose="02020603050405020304" pitchFamily="18" charset="0"/>
              </a:rPr>
              <a:t>Capitalism is best when government is small</a:t>
            </a:r>
          </a:p>
        </p:txBody>
      </p:sp>
      <p:pic>
        <p:nvPicPr>
          <p:cNvPr id="5" name="Picture 4" descr="A cartoon of a person in a suit&#10;&#10;Description automatically generated">
            <a:extLst>
              <a:ext uri="{FF2B5EF4-FFF2-40B4-BE49-F238E27FC236}">
                <a16:creationId xmlns:a16="http://schemas.microsoft.com/office/drawing/2014/main" id="{A9AC550B-77D1-57EC-9925-4CA3F886A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0657" y="1795234"/>
            <a:ext cx="4111294" cy="4754841"/>
          </a:xfrm>
          <a:prstGeom prst="rect">
            <a:avLst/>
          </a:prstGeom>
          <a:ln>
            <a:solidFill>
              <a:schemeClr val="tx1"/>
            </a:solidFill>
          </a:ln>
        </p:spPr>
      </p:pic>
    </p:spTree>
    <p:extLst>
      <p:ext uri="{BB962C8B-B14F-4D97-AF65-F5344CB8AC3E}">
        <p14:creationId xmlns:p14="http://schemas.microsoft.com/office/powerpoint/2010/main" val="2124306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Railroads &amp; Government</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Rise of the railroads during the Industrial Revolution</a:t>
            </a:r>
          </a:p>
        </p:txBody>
      </p:sp>
      <p:sp>
        <p:nvSpPr>
          <p:cNvPr id="4" name="Rectangle 3">
            <a:extLst>
              <a:ext uri="{FF2B5EF4-FFF2-40B4-BE49-F238E27FC236}">
                <a16:creationId xmlns:a16="http://schemas.microsoft.com/office/drawing/2014/main" id="{2301CC6C-34BD-2CF2-1F72-817114267D2D}"/>
              </a:ext>
            </a:extLst>
          </p:cNvPr>
          <p:cNvSpPr/>
          <p:nvPr/>
        </p:nvSpPr>
        <p:spPr>
          <a:xfrm>
            <a:off x="689317" y="1758462"/>
            <a:ext cx="6288258" cy="1670538"/>
          </a:xfrm>
          <a:prstGeom prst="rect">
            <a:avLst/>
          </a:prstGeom>
          <a:ln>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Transcontinental Railroad </a:t>
            </a:r>
            <a:r>
              <a:rPr lang="en-US" sz="2400" dirty="0">
                <a:latin typeface="Times" panose="02020603050405020304" pitchFamily="18" charset="0"/>
                <a:cs typeface="Times" panose="02020603050405020304" pitchFamily="18" charset="0"/>
              </a:rPr>
              <a:t>(</a:t>
            </a:r>
            <a:r>
              <a:rPr lang="en-US" sz="2400" i="1" dirty="0">
                <a:latin typeface="Times" panose="02020603050405020304" pitchFamily="18" charset="0"/>
                <a:cs typeface="Times" panose="02020603050405020304" pitchFamily="18" charset="0"/>
              </a:rPr>
              <a:t>Pacific Railways 1862</a:t>
            </a:r>
            <a:r>
              <a:rPr lang="en-US" sz="2400" dirty="0">
                <a:latin typeface="Times" panose="02020603050405020304" pitchFamily="18" charset="0"/>
                <a:cs typeface="Times" panose="02020603050405020304" pitchFamily="18" charset="0"/>
              </a:rPr>
              <a:t>) </a:t>
            </a:r>
          </a:p>
          <a:p>
            <a:pPr marL="342900" indent="-342900">
              <a:buFont typeface="Arial" panose="020B0604020202020204" pitchFamily="34" charset="0"/>
              <a:buChar char="•"/>
            </a:pPr>
            <a:r>
              <a:rPr lang="en-US" sz="2400" b="1" i="1" u="sng" dirty="0">
                <a:solidFill>
                  <a:srgbClr val="FFFF00"/>
                </a:solidFill>
                <a:latin typeface="Times" panose="02020603050405020304" pitchFamily="18" charset="0"/>
                <a:cs typeface="Times" panose="02020603050405020304" pitchFamily="18" charset="0"/>
              </a:rPr>
              <a:t>Land grants &amp; subsidies </a:t>
            </a:r>
            <a:r>
              <a:rPr lang="en-US" sz="2400" dirty="0">
                <a:latin typeface="Times" panose="02020603050405020304" pitchFamily="18" charset="0"/>
                <a:cs typeface="Times" panose="02020603050405020304" pitchFamily="18" charset="0"/>
              </a:rPr>
              <a:t>(loans)</a:t>
            </a:r>
          </a:p>
        </p:txBody>
      </p:sp>
      <p:sp>
        <p:nvSpPr>
          <p:cNvPr id="5" name="Rectangle 4">
            <a:extLst>
              <a:ext uri="{FF2B5EF4-FFF2-40B4-BE49-F238E27FC236}">
                <a16:creationId xmlns:a16="http://schemas.microsoft.com/office/drawing/2014/main" id="{5470840B-D007-DA59-693E-C543E63D936C}"/>
              </a:ext>
            </a:extLst>
          </p:cNvPr>
          <p:cNvSpPr/>
          <p:nvPr/>
        </p:nvSpPr>
        <p:spPr>
          <a:xfrm>
            <a:off x="689317" y="3657600"/>
            <a:ext cx="6288258" cy="20960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Strike breaking:</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U.S. government intercede in </a:t>
            </a:r>
            <a:r>
              <a:rPr lang="en-US" sz="2400" b="1" u="sng" dirty="0">
                <a:solidFill>
                  <a:srgbClr val="FFFF00"/>
                </a:solidFill>
                <a:latin typeface="Times" panose="02020603050405020304" pitchFamily="18" charset="0"/>
                <a:cs typeface="Times" panose="02020603050405020304" pitchFamily="18" charset="0"/>
              </a:rPr>
              <a:t>Great American Railroad &amp; Pullman Strike </a:t>
            </a:r>
            <a:r>
              <a:rPr lang="en-US" sz="2400" dirty="0">
                <a:solidFill>
                  <a:schemeClr val="bg1"/>
                </a:solidFill>
                <a:latin typeface="Times" panose="02020603050405020304" pitchFamily="18" charset="0"/>
                <a:cs typeface="Times" panose="02020603050405020304" pitchFamily="18" charset="0"/>
              </a:rPr>
              <a:t>(mail &amp; interstate commerce)</a:t>
            </a:r>
          </a:p>
        </p:txBody>
      </p:sp>
      <p:pic>
        <p:nvPicPr>
          <p:cNvPr id="1026" name="Picture 2" descr="The Transcontinental Railroad | American Battlefield Trust">
            <a:extLst>
              <a:ext uri="{FF2B5EF4-FFF2-40B4-BE49-F238E27FC236}">
                <a16:creationId xmlns:a16="http://schemas.microsoft.com/office/drawing/2014/main" id="{7A5E45E6-87DF-1FAB-3965-C53A815E8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2075" y="748787"/>
            <a:ext cx="4461144" cy="268021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On this day, the Pullman Strike changes labor law | Constitution Center">
            <a:extLst>
              <a:ext uri="{FF2B5EF4-FFF2-40B4-BE49-F238E27FC236}">
                <a16:creationId xmlns:a16="http://schemas.microsoft.com/office/drawing/2014/main" id="{055DEDC2-5B64-7A07-DE35-84952CA12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2075" y="3714494"/>
            <a:ext cx="4461144" cy="266034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224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168193"/>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New South – remade and improved????</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000662"/>
            <a:ext cx="10993902" cy="5176301"/>
          </a:xfrm>
          <a:solidFill>
            <a:schemeClr val="bg1"/>
          </a:solidFill>
          <a:ln>
            <a:solidFill>
              <a:srgbClr val="FFC000"/>
            </a:solidFill>
          </a:ln>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New South</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i="1" dirty="0">
                <a:solidFill>
                  <a:srgbClr val="1C1C1C"/>
                </a:solidFill>
                <a:latin typeface="Times New Roman" panose="02020603050405020304" pitchFamily="18" charset="0"/>
                <a:cs typeface="Times New Roman" panose="02020603050405020304" pitchFamily="18" charset="0"/>
              </a:rPr>
              <a:t>goal</a:t>
            </a:r>
            <a:r>
              <a:rPr lang="en-US" sz="2400" dirty="0">
                <a:latin typeface="Times New Roman" panose="02020603050405020304" pitchFamily="18" charset="0"/>
                <a:cs typeface="Times New Roman" panose="02020603050405020304" pitchFamily="18" charset="0"/>
              </a:rPr>
              <a:t>) – self sufficient economy, built on industrial capitalist values, modernize transportation and improved race relations </a:t>
            </a:r>
          </a:p>
        </p:txBody>
      </p:sp>
      <p:pic>
        <p:nvPicPr>
          <p:cNvPr id="2050" name="Picture 2" descr="American Industrialization Map">
            <a:extLst>
              <a:ext uri="{FF2B5EF4-FFF2-40B4-BE49-F238E27FC236}">
                <a16:creationId xmlns:a16="http://schemas.microsoft.com/office/drawing/2014/main" id="{2C8E7591-150B-1568-351D-DF1336226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49" y="1659989"/>
            <a:ext cx="5584351" cy="48900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356EB02-901F-96C8-106F-5B17B50C9DB6}"/>
              </a:ext>
            </a:extLst>
          </p:cNvPr>
          <p:cNvSpPr/>
          <p:nvPr/>
        </p:nvSpPr>
        <p:spPr>
          <a:xfrm>
            <a:off x="6450951" y="1670288"/>
            <a:ext cx="5225143" cy="821732"/>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N.C., G.A, &amp; S.C. – Top producers of textiles</a:t>
            </a:r>
          </a:p>
        </p:txBody>
      </p:sp>
      <p:sp>
        <p:nvSpPr>
          <p:cNvPr id="5" name="Rectangle 4">
            <a:extLst>
              <a:ext uri="{FF2B5EF4-FFF2-40B4-BE49-F238E27FC236}">
                <a16:creationId xmlns:a16="http://schemas.microsoft.com/office/drawing/2014/main" id="{23A4542E-48BB-9A9B-0DF0-EC8F7FD82B49}"/>
              </a:ext>
            </a:extLst>
          </p:cNvPr>
          <p:cNvSpPr/>
          <p:nvPr/>
        </p:nvSpPr>
        <p:spPr>
          <a:xfrm>
            <a:off x="6450950" y="2562813"/>
            <a:ext cx="5225143" cy="771883"/>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Birmingham, AL – Steel production </a:t>
            </a:r>
          </a:p>
        </p:txBody>
      </p:sp>
      <p:sp>
        <p:nvSpPr>
          <p:cNvPr id="6" name="Rectangle 5">
            <a:extLst>
              <a:ext uri="{FF2B5EF4-FFF2-40B4-BE49-F238E27FC236}">
                <a16:creationId xmlns:a16="http://schemas.microsoft.com/office/drawing/2014/main" id="{C45253F2-F3A1-B8B4-1CB5-6860A2C9A484}"/>
              </a:ext>
            </a:extLst>
          </p:cNvPr>
          <p:cNvSpPr/>
          <p:nvPr/>
        </p:nvSpPr>
        <p:spPr>
          <a:xfrm>
            <a:off x="6450950" y="3425033"/>
            <a:ext cx="5225143" cy="821732"/>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Memphis, TN – Lumber industry</a:t>
            </a:r>
          </a:p>
        </p:txBody>
      </p:sp>
      <p:sp>
        <p:nvSpPr>
          <p:cNvPr id="7" name="Rectangle 6">
            <a:extLst>
              <a:ext uri="{FF2B5EF4-FFF2-40B4-BE49-F238E27FC236}">
                <a16:creationId xmlns:a16="http://schemas.microsoft.com/office/drawing/2014/main" id="{90232CB2-6AEA-852C-29A7-F3773E37AC79}"/>
              </a:ext>
            </a:extLst>
          </p:cNvPr>
          <p:cNvSpPr/>
          <p:nvPr/>
        </p:nvSpPr>
        <p:spPr>
          <a:xfrm>
            <a:off x="6450950" y="4319337"/>
            <a:ext cx="5225143" cy="821732"/>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Richmond, VA – Tobacco industry </a:t>
            </a:r>
          </a:p>
        </p:txBody>
      </p:sp>
      <p:pic>
        <p:nvPicPr>
          <p:cNvPr id="2054" name="Picture 6" descr="James B. Duke Timeline | Duke University Libraries">
            <a:extLst>
              <a:ext uri="{FF2B5EF4-FFF2-40B4-BE49-F238E27FC236}">
                <a16:creationId xmlns:a16="http://schemas.microsoft.com/office/drawing/2014/main" id="{726CF65D-C2C2-4958-7679-B39CA9639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036" y="4617059"/>
            <a:ext cx="1331930" cy="174645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256A965-F08A-46D9-8D3E-EFAD4C39094F}"/>
              </a:ext>
            </a:extLst>
          </p:cNvPr>
          <p:cNvSpPr/>
          <p:nvPr/>
        </p:nvSpPr>
        <p:spPr>
          <a:xfrm>
            <a:off x="4206229" y="6035373"/>
            <a:ext cx="3896762" cy="60094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a:solidFill>
                  <a:schemeClr val="bg1"/>
                </a:solidFill>
                <a:latin typeface="Times New Roman" panose="02020603050405020304" pitchFamily="18" charset="0"/>
                <a:cs typeface="Times New Roman" panose="02020603050405020304" pitchFamily="18" charset="0"/>
              </a:rPr>
              <a:t>James B. Duke</a:t>
            </a:r>
            <a:r>
              <a:rPr lang="en-US" sz="2000" dirty="0">
                <a:solidFill>
                  <a:schemeClr val="bg1"/>
                </a:solidFill>
                <a:latin typeface="Times New Roman" panose="02020603050405020304" pitchFamily="18" charset="0"/>
                <a:cs typeface="Times New Roman" panose="02020603050405020304" pitchFamily="18" charset="0"/>
              </a:rPr>
              <a:t> – American Tobacco Co. - Cigarette Industry</a:t>
            </a:r>
          </a:p>
        </p:txBody>
      </p:sp>
      <p:pic>
        <p:nvPicPr>
          <p:cNvPr id="10" name="Picture 2" descr="Duke Energy logo and symbol, meaning, history, PNG">
            <a:extLst>
              <a:ext uri="{FF2B5EF4-FFF2-40B4-BE49-F238E27FC236}">
                <a16:creationId xmlns:a16="http://schemas.microsoft.com/office/drawing/2014/main" id="{5FDA1CCE-41E6-9CAD-40FE-99857D505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0941" y="5213641"/>
            <a:ext cx="3616850" cy="110308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B626B81-BFAF-5F54-0F10-9BFE4364C13E}"/>
              </a:ext>
            </a:extLst>
          </p:cNvPr>
          <p:cNvSpPr/>
          <p:nvPr/>
        </p:nvSpPr>
        <p:spPr>
          <a:xfrm>
            <a:off x="8601893" y="6176963"/>
            <a:ext cx="2913053" cy="37311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Southern Power Co. 1905</a:t>
            </a:r>
          </a:p>
        </p:txBody>
      </p:sp>
      <p:pic>
        <p:nvPicPr>
          <p:cNvPr id="2052" name="Picture 4" descr="Erwin Mill - Wikipedia">
            <a:extLst>
              <a:ext uri="{FF2B5EF4-FFF2-40B4-BE49-F238E27FC236}">
                <a16:creationId xmlns:a16="http://schemas.microsoft.com/office/drawing/2014/main" id="{07117244-6750-CFEC-FFA9-53AE7C2CA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712" y="1874312"/>
            <a:ext cx="2676525" cy="1714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F981FAF-F39D-AACA-CB8E-FD58A43DAA77}"/>
              </a:ext>
            </a:extLst>
          </p:cNvPr>
          <p:cNvSpPr/>
          <p:nvPr/>
        </p:nvSpPr>
        <p:spPr>
          <a:xfrm>
            <a:off x="955751" y="3544824"/>
            <a:ext cx="2762836" cy="52050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Erwin Textile Mill (Benjamin Newton Duke)</a:t>
            </a:r>
          </a:p>
        </p:txBody>
      </p:sp>
      <p:pic>
        <p:nvPicPr>
          <p:cNvPr id="14" name="Picture 8" descr="Benjamin Newton Duke - Wikipedia">
            <a:extLst>
              <a:ext uri="{FF2B5EF4-FFF2-40B4-BE49-F238E27FC236}">
                <a16:creationId xmlns:a16="http://schemas.microsoft.com/office/drawing/2014/main" id="{9EC3CD51-47B1-C41F-AE49-E08336691D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6002" y="1702381"/>
            <a:ext cx="1331930" cy="169966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1107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145193"/>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Rise of Regulation </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41141" y="966531"/>
            <a:ext cx="10993902" cy="4924938"/>
          </a:xfrm>
          <a:solidFill>
            <a:schemeClr val="bg1"/>
          </a:solidFill>
          <a:ln>
            <a:solidFill>
              <a:srgbClr val="FFC000"/>
            </a:solidFill>
          </a:ln>
        </p:spPr>
        <p:txBody>
          <a:bodyPr>
            <a:normAutofit/>
          </a:bodyPr>
          <a:lstStyle/>
          <a:p>
            <a:pPr marL="0" indent="0">
              <a:buNone/>
            </a:pPr>
            <a:r>
              <a:rPr lang="en-US" sz="2400" b="1" u="sng" dirty="0">
                <a:solidFill>
                  <a:srgbClr val="C00000"/>
                </a:solidFill>
                <a:latin typeface="Times New Roman" panose="02020603050405020304" pitchFamily="18" charset="0"/>
                <a:cs typeface="Times New Roman" panose="02020603050405020304" pitchFamily="18" charset="0"/>
              </a:rPr>
              <a:t>Regulation</a:t>
            </a:r>
            <a:r>
              <a:rPr lang="en-US" sz="2400" dirty="0">
                <a:latin typeface="Times New Roman" panose="02020603050405020304" pitchFamily="18" charset="0"/>
                <a:cs typeface="Times New Roman" panose="02020603050405020304" pitchFamily="18" charset="0"/>
              </a:rPr>
              <a:t>: government rule meant to protect consumers, laborers or competition</a:t>
            </a:r>
          </a:p>
          <a:p>
            <a:r>
              <a:rPr lang="en-US" sz="2400" dirty="0">
                <a:latin typeface="Times New Roman" panose="02020603050405020304" pitchFamily="18" charset="0"/>
                <a:cs typeface="Times New Roman" panose="02020603050405020304" pitchFamily="18" charset="0"/>
              </a:rPr>
              <a:t>States governments pass legislation to regulate the price of grain elevators (</a:t>
            </a:r>
            <a:r>
              <a:rPr lang="en-US" sz="2400" b="1" i="1" u="sng" dirty="0">
                <a:solidFill>
                  <a:srgbClr val="C00000"/>
                </a:solidFill>
                <a:latin typeface="Times New Roman" panose="02020603050405020304" pitchFamily="18" charset="0"/>
                <a:cs typeface="Times New Roman" panose="02020603050405020304" pitchFamily="18" charset="0"/>
              </a:rPr>
              <a:t>Munn v. Illinois 1876 – upheld law</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States regulate railroad pricing: (</a:t>
            </a:r>
            <a:r>
              <a:rPr lang="en-US" sz="2400" b="1" u="sng" dirty="0">
                <a:solidFill>
                  <a:srgbClr val="C00000"/>
                </a:solidFill>
                <a:latin typeface="Times New Roman" panose="02020603050405020304" pitchFamily="18" charset="0"/>
                <a:cs typeface="Times New Roman" panose="02020603050405020304" pitchFamily="18" charset="0"/>
              </a:rPr>
              <a:t>Wabash v. Illinois 1886 </a:t>
            </a:r>
            <a:r>
              <a:rPr lang="en-US" sz="2400" dirty="0">
                <a:latin typeface="Times New Roman" panose="02020603050405020304" pitchFamily="18" charset="0"/>
                <a:cs typeface="Times New Roman" panose="02020603050405020304" pitchFamily="18" charset="0"/>
              </a:rPr>
              <a:t>– SCOTUS declared it </a:t>
            </a:r>
            <a:r>
              <a:rPr lang="en-US" sz="2400" b="1" dirty="0">
                <a:solidFill>
                  <a:srgbClr val="002060"/>
                </a:solidFill>
                <a:latin typeface="Times New Roman" panose="02020603050405020304" pitchFamily="18" charset="0"/>
                <a:cs typeface="Times New Roman" panose="02020603050405020304" pitchFamily="18" charset="0"/>
              </a:rPr>
              <a:t>unconstitutional</a:t>
            </a:r>
            <a:r>
              <a:rPr lang="en-US" sz="2400" dirty="0">
                <a:latin typeface="Times New Roman" panose="02020603050405020304" pitchFamily="18" charset="0"/>
                <a:cs typeface="Times New Roman" panose="02020603050405020304" pitchFamily="18" charset="0"/>
              </a:rPr>
              <a:t>)</a:t>
            </a:r>
          </a:p>
        </p:txBody>
      </p:sp>
      <p:pic>
        <p:nvPicPr>
          <p:cNvPr id="2050" name="Picture 2" descr="mstartzman / Wabash, St Louis, Pacific Railway v Illinois">
            <a:extLst>
              <a:ext uri="{FF2B5EF4-FFF2-40B4-BE49-F238E27FC236}">
                <a16:creationId xmlns:a16="http://schemas.microsoft.com/office/drawing/2014/main" id="{B3623C65-BCFF-67DB-E705-312827CD75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18" y="3357171"/>
            <a:ext cx="3171092" cy="319290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91DFCA4-F706-C02D-D661-76604ADCD52C}"/>
              </a:ext>
            </a:extLst>
          </p:cNvPr>
          <p:cNvSpPr/>
          <p:nvPr/>
        </p:nvSpPr>
        <p:spPr>
          <a:xfrm>
            <a:off x="3521612" y="2865628"/>
            <a:ext cx="8005690" cy="22367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u="sng" dirty="0">
                <a:solidFill>
                  <a:srgbClr val="FFFF00"/>
                </a:solidFill>
                <a:latin typeface="Times" panose="02020603050405020304" pitchFamily="18" charset="0"/>
                <a:cs typeface="Times" panose="02020603050405020304" pitchFamily="18" charset="0"/>
              </a:rPr>
              <a:t>Interstate Commerce Act (1887)</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Requires </a:t>
            </a:r>
            <a:r>
              <a:rPr lang="en-US" sz="2400" b="1" u="sng" dirty="0">
                <a:solidFill>
                  <a:srgbClr val="FFFF00"/>
                </a:solidFill>
                <a:latin typeface="Times New Roman" panose="02020603050405020304" pitchFamily="18" charset="0"/>
                <a:cs typeface="Times New Roman" panose="02020603050405020304" pitchFamily="18" charset="0"/>
              </a:rPr>
              <a:t>“Reasonable and just rates”</a:t>
            </a:r>
            <a:r>
              <a:rPr lang="en-US" sz="2400" b="1" dirty="0">
                <a:solidFill>
                  <a:srgbClr val="FFFF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be charged</a:t>
            </a:r>
          </a:p>
          <a:p>
            <a:pPr marL="800100" lvl="1"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Publicized shipping rates </a:t>
            </a:r>
            <a:r>
              <a:rPr lang="en-US" sz="2400" dirty="0">
                <a:latin typeface="Times New Roman" panose="02020603050405020304" pitchFamily="18" charset="0"/>
                <a:cs typeface="Times New Roman" panose="02020603050405020304" pitchFamily="18" charset="0"/>
              </a:rPr>
              <a:t>and </a:t>
            </a:r>
            <a:r>
              <a:rPr lang="en-US" sz="2400" b="1" i="1" u="sng" dirty="0">
                <a:solidFill>
                  <a:srgbClr val="FFFF00"/>
                </a:solidFill>
                <a:latin typeface="Times New Roman" panose="02020603050405020304" pitchFamily="18" charset="0"/>
                <a:cs typeface="Times New Roman" panose="02020603050405020304" pitchFamily="18" charset="0"/>
              </a:rPr>
              <a:t>banned short haul &amp; long-haul rates</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Establishes the </a:t>
            </a:r>
            <a:r>
              <a:rPr lang="en-US" sz="2400" b="1" i="1" u="sng" dirty="0">
                <a:solidFill>
                  <a:srgbClr val="FFFF00"/>
                </a:solidFill>
                <a:latin typeface="Times New Roman" panose="02020603050405020304" pitchFamily="18" charset="0"/>
                <a:cs typeface="Times New Roman" panose="02020603050405020304" pitchFamily="18" charset="0"/>
              </a:rPr>
              <a:t>ICC</a:t>
            </a:r>
            <a:r>
              <a:rPr lang="en-US" sz="2400" dirty="0">
                <a:latin typeface="Times New Roman" panose="02020603050405020304" pitchFamily="18" charset="0"/>
                <a:cs typeface="Times New Roman" panose="02020603050405020304" pitchFamily="18" charset="0"/>
              </a:rPr>
              <a:t> (regulatory agency)</a:t>
            </a:r>
          </a:p>
          <a:p>
            <a:endParaRPr lang="en-US" sz="2400" dirty="0">
              <a:latin typeface="Times" panose="02020603050405020304" pitchFamily="18" charset="0"/>
              <a:cs typeface="Times" panose="02020603050405020304" pitchFamily="18" charset="0"/>
            </a:endParaRPr>
          </a:p>
        </p:txBody>
      </p:sp>
      <p:sp>
        <p:nvSpPr>
          <p:cNvPr id="8" name="Arrow: Down 7">
            <a:extLst>
              <a:ext uri="{FF2B5EF4-FFF2-40B4-BE49-F238E27FC236}">
                <a16:creationId xmlns:a16="http://schemas.microsoft.com/office/drawing/2014/main" id="{6FCA8E7A-4F1F-91EE-A571-A69E4CC1A53C}"/>
              </a:ext>
            </a:extLst>
          </p:cNvPr>
          <p:cNvSpPr/>
          <p:nvPr/>
        </p:nvSpPr>
        <p:spPr>
          <a:xfrm>
            <a:off x="5838092" y="2576352"/>
            <a:ext cx="576776" cy="3516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coin&#10;&#10;Description automatically generated">
            <a:extLst>
              <a:ext uri="{FF2B5EF4-FFF2-40B4-BE49-F238E27FC236}">
                <a16:creationId xmlns:a16="http://schemas.microsoft.com/office/drawing/2014/main" id="{3768F94A-A4C2-6F8B-87AA-01823E66D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3900" y="4186903"/>
            <a:ext cx="2196904" cy="1830976"/>
          </a:xfrm>
          <a:prstGeom prst="rect">
            <a:avLst/>
          </a:prstGeom>
          <a:ln>
            <a:solidFill>
              <a:srgbClr val="002060"/>
            </a:solidFill>
          </a:ln>
        </p:spPr>
      </p:pic>
      <p:sp>
        <p:nvSpPr>
          <p:cNvPr id="13" name="Rectangle 12">
            <a:extLst>
              <a:ext uri="{FF2B5EF4-FFF2-40B4-BE49-F238E27FC236}">
                <a16:creationId xmlns:a16="http://schemas.microsoft.com/office/drawing/2014/main" id="{136C2038-446D-BD00-FB63-41BA438BFDD4}"/>
              </a:ext>
            </a:extLst>
          </p:cNvPr>
          <p:cNvSpPr/>
          <p:nvPr/>
        </p:nvSpPr>
        <p:spPr>
          <a:xfrm>
            <a:off x="5390857" y="5535574"/>
            <a:ext cx="4267200" cy="8382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ICC lacks authority to actually enforce regulations</a:t>
            </a:r>
          </a:p>
        </p:txBody>
      </p:sp>
    </p:spTree>
    <p:extLst>
      <p:ext uri="{BB962C8B-B14F-4D97-AF65-F5344CB8AC3E}">
        <p14:creationId xmlns:p14="http://schemas.microsoft.com/office/powerpoint/2010/main" val="93764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The ICC in Action </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r>
              <a:rPr lang="en-US" sz="2400" dirty="0">
                <a:latin typeface="Times New Roman" panose="02020603050405020304" pitchFamily="18" charset="0"/>
                <a:cs typeface="Times New Roman" panose="02020603050405020304" pitchFamily="18" charset="0"/>
              </a:rPr>
              <a:t>Family Skeletons Brought to Light by the ICC</a:t>
            </a:r>
          </a:p>
        </p:txBody>
      </p:sp>
      <p:pic>
        <p:nvPicPr>
          <p:cNvPr id="4" name="Picture 3" descr="A group of people posing for the camera&#10;&#10;Description automatically generated">
            <a:extLst>
              <a:ext uri="{FF2B5EF4-FFF2-40B4-BE49-F238E27FC236}">
                <a16:creationId xmlns:a16="http://schemas.microsoft.com/office/drawing/2014/main" id="{0E436FE0-F259-B845-D3EF-4E218B8A7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28017"/>
            <a:ext cx="9037320" cy="4707239"/>
          </a:xfrm>
          <a:prstGeom prst="rect">
            <a:avLst/>
          </a:prstGeom>
          <a:ln>
            <a:solidFill>
              <a:srgbClr val="FF0000"/>
            </a:solidFill>
          </a:ln>
        </p:spPr>
      </p:pic>
    </p:spTree>
    <p:extLst>
      <p:ext uri="{BB962C8B-B14F-4D97-AF65-F5344CB8AC3E}">
        <p14:creationId xmlns:p14="http://schemas.microsoft.com/office/powerpoint/2010/main" val="2399011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Fearing Plutocracy</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181687"/>
            <a:ext cx="10993902" cy="4924938"/>
          </a:xfrm>
          <a:solidFill>
            <a:schemeClr val="bg1"/>
          </a:solidFill>
          <a:ln>
            <a:solidFill>
              <a:srgbClr val="FFC000"/>
            </a:solidFill>
          </a:ln>
        </p:spPr>
        <p:txBody>
          <a:bodyPr>
            <a:normAutofit/>
          </a:bodyPr>
          <a:lstStyle/>
          <a:p>
            <a:pPr marL="0" indent="0">
              <a:buNone/>
            </a:pPr>
            <a:r>
              <a:rPr lang="en-US" sz="2400" b="1" u="sng" dirty="0">
                <a:solidFill>
                  <a:srgbClr val="C00000"/>
                </a:solidFill>
                <a:latin typeface="Times New Roman" panose="02020603050405020304" pitchFamily="18" charset="0"/>
                <a:cs typeface="Times New Roman" panose="02020603050405020304" pitchFamily="18" charset="0"/>
              </a:rPr>
              <a:t>Middle Class</a:t>
            </a:r>
            <a:r>
              <a:rPr lang="en-US" sz="2400" b="1" dirty="0">
                <a:solidFill>
                  <a:srgbClr val="C0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fears corporate “TRUST” – increasing influence of the new rich </a:t>
            </a:r>
          </a:p>
          <a:p>
            <a:r>
              <a:rPr lang="en-US" sz="2400" b="1" i="1" u="sng" dirty="0">
                <a:solidFill>
                  <a:srgbClr val="C00000"/>
                </a:solidFill>
                <a:latin typeface="Times New Roman" panose="02020603050405020304" pitchFamily="18" charset="0"/>
                <a:cs typeface="Times New Roman" panose="02020603050405020304" pitchFamily="18" charset="0"/>
              </a:rPr>
              <a:t>Sherman Anti-Trust Act 1890</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goal – prevent the artificial raising of prices by restriction of trade or supply.</a:t>
            </a:r>
          </a:p>
        </p:txBody>
      </p:sp>
      <p:pic>
        <p:nvPicPr>
          <p:cNvPr id="3076" name="Picture 4" descr="HistoryNet">
            <a:extLst>
              <a:ext uri="{FF2B5EF4-FFF2-40B4-BE49-F238E27FC236}">
                <a16:creationId xmlns:a16="http://schemas.microsoft.com/office/drawing/2014/main" id="{0A541347-76CB-B613-2371-DE0C3E3F9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419" y="2477672"/>
            <a:ext cx="4377543" cy="2910254"/>
          </a:xfrm>
          <a:prstGeom prst="rect">
            <a:avLst/>
          </a:prstGeom>
          <a:solidFill>
            <a:srgbClr val="002060"/>
          </a:solidFill>
        </p:spPr>
      </p:pic>
      <p:sp>
        <p:nvSpPr>
          <p:cNvPr id="4" name="Rectangle 3">
            <a:extLst>
              <a:ext uri="{FF2B5EF4-FFF2-40B4-BE49-F238E27FC236}">
                <a16:creationId xmlns:a16="http://schemas.microsoft.com/office/drawing/2014/main" id="{AC2AC8F7-1A63-82EB-D3AE-9E15525F0596}"/>
              </a:ext>
            </a:extLst>
          </p:cNvPr>
          <p:cNvSpPr/>
          <p:nvPr/>
        </p:nvSpPr>
        <p:spPr>
          <a:xfrm>
            <a:off x="5257799" y="2144485"/>
            <a:ext cx="5222631" cy="128451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Times New Roman" panose="02020603050405020304" pitchFamily="18" charset="0"/>
              <a:cs typeface="Times New Roman" panose="02020603050405020304" pitchFamily="18" charset="0"/>
            </a:endParaRPr>
          </a:p>
          <a:p>
            <a:r>
              <a:rPr lang="en-US" sz="2400" b="1" u="sng" dirty="0">
                <a:solidFill>
                  <a:schemeClr val="bg1"/>
                </a:solidFill>
                <a:latin typeface="Times New Roman" panose="02020603050405020304" pitchFamily="18" charset="0"/>
                <a:cs typeface="Times New Roman" panose="02020603050405020304" pitchFamily="18" charset="0"/>
              </a:rPr>
              <a:t>U.S. v. E.C. Knight</a:t>
            </a:r>
            <a:r>
              <a:rPr lang="en-US" sz="2400" dirty="0">
                <a:solidFill>
                  <a:schemeClr val="bg1"/>
                </a:solidFill>
                <a:latin typeface="Times New Roman" panose="02020603050405020304" pitchFamily="18" charset="0"/>
                <a:cs typeface="Times New Roman" panose="02020603050405020304" pitchFamily="18" charset="0"/>
              </a:rPr>
              <a:t> (1895)</a:t>
            </a:r>
            <a:endParaRPr lang="en-US" sz="2400" b="1" u="sng"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 government can regulate commerce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Can’t regulate manufacturers of goods</a:t>
            </a:r>
          </a:p>
          <a:p>
            <a:pPr marL="342900" indent="-342900">
              <a:buFont typeface="Arial" panose="020B0604020202020204" pitchFamily="34" charset="0"/>
              <a:buChar char="•"/>
            </a:pP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AF6FF22-B586-C7E1-49BB-F81233A6C4D9}"/>
              </a:ext>
            </a:extLst>
          </p:cNvPr>
          <p:cNvSpPr/>
          <p:nvPr/>
        </p:nvSpPr>
        <p:spPr>
          <a:xfrm>
            <a:off x="5257798" y="3752599"/>
            <a:ext cx="5222631" cy="163532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Labor Unions are covered under interstate commerce regulation</a:t>
            </a:r>
          </a:p>
          <a:p>
            <a:pPr marL="342900" indent="-34290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Labor unions = TRUSTS</a:t>
            </a:r>
          </a:p>
        </p:txBody>
      </p:sp>
    </p:spTree>
    <p:extLst>
      <p:ext uri="{BB962C8B-B14F-4D97-AF65-F5344CB8AC3E}">
        <p14:creationId xmlns:p14="http://schemas.microsoft.com/office/powerpoint/2010/main" val="90275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Debating the Role of Government</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Laissez Faire v. Regulation </a:t>
            </a:r>
          </a:p>
          <a:p>
            <a:pPr marL="0" indent="0">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Debate Prompt: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Evaluate what is the proper role of the United States government in the Gilded Age from 1866 – 1899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endParaRPr>
          </a:p>
        </p:txBody>
      </p:sp>
      <p:pic>
        <p:nvPicPr>
          <p:cNvPr id="4098" name="Picture 2" descr="Gilded Age Robber Barons">
            <a:extLst>
              <a:ext uri="{FF2B5EF4-FFF2-40B4-BE49-F238E27FC236}">
                <a16:creationId xmlns:a16="http://schemas.microsoft.com/office/drawing/2014/main" id="{9D92BD3C-F14E-6CB2-DD50-9B1D00765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45" y="2618733"/>
            <a:ext cx="2264855" cy="318114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4100" name="Picture 4" descr="Amazon.com: Populist Party Cartoon Na Satire On The Radical Views And  Diverse Membership Of The Populist Party Drawn By Bernhard Gillam For Judge  June 6 1891 Poster Print by (18 x 24):">
            <a:extLst>
              <a:ext uri="{FF2B5EF4-FFF2-40B4-BE49-F238E27FC236}">
                <a16:creationId xmlns:a16="http://schemas.microsoft.com/office/drawing/2014/main" id="{110A6EC0-1488-41B4-B865-892FEC3EF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753" y="2618733"/>
            <a:ext cx="2264856" cy="319431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4102" name="Picture 6" descr="Freedmen Voting, 1867 #1 Photograph by Granger - Pixels">
            <a:extLst>
              <a:ext uri="{FF2B5EF4-FFF2-40B4-BE49-F238E27FC236}">
                <a16:creationId xmlns:a16="http://schemas.microsoft.com/office/drawing/2014/main" id="{B1AA8C8E-6D7B-EDD5-19EC-06E2EB914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461" y="2618733"/>
            <a:ext cx="2214931" cy="318114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4106" name="Picture 10" descr="American Indians - Digital Commonwealth">
            <a:extLst>
              <a:ext uri="{FF2B5EF4-FFF2-40B4-BE49-F238E27FC236}">
                <a16:creationId xmlns:a16="http://schemas.microsoft.com/office/drawing/2014/main" id="{91B7DD70-7068-33FC-FFF6-850C3CF84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4993" y="2605563"/>
            <a:ext cx="2214931" cy="319431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4108" name="Picture 12" descr="Labor Unions - APUSH.chapter24">
            <a:extLst>
              <a:ext uri="{FF2B5EF4-FFF2-40B4-BE49-F238E27FC236}">
                <a16:creationId xmlns:a16="http://schemas.microsoft.com/office/drawing/2014/main" id="{9FB03583-41D9-00F2-2FBB-125DED70B2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0276" y="2618733"/>
            <a:ext cx="2209680" cy="319431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428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Slow Southern Growth</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Lack of rapid industrialization </a:t>
            </a:r>
          </a:p>
        </p:txBody>
      </p:sp>
      <p:pic>
        <p:nvPicPr>
          <p:cNvPr id="4" name="Picture 2">
            <a:extLst>
              <a:ext uri="{FF2B5EF4-FFF2-40B4-BE49-F238E27FC236}">
                <a16:creationId xmlns:a16="http://schemas.microsoft.com/office/drawing/2014/main" id="{B86DB366-BB88-A7A5-0465-9B756C460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26" y="1717653"/>
            <a:ext cx="5894774" cy="38883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a:extLst>
              <a:ext uri="{FF2B5EF4-FFF2-40B4-BE49-F238E27FC236}">
                <a16:creationId xmlns:a16="http://schemas.microsoft.com/office/drawing/2014/main" id="{2C4CF12C-F8E7-C91D-FA63-34636631EE3A}"/>
              </a:ext>
            </a:extLst>
          </p:cNvPr>
          <p:cNvSpPr/>
          <p:nvPr/>
        </p:nvSpPr>
        <p:spPr>
          <a:xfrm>
            <a:off x="201226" y="5670321"/>
            <a:ext cx="5488374" cy="45833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Times New Roman" panose="02020603050405020304" pitchFamily="18" charset="0"/>
                <a:cs typeface="Times New Roman" panose="02020603050405020304" pitchFamily="18" charset="0"/>
              </a:rPr>
              <a:t>Cash Crop Agriculture – dominates the South </a:t>
            </a:r>
          </a:p>
        </p:txBody>
      </p:sp>
      <p:sp>
        <p:nvSpPr>
          <p:cNvPr id="6" name="Rectangle 5">
            <a:extLst>
              <a:ext uri="{FF2B5EF4-FFF2-40B4-BE49-F238E27FC236}">
                <a16:creationId xmlns:a16="http://schemas.microsoft.com/office/drawing/2014/main" id="{DE8E4083-4055-C63C-AC7E-5AC5EC19940C}"/>
              </a:ext>
            </a:extLst>
          </p:cNvPr>
          <p:cNvSpPr/>
          <p:nvPr/>
        </p:nvSpPr>
        <p:spPr>
          <a:xfrm>
            <a:off x="6358597" y="1356107"/>
            <a:ext cx="5473505" cy="218895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Weakening Industrialization in the South</a:t>
            </a:r>
          </a:p>
          <a:p>
            <a:pPr marL="342900" indent="-342900">
              <a:buFont typeface="Arial" panose="020B0604020202020204" pitchFamily="34" charset="0"/>
              <a:buChar char="•"/>
            </a:pPr>
            <a:r>
              <a:rPr lang="en-US" sz="2400" b="1" dirty="0">
                <a:solidFill>
                  <a:schemeClr val="tx1"/>
                </a:solidFill>
                <a:latin typeface="Times New Roman" panose="02020603050405020304" pitchFamily="18" charset="0"/>
                <a:cs typeface="Times New Roman" panose="02020603050405020304" pitchFamily="18" charset="0"/>
              </a:rPr>
              <a:t>Financing for industrialization controlled by the North </a:t>
            </a:r>
          </a:p>
          <a:p>
            <a:pPr marL="342900" indent="-342900">
              <a:buFont typeface="Arial" panose="020B0604020202020204" pitchFamily="34" charset="0"/>
              <a:buChar char="•"/>
            </a:pPr>
            <a:r>
              <a:rPr lang="en-US" sz="2400" b="1" dirty="0">
                <a:solidFill>
                  <a:schemeClr val="tx1"/>
                </a:solidFill>
                <a:latin typeface="Times New Roman" panose="02020603050405020304" pitchFamily="18" charset="0"/>
                <a:cs typeface="Times New Roman" panose="02020603050405020304" pitchFamily="18" charset="0"/>
              </a:rPr>
              <a:t>Lack of government support of public education (No skilled laborers)</a:t>
            </a:r>
          </a:p>
        </p:txBody>
      </p:sp>
      <p:pic>
        <p:nvPicPr>
          <p:cNvPr id="7" name="Picture 6" descr="A picture containing table, man&#10;&#10;Description automatically generated">
            <a:extLst>
              <a:ext uri="{FF2B5EF4-FFF2-40B4-BE49-F238E27FC236}">
                <a16:creationId xmlns:a16="http://schemas.microsoft.com/office/drawing/2014/main" id="{077C31F3-00EB-C84B-6E6E-79F45443D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498" y="3714494"/>
            <a:ext cx="5528604" cy="2819399"/>
          </a:xfrm>
          <a:prstGeom prst="rect">
            <a:avLst/>
          </a:prstGeom>
          <a:ln>
            <a:solidFill>
              <a:srgbClr val="FF0000"/>
            </a:solidFill>
          </a:ln>
        </p:spPr>
      </p:pic>
    </p:spTree>
    <p:extLst>
      <p:ext uri="{BB962C8B-B14F-4D97-AF65-F5344CB8AC3E}">
        <p14:creationId xmlns:p14="http://schemas.microsoft.com/office/powerpoint/2010/main" val="410133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Innovation for the Southern Man</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52025"/>
            <a:ext cx="10993902" cy="4924938"/>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Southern agriculture – Still dominated by </a:t>
            </a:r>
            <a:r>
              <a:rPr lang="en-US" sz="2400" b="1" u="sng" dirty="0">
                <a:latin typeface="Times New Roman" panose="02020603050405020304" pitchFamily="18" charset="0"/>
                <a:cs typeface="Times New Roman" panose="02020603050405020304" pitchFamily="18" charset="0"/>
              </a:rPr>
              <a:t>COTTON</a:t>
            </a:r>
          </a:p>
        </p:txBody>
      </p:sp>
      <p:pic>
        <p:nvPicPr>
          <p:cNvPr id="3074" name="Picture 2" descr="Use the graph and your knowledge of social studies to answer the following  question. Why did the price of - brainly.com">
            <a:extLst>
              <a:ext uri="{FF2B5EF4-FFF2-40B4-BE49-F238E27FC236}">
                <a16:creationId xmlns:a16="http://schemas.microsoft.com/office/drawing/2014/main" id="{F56D78EE-6C69-5A67-A7BC-940854513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7718" y="1678269"/>
            <a:ext cx="5796339" cy="40724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ng cotton – We Are All Historians">
            <a:extLst>
              <a:ext uri="{FF2B5EF4-FFF2-40B4-BE49-F238E27FC236}">
                <a16:creationId xmlns:a16="http://schemas.microsoft.com/office/drawing/2014/main" id="{3BDA0FF7-1A77-A824-CC77-94F5C2BA6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8422" y="2703286"/>
            <a:ext cx="1535635" cy="1451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1AB0F5C-DD65-B5AB-21F7-9B7DB9790681}"/>
              </a:ext>
            </a:extLst>
          </p:cNvPr>
          <p:cNvSpPr/>
          <p:nvPr/>
        </p:nvSpPr>
        <p:spPr>
          <a:xfrm>
            <a:off x="240155" y="1678269"/>
            <a:ext cx="5077820" cy="158543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C000"/>
                </a:solidFill>
                <a:latin typeface="Times New Roman" panose="02020603050405020304" pitchFamily="18" charset="0"/>
                <a:cs typeface="Times New Roman" panose="02020603050405020304" pitchFamily="18" charset="0"/>
              </a:rPr>
              <a:t>King Cotton</a:t>
            </a:r>
            <a:r>
              <a:rPr lang="en-US" sz="2400" dirty="0">
                <a:solidFill>
                  <a:schemeClr val="bg1"/>
                </a:solidFill>
                <a:latin typeface="Times New Roman" panose="02020603050405020304" pitchFamily="18" charset="0"/>
                <a:cs typeface="Times New Roman" panose="02020603050405020304" pitchFamily="18" charset="0"/>
              </a:rPr>
              <a:t> = #1 commodity of the South</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Over production = 50% decline in price</a:t>
            </a:r>
          </a:p>
        </p:txBody>
      </p:sp>
      <p:pic>
        <p:nvPicPr>
          <p:cNvPr id="3078" name="Picture 6" descr="George Washington Carver - Stock Image - C023/7663 - Science Photo Library">
            <a:extLst>
              <a:ext uri="{FF2B5EF4-FFF2-40B4-BE49-F238E27FC236}">
                <a16:creationId xmlns:a16="http://schemas.microsoft.com/office/drawing/2014/main" id="{CCCA5874-FC39-7602-ED93-F26979121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13" y="3429000"/>
            <a:ext cx="1684860" cy="210398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33E6CD6-74C6-9533-1E75-4290A47071EA}"/>
              </a:ext>
            </a:extLst>
          </p:cNvPr>
          <p:cNvSpPr/>
          <p:nvPr/>
        </p:nvSpPr>
        <p:spPr>
          <a:xfrm>
            <a:off x="1885071" y="3516617"/>
            <a:ext cx="3910818" cy="145142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anose="02020603050405020304" pitchFamily="18" charset="0"/>
                <a:cs typeface="Times New Roman" panose="02020603050405020304" pitchFamily="18" charset="0"/>
              </a:rPr>
              <a:t>George Washington Carver</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Crop diversification: peanuts, sweet potatoes, &amp; soybeans </a:t>
            </a:r>
          </a:p>
        </p:txBody>
      </p:sp>
    </p:spTree>
    <p:extLst>
      <p:ext uri="{BB962C8B-B14F-4D97-AF65-F5344CB8AC3E}">
        <p14:creationId xmlns:p14="http://schemas.microsoft.com/office/powerpoint/2010/main" val="4462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271F-7830-6FBD-0808-E3A167A1C0AD}"/>
              </a:ext>
            </a:extLst>
          </p:cNvPr>
          <p:cNvSpPr>
            <a:spLocks noGrp="1"/>
          </p:cNvSpPr>
          <p:nvPr>
            <p:ph type="title"/>
          </p:nvPr>
        </p:nvSpPr>
        <p:spPr>
          <a:xfrm>
            <a:off x="337625" y="274638"/>
            <a:ext cx="9873175" cy="639762"/>
          </a:xfrm>
          <a:solidFill>
            <a:schemeClr val="bg1"/>
          </a:solidFill>
          <a:ln>
            <a:solidFill>
              <a:srgbClr val="FF0000"/>
            </a:solidFill>
          </a:ln>
        </p:spPr>
        <p:txBody>
          <a:bodyPr>
            <a:normAutofit fontScale="90000"/>
          </a:bodyPr>
          <a:lstStyle/>
          <a:p>
            <a:r>
              <a:rPr lang="en-US" dirty="0">
                <a:solidFill>
                  <a:srgbClr val="002060"/>
                </a:solidFill>
                <a:latin typeface="Congenial Black" panose="02000503040000020004" pitchFamily="2" charset="0"/>
              </a:rPr>
              <a:t>Reconstruction Perspective</a:t>
            </a:r>
          </a:p>
        </p:txBody>
      </p:sp>
      <p:sp>
        <p:nvSpPr>
          <p:cNvPr id="3" name="Content Placeholder 2">
            <a:extLst>
              <a:ext uri="{FF2B5EF4-FFF2-40B4-BE49-F238E27FC236}">
                <a16:creationId xmlns:a16="http://schemas.microsoft.com/office/drawing/2014/main" id="{A5EC49FE-4965-6A14-EF15-6CC32487BBC5}"/>
              </a:ext>
            </a:extLst>
          </p:cNvPr>
          <p:cNvSpPr>
            <a:spLocks noGrp="1"/>
          </p:cNvSpPr>
          <p:nvPr>
            <p:ph idx="1"/>
          </p:nvPr>
        </p:nvSpPr>
        <p:spPr>
          <a:xfrm>
            <a:off x="337625" y="1143001"/>
            <a:ext cx="11493304" cy="4983163"/>
          </a:xfrm>
          <a:solidFill>
            <a:schemeClr val="bg1"/>
          </a:solidFill>
        </p:spPr>
        <p:txBody>
          <a:bodyPr>
            <a:normAutofit/>
          </a:bodyPr>
          <a:lstStyle/>
          <a:p>
            <a:pPr marL="0" indent="0">
              <a:buNone/>
            </a:pPr>
            <a:r>
              <a:rPr lang="en-US" sz="2400" b="1" dirty="0">
                <a:effectLst/>
                <a:latin typeface="Times New Roman" panose="02020603050405020304" pitchFamily="18" charset="0"/>
                <a:ea typeface="Calibri" panose="020F0502020204030204" pitchFamily="34" charset="0"/>
              </a:rPr>
              <a:t>Prompt: </a:t>
            </a:r>
            <a:r>
              <a:rPr lang="en-US" sz="2400" dirty="0">
                <a:effectLst/>
                <a:latin typeface="Times New Roman" panose="02020603050405020304" pitchFamily="18" charset="0"/>
                <a:ea typeface="Calibri" panose="020F0502020204030204" pitchFamily="34" charset="0"/>
              </a:rPr>
              <a:t>Evaluate to what extent the Reconstruction period from 1865 to 1877 should be considered a failed revolution.</a:t>
            </a:r>
          </a:p>
          <a:p>
            <a:r>
              <a:rPr lang="en-US" sz="2400" b="1" dirty="0">
                <a:latin typeface="Times New Roman" panose="02020603050405020304" pitchFamily="18" charset="0"/>
                <a:cs typeface="Times" panose="02020603050405020304" pitchFamily="18" charset="0"/>
              </a:rPr>
              <a:t>Thesis:</a:t>
            </a:r>
            <a:r>
              <a:rPr lang="en-US" sz="2400" dirty="0">
                <a:latin typeface="Times New Roman" panose="02020603050405020304" pitchFamily="18" charset="0"/>
                <a:cs typeface="Times" panose="02020603050405020304" pitchFamily="18" charset="0"/>
              </a:rPr>
              <a:t> Claim = A reason + B reason however X</a:t>
            </a:r>
          </a:p>
          <a:p>
            <a:r>
              <a:rPr lang="en-US" sz="2400" dirty="0">
                <a:latin typeface="Times New Roman" panose="02020603050405020304" pitchFamily="18" charset="0"/>
                <a:cs typeface="Times" panose="02020603050405020304" pitchFamily="18" charset="0"/>
              </a:rPr>
              <a:t>Four pieces of evidence to defend your thesis</a:t>
            </a:r>
            <a:endParaRPr lang="en-US" sz="2400" dirty="0">
              <a:latin typeface="Times" panose="02020603050405020304" pitchFamily="18" charset="0"/>
              <a:cs typeface="Times" panose="02020603050405020304" pitchFamily="18" charset="0"/>
            </a:endParaRPr>
          </a:p>
        </p:txBody>
      </p:sp>
      <p:pic>
        <p:nvPicPr>
          <p:cNvPr id="1026" name="Picture 2" descr="Freedman | Abolition, Emancipation, Reconstruction | Britannica">
            <a:extLst>
              <a:ext uri="{FF2B5EF4-FFF2-40B4-BE49-F238E27FC236}">
                <a16:creationId xmlns:a16="http://schemas.microsoft.com/office/drawing/2014/main" id="{1B5BDB95-D2C1-66E7-80A1-4B67449A4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04" y="3188624"/>
            <a:ext cx="1752600" cy="27089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Radical Republicans - Wikipedia">
            <a:extLst>
              <a:ext uri="{FF2B5EF4-FFF2-40B4-BE49-F238E27FC236}">
                <a16:creationId xmlns:a16="http://schemas.microsoft.com/office/drawing/2014/main" id="{9E993A60-7F8F-1BEC-1FF0-E7C7F5395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304" y="3188623"/>
            <a:ext cx="1752600" cy="27089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construction | Definition, Summary, Timeline &amp; Facts | Britannica">
            <a:extLst>
              <a:ext uri="{FF2B5EF4-FFF2-40B4-BE49-F238E27FC236}">
                <a16:creationId xmlns:a16="http://schemas.microsoft.com/office/drawing/2014/main" id="{3B681CF1-85DA-19A6-DCFF-C3B644757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263" y="3188624"/>
            <a:ext cx="1752600" cy="27089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The American Redeemers, a story - African American Registry">
            <a:extLst>
              <a:ext uri="{FF2B5EF4-FFF2-40B4-BE49-F238E27FC236}">
                <a16:creationId xmlns:a16="http://schemas.microsoft.com/office/drawing/2014/main" id="{044CBBDD-3D9F-8B6C-37D5-6D48EC1388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9680" y="3188623"/>
            <a:ext cx="1752600" cy="27076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12FFABB-76B5-10FF-3048-80E30D030DCA}"/>
              </a:ext>
            </a:extLst>
          </p:cNvPr>
          <p:cNvSpPr/>
          <p:nvPr/>
        </p:nvSpPr>
        <p:spPr>
          <a:xfrm>
            <a:off x="631112" y="5707649"/>
            <a:ext cx="2061616" cy="45719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Freedmen</a:t>
            </a:r>
          </a:p>
        </p:txBody>
      </p:sp>
      <p:sp>
        <p:nvSpPr>
          <p:cNvPr id="5" name="Rectangle 4">
            <a:extLst>
              <a:ext uri="{FF2B5EF4-FFF2-40B4-BE49-F238E27FC236}">
                <a16:creationId xmlns:a16="http://schemas.microsoft.com/office/drawing/2014/main" id="{40E84B25-A591-B8BD-D730-B2E8E115F481}"/>
              </a:ext>
            </a:extLst>
          </p:cNvPr>
          <p:cNvSpPr/>
          <p:nvPr/>
        </p:nvSpPr>
        <p:spPr>
          <a:xfrm>
            <a:off x="3500087" y="5732265"/>
            <a:ext cx="2061616" cy="45719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Radical Republicans</a:t>
            </a:r>
          </a:p>
        </p:txBody>
      </p:sp>
      <p:sp>
        <p:nvSpPr>
          <p:cNvPr id="6" name="Rectangle 5">
            <a:extLst>
              <a:ext uri="{FF2B5EF4-FFF2-40B4-BE49-F238E27FC236}">
                <a16:creationId xmlns:a16="http://schemas.microsoft.com/office/drawing/2014/main" id="{342D7023-7C66-F313-76C5-40B02C085AF2}"/>
              </a:ext>
            </a:extLst>
          </p:cNvPr>
          <p:cNvSpPr/>
          <p:nvPr/>
        </p:nvSpPr>
        <p:spPr>
          <a:xfrm>
            <a:off x="6037511" y="5732265"/>
            <a:ext cx="2061616" cy="45719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Reconstruction Presidents</a:t>
            </a:r>
          </a:p>
        </p:txBody>
      </p:sp>
      <p:sp>
        <p:nvSpPr>
          <p:cNvPr id="7" name="Rectangle 6">
            <a:extLst>
              <a:ext uri="{FF2B5EF4-FFF2-40B4-BE49-F238E27FC236}">
                <a16:creationId xmlns:a16="http://schemas.microsoft.com/office/drawing/2014/main" id="{3ED137F5-AF35-6356-7177-2732313C05E5}"/>
              </a:ext>
            </a:extLst>
          </p:cNvPr>
          <p:cNvSpPr/>
          <p:nvPr/>
        </p:nvSpPr>
        <p:spPr>
          <a:xfrm>
            <a:off x="8878317" y="5732265"/>
            <a:ext cx="2061616" cy="45719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Redeemers</a:t>
            </a:r>
          </a:p>
        </p:txBody>
      </p:sp>
      <p:sp>
        <p:nvSpPr>
          <p:cNvPr id="8" name="Rectangle 7">
            <a:extLst>
              <a:ext uri="{FF2B5EF4-FFF2-40B4-BE49-F238E27FC236}">
                <a16:creationId xmlns:a16="http://schemas.microsoft.com/office/drawing/2014/main" id="{9E87182B-3532-6B09-33F5-9517FE9F2E23}"/>
              </a:ext>
            </a:extLst>
          </p:cNvPr>
          <p:cNvSpPr/>
          <p:nvPr/>
        </p:nvSpPr>
        <p:spPr>
          <a:xfrm>
            <a:off x="225085" y="2869808"/>
            <a:ext cx="11493303" cy="15615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Sample Thesis: </a:t>
            </a:r>
            <a:r>
              <a:rPr lang="en-US" sz="2400" b="1" u="sng" dirty="0">
                <a:solidFill>
                  <a:srgbClr val="92D050"/>
                </a:solidFill>
                <a:latin typeface="Times New Roman" panose="02020603050405020304" pitchFamily="18" charset="0"/>
                <a:cs typeface="Times New Roman" panose="02020603050405020304" pitchFamily="18" charset="0"/>
              </a:rPr>
              <a:t>Western Expansion caused U.S. relations with Native Americans to decline</a:t>
            </a:r>
            <a:r>
              <a:rPr lang="en-US" sz="2400" b="1" dirty="0">
                <a:solidFill>
                  <a:srgbClr val="92D050"/>
                </a:solidFill>
                <a:latin typeface="Times New Roman" panose="02020603050405020304" pitchFamily="18" charset="0"/>
                <a:cs typeface="Times New Roman" panose="02020603050405020304" pitchFamily="18" charset="0"/>
              </a:rPr>
              <a:t> (Claim) </a:t>
            </a:r>
            <a:r>
              <a:rPr lang="en-US" sz="2400" b="1" dirty="0">
                <a:solidFill>
                  <a:schemeClr val="bg1"/>
                </a:solidFill>
                <a:latin typeface="Times New Roman" panose="02020603050405020304" pitchFamily="18" charset="0"/>
                <a:cs typeface="Times New Roman" panose="02020603050405020304" pitchFamily="18" charset="0"/>
              </a:rPr>
              <a:t>because of </a:t>
            </a:r>
            <a:r>
              <a:rPr lang="en-US" sz="2400" b="1" u="sng" dirty="0">
                <a:solidFill>
                  <a:srgbClr val="FF3300"/>
                </a:solidFill>
                <a:latin typeface="Times New Roman" panose="02020603050405020304" pitchFamily="18" charset="0"/>
                <a:cs typeface="Times New Roman" panose="02020603050405020304" pitchFamily="18" charset="0"/>
              </a:rPr>
              <a:t>conflicts of land ownership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a:solidFill>
                  <a:srgbClr val="FF3300"/>
                </a:solidFill>
                <a:latin typeface="Times New Roman" panose="02020603050405020304" pitchFamily="18" charset="0"/>
                <a:cs typeface="Times New Roman" panose="02020603050405020304" pitchFamily="18" charset="0"/>
              </a:rPr>
              <a:t>(Reason A) </a:t>
            </a:r>
            <a:r>
              <a:rPr lang="en-US" sz="2400" b="1" dirty="0">
                <a:solidFill>
                  <a:schemeClr val="bg1"/>
                </a:solidFill>
                <a:latin typeface="Times New Roman" panose="02020603050405020304" pitchFamily="18" charset="0"/>
                <a:cs typeface="Times New Roman" panose="02020603050405020304" pitchFamily="18" charset="0"/>
              </a:rPr>
              <a:t>and </a:t>
            </a:r>
            <a:r>
              <a:rPr lang="en-US" sz="2400" b="1" u="sng" dirty="0">
                <a:solidFill>
                  <a:srgbClr val="FF33CC"/>
                </a:solidFill>
                <a:latin typeface="Times New Roman" panose="02020603050405020304" pitchFamily="18" charset="0"/>
                <a:cs typeface="Times New Roman" panose="02020603050405020304" pitchFamily="18" charset="0"/>
              </a:rPr>
              <a:t>destruction of Natives’ culture</a:t>
            </a:r>
            <a:r>
              <a:rPr lang="en-US" sz="2400" b="1" dirty="0">
                <a:solidFill>
                  <a:srgbClr val="FF33CC"/>
                </a:solidFill>
                <a:latin typeface="Times New Roman" panose="02020603050405020304" pitchFamily="18" charset="0"/>
                <a:cs typeface="Times New Roman" panose="02020603050405020304" pitchFamily="18" charset="0"/>
              </a:rPr>
              <a:t> (Reason B)</a:t>
            </a:r>
            <a:r>
              <a:rPr lang="en-US" sz="2400" b="1" dirty="0">
                <a:solidFill>
                  <a:schemeClr val="bg1"/>
                </a:solidFill>
                <a:latin typeface="Times New Roman" panose="02020603050405020304" pitchFamily="18" charset="0"/>
                <a:cs typeface="Times New Roman" panose="02020603050405020304" pitchFamily="18" charset="0"/>
              </a:rPr>
              <a:t>.  However </a:t>
            </a:r>
            <a:r>
              <a:rPr lang="en-US" sz="2400" b="1" u="sng" dirty="0">
                <a:solidFill>
                  <a:srgbClr val="FFFF00"/>
                </a:solidFill>
                <a:latin typeface="Times New Roman" panose="02020603050405020304" pitchFamily="18" charset="0"/>
                <a:cs typeface="Times New Roman" panose="02020603050405020304" pitchFamily="18" charset="0"/>
              </a:rPr>
              <a:t>settlers did benefit from trade with American Indians</a:t>
            </a:r>
            <a:r>
              <a:rPr lang="en-US" sz="2400" b="1" dirty="0">
                <a:solidFill>
                  <a:srgbClr val="FFFF00"/>
                </a:solidFill>
                <a:latin typeface="Times New Roman" panose="02020603050405020304" pitchFamily="18" charset="0"/>
                <a:cs typeface="Times New Roman" panose="02020603050405020304" pitchFamily="18" charset="0"/>
              </a:rPr>
              <a:t> (However)</a:t>
            </a:r>
            <a:r>
              <a:rPr lang="en-US" sz="2400" b="1"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2150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49E5-AA1E-3475-55A2-5AC5420493F5}"/>
              </a:ext>
            </a:extLst>
          </p:cNvPr>
          <p:cNvSpPr>
            <a:spLocks noGrp="1"/>
          </p:cNvSpPr>
          <p:nvPr>
            <p:ph type="title"/>
          </p:nvPr>
        </p:nvSpPr>
        <p:spPr>
          <a:xfrm>
            <a:off x="359898" y="307925"/>
            <a:ext cx="10515600" cy="746223"/>
          </a:xfrm>
          <a:solidFill>
            <a:schemeClr val="accent6">
              <a:lumMod val="50000"/>
            </a:schemeClr>
          </a:solidFill>
          <a:ln>
            <a:solidFill>
              <a:srgbClr val="FFC000"/>
            </a:solidFill>
          </a:ln>
        </p:spPr>
        <p:txBody>
          <a:bodyPr/>
          <a:lstStyle/>
          <a:p>
            <a:r>
              <a:rPr lang="en-US" dirty="0">
                <a:solidFill>
                  <a:schemeClr val="bg1"/>
                </a:solidFill>
                <a:latin typeface="High Tower Text" panose="02040502050506030303" pitchFamily="18" charset="0"/>
              </a:rPr>
              <a:t>Same old song or new and improved </a:t>
            </a:r>
          </a:p>
        </p:txBody>
      </p:sp>
      <p:sp>
        <p:nvSpPr>
          <p:cNvPr id="3" name="Content Placeholder 2">
            <a:extLst>
              <a:ext uri="{FF2B5EF4-FFF2-40B4-BE49-F238E27FC236}">
                <a16:creationId xmlns:a16="http://schemas.microsoft.com/office/drawing/2014/main" id="{7405A38C-ACBE-0E1F-45AC-0AD50DDF3DDE}"/>
              </a:ext>
            </a:extLst>
          </p:cNvPr>
          <p:cNvSpPr>
            <a:spLocks noGrp="1"/>
          </p:cNvSpPr>
          <p:nvPr>
            <p:ph idx="1"/>
          </p:nvPr>
        </p:nvSpPr>
        <p:spPr>
          <a:xfrm>
            <a:off x="359898" y="1280161"/>
            <a:ext cx="10993902" cy="4924938"/>
          </a:xfrm>
          <a:solidFill>
            <a:schemeClr val="bg1"/>
          </a:solidFill>
          <a:ln>
            <a:solidFill>
              <a:srgbClr val="FFC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Evaluate to what extent the New South reflects Mark Twain’s satirical depiction of the period 1866 -1899 as the “Gilded Age”.</a:t>
            </a:r>
          </a:p>
        </p:txBody>
      </p:sp>
      <p:sp>
        <p:nvSpPr>
          <p:cNvPr id="4" name="Rectangle 3">
            <a:extLst>
              <a:ext uri="{FF2B5EF4-FFF2-40B4-BE49-F238E27FC236}">
                <a16:creationId xmlns:a16="http://schemas.microsoft.com/office/drawing/2014/main" id="{D57EE106-3FD6-9F96-09DB-BF39C0BC60E6}"/>
              </a:ext>
            </a:extLst>
          </p:cNvPr>
          <p:cNvSpPr/>
          <p:nvPr/>
        </p:nvSpPr>
        <p:spPr>
          <a:xfrm>
            <a:off x="618978" y="2137359"/>
            <a:ext cx="3305908" cy="704315"/>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C000"/>
                </a:solidFill>
                <a:latin typeface="Times New Roman" panose="02020603050405020304" pitchFamily="18" charset="0"/>
                <a:cs typeface="Times New Roman" panose="02020603050405020304" pitchFamily="18" charset="0"/>
              </a:rPr>
              <a:t>New South</a:t>
            </a:r>
            <a:r>
              <a:rPr lang="en-US" sz="2400" b="1" i="1" dirty="0">
                <a:solidFill>
                  <a:srgbClr val="FFC000"/>
                </a:solidFill>
                <a:latin typeface="Times New Roman" panose="02020603050405020304" pitchFamily="18" charset="0"/>
                <a:cs typeface="Times New Roman" panose="02020603050405020304" pitchFamily="18" charset="0"/>
              </a:rPr>
              <a:t> (GOLD ON TOP)</a:t>
            </a:r>
            <a:endParaRPr lang="en-US" sz="2400" b="1" u="sng" dirty="0">
              <a:solidFill>
                <a:srgbClr val="FFC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96BBF6D-3DA5-2AF5-FE27-7AA1A9D9C180}"/>
              </a:ext>
            </a:extLst>
          </p:cNvPr>
          <p:cNvSpPr/>
          <p:nvPr/>
        </p:nvSpPr>
        <p:spPr>
          <a:xfrm>
            <a:off x="7158110" y="2134084"/>
            <a:ext cx="3305908" cy="7043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latin typeface="Times New Roman" panose="02020603050405020304" pitchFamily="18" charset="0"/>
                <a:cs typeface="Times New Roman" panose="02020603050405020304" pitchFamily="18" charset="0"/>
              </a:rPr>
              <a:t>Solid South</a:t>
            </a:r>
            <a:r>
              <a:rPr lang="en-US" sz="2400" b="1" dirty="0">
                <a:solidFill>
                  <a:schemeClr val="tx1"/>
                </a:solidFill>
                <a:latin typeface="Times New Roman" panose="02020603050405020304" pitchFamily="18" charset="0"/>
                <a:cs typeface="Times New Roman" panose="02020603050405020304" pitchFamily="18" charset="0"/>
              </a:rPr>
              <a:t> (darkness underneath)</a:t>
            </a:r>
            <a:endParaRPr lang="en-US" sz="2400" b="1" u="sng" dirty="0">
              <a:solidFill>
                <a:schemeClr val="tx1"/>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1137228C-10D4-BB39-2329-B587393D4D76}"/>
              </a:ext>
            </a:extLst>
          </p:cNvPr>
          <p:cNvCxnSpPr/>
          <p:nvPr/>
        </p:nvCxnSpPr>
        <p:spPr>
          <a:xfrm>
            <a:off x="5856849" y="2134084"/>
            <a:ext cx="0" cy="4294851"/>
          </a:xfrm>
          <a:prstGeom prst="line">
            <a:avLst/>
          </a:prstGeom>
          <a:ln w="19050"/>
        </p:spPr>
        <p:style>
          <a:lnRef idx="1">
            <a:schemeClr val="dk1"/>
          </a:lnRef>
          <a:fillRef idx="0">
            <a:schemeClr val="dk1"/>
          </a:fillRef>
          <a:effectRef idx="0">
            <a:schemeClr val="dk1"/>
          </a:effectRef>
          <a:fontRef idx="minor">
            <a:schemeClr val="tx1"/>
          </a:fontRef>
        </p:style>
      </p:cxnSp>
      <p:pic>
        <p:nvPicPr>
          <p:cNvPr id="3074" name="Picture 2" descr="Lessons in Creativity from Mark Twain - Creative Market Blog">
            <a:extLst>
              <a:ext uri="{FF2B5EF4-FFF2-40B4-BE49-F238E27FC236}">
                <a16:creationId xmlns:a16="http://schemas.microsoft.com/office/drawing/2014/main" id="{6B231493-432F-20FE-B493-A77E499F3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8149" y="3742630"/>
            <a:ext cx="2057400" cy="2219325"/>
          </a:xfrm>
          <a:prstGeom prst="rect">
            <a:avLst/>
          </a:prstGeom>
          <a:noFill/>
          <a:extLst>
            <a:ext uri="{909E8E84-426E-40DD-AFC4-6F175D3DCCD1}">
              <a14:hiddenFill xmlns:a14="http://schemas.microsoft.com/office/drawing/2010/main">
                <a:solidFill>
                  <a:srgbClr val="FFFFFF"/>
                </a:solidFill>
              </a14:hiddenFill>
            </a:ext>
          </a:extLst>
        </p:spPr>
      </p:pic>
      <p:sp>
        <p:nvSpPr>
          <p:cNvPr id="8" name="Thought Bubble: Cloud 7">
            <a:extLst>
              <a:ext uri="{FF2B5EF4-FFF2-40B4-BE49-F238E27FC236}">
                <a16:creationId xmlns:a16="http://schemas.microsoft.com/office/drawing/2014/main" id="{563735C6-4ECE-7FB5-88D8-D6D8EF1BED07}"/>
              </a:ext>
            </a:extLst>
          </p:cNvPr>
          <p:cNvSpPr/>
          <p:nvPr/>
        </p:nvSpPr>
        <p:spPr>
          <a:xfrm>
            <a:off x="5856850" y="3064412"/>
            <a:ext cx="2640025" cy="875002"/>
          </a:xfrm>
          <a:prstGeom prst="cloudCallout">
            <a:avLst>
              <a:gd name="adj1" fmla="val -35192"/>
              <a:gd name="adj2" fmla="val 4811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Why did I call it the Gilded Age</a:t>
            </a:r>
          </a:p>
        </p:txBody>
      </p:sp>
    </p:spTree>
    <p:extLst>
      <p:ext uri="{BB962C8B-B14F-4D97-AF65-F5344CB8AC3E}">
        <p14:creationId xmlns:p14="http://schemas.microsoft.com/office/powerpoint/2010/main" val="15212639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2768</TotalTime>
  <Words>3251</Words>
  <Application>Microsoft Office PowerPoint</Application>
  <PresentationFormat>Widescreen</PresentationFormat>
  <Paragraphs>392</Paragraphs>
  <Slides>53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Arial</vt:lpstr>
      <vt:lpstr>Calibri</vt:lpstr>
      <vt:lpstr>Calibri Light</vt:lpstr>
      <vt:lpstr>Congenial Black</vt:lpstr>
      <vt:lpstr>High Tower Text</vt:lpstr>
      <vt:lpstr>Kartika</vt:lpstr>
      <vt:lpstr>Merriweather</vt:lpstr>
      <vt:lpstr>Mongolian Baiti</vt:lpstr>
      <vt:lpstr>Times</vt:lpstr>
      <vt:lpstr>Times New Roman</vt:lpstr>
      <vt:lpstr>Wingdings</vt:lpstr>
      <vt:lpstr>Office Theme</vt:lpstr>
      <vt:lpstr>   Industrialization - (The Gilded Age)  </vt:lpstr>
      <vt:lpstr>PowerPoint Presentation</vt:lpstr>
      <vt:lpstr>POV of Industrialization </vt:lpstr>
      <vt:lpstr>Reflection on Reconstruction </vt:lpstr>
      <vt:lpstr>New South – remade and improved????</vt:lpstr>
      <vt:lpstr>Slow Southern Growth</vt:lpstr>
      <vt:lpstr>Innovation for the Southern Man</vt:lpstr>
      <vt:lpstr>Reconstruction Perspective</vt:lpstr>
      <vt:lpstr>Same old song or new and improved </vt:lpstr>
      <vt:lpstr>PowerPoint Presentation</vt:lpstr>
      <vt:lpstr>PowerPoint Presentation</vt:lpstr>
      <vt:lpstr>Same old song or new and improved </vt:lpstr>
      <vt:lpstr>The 2nd Industrial Revolution </vt:lpstr>
      <vt:lpstr>Building the Industrial Mite</vt:lpstr>
      <vt:lpstr>Hands-OFF! U.S. Government </vt:lpstr>
      <vt:lpstr>Plutocracy or Democracy?????</vt:lpstr>
      <vt:lpstr>Defense of Industrial Capitalism </vt:lpstr>
      <vt:lpstr>Traversing the Continental U.S. </vt:lpstr>
      <vt:lpstr>PowerPoint Presentation</vt:lpstr>
      <vt:lpstr>“The Protectors of our Industries”</vt:lpstr>
      <vt:lpstr>Captains of Industry or Robber Barons</vt:lpstr>
      <vt:lpstr>Carnegie Steel</vt:lpstr>
      <vt:lpstr>The Carnegie Effect</vt:lpstr>
      <vt:lpstr>PowerPoint Presentation</vt:lpstr>
      <vt:lpstr>The Sultan of Oil </vt:lpstr>
      <vt:lpstr>PowerPoint Presentation</vt:lpstr>
      <vt:lpstr>Change &amp; Continuity Context</vt:lpstr>
      <vt:lpstr>Railroad Titans </vt:lpstr>
      <vt:lpstr>Expansion of the RRs</vt:lpstr>
      <vt:lpstr>Controlling the Strings of Capitalism </vt:lpstr>
      <vt:lpstr>Captain of Industry or Robber Baron?</vt:lpstr>
      <vt:lpstr>The Boss of Senate by Joseph Kepler</vt:lpstr>
      <vt:lpstr>Historical Perspective </vt:lpstr>
      <vt:lpstr>PowerPoint Presentation</vt:lpstr>
      <vt:lpstr>HAPPY – Primary Source</vt:lpstr>
      <vt:lpstr>Electricity &amp; Edison</vt:lpstr>
      <vt:lpstr>PowerPoint Presentation</vt:lpstr>
      <vt:lpstr>Ford &amp; Mass Production</vt:lpstr>
      <vt:lpstr>The AUTOMOBILE, Ford &amp; Mass Production</vt:lpstr>
      <vt:lpstr>Shifts in Labor Force</vt:lpstr>
      <vt:lpstr>Life of a Laborer</vt:lpstr>
      <vt:lpstr>PowerPoint Presentation</vt:lpstr>
      <vt:lpstr>Tactics</vt:lpstr>
      <vt:lpstr>Factors that Weaken Labor Unions</vt:lpstr>
      <vt:lpstr>Strikes that defined Labor Unions</vt:lpstr>
      <vt:lpstr>PowerPoint Presentation</vt:lpstr>
      <vt:lpstr>View of Government in the Industrial Age</vt:lpstr>
      <vt:lpstr>Government Policies Towards Business</vt:lpstr>
      <vt:lpstr>Railroads &amp; Government</vt:lpstr>
      <vt:lpstr>Rise of Regulation </vt:lpstr>
      <vt:lpstr>The ICC in Action </vt:lpstr>
      <vt:lpstr>Fearing Plutocracy</vt:lpstr>
      <vt:lpstr>Debating the Role of Government</vt:lpstr>
    </vt:vector>
  </TitlesOfParts>
  <Company>Guilford County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Industrialization - (The Gilded Age)  </dc:title>
  <dc:creator>Hultberg, Andrew P</dc:creator>
  <cp:lastModifiedBy>Hultberg, Andrew P</cp:lastModifiedBy>
  <cp:revision>20</cp:revision>
  <dcterms:created xsi:type="dcterms:W3CDTF">2024-01-10T17:49:52Z</dcterms:created>
  <dcterms:modified xsi:type="dcterms:W3CDTF">2024-01-28T13:38:51Z</dcterms:modified>
</cp:coreProperties>
</file>