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74" r:id="rId3"/>
    <p:sldId id="291" r:id="rId4"/>
    <p:sldId id="257" r:id="rId5"/>
    <p:sldId id="258" r:id="rId6"/>
    <p:sldId id="275" r:id="rId7"/>
    <p:sldId id="277" r:id="rId8"/>
    <p:sldId id="276" r:id="rId9"/>
    <p:sldId id="272" r:id="rId10"/>
    <p:sldId id="318" r:id="rId11"/>
    <p:sldId id="319" r:id="rId12"/>
    <p:sldId id="322" r:id="rId13"/>
    <p:sldId id="278" r:id="rId14"/>
    <p:sldId id="279" r:id="rId15"/>
    <p:sldId id="314" r:id="rId16"/>
    <p:sldId id="321" r:id="rId17"/>
    <p:sldId id="324" r:id="rId18"/>
    <p:sldId id="292" r:id="rId19"/>
    <p:sldId id="294" r:id="rId20"/>
    <p:sldId id="293" r:id="rId21"/>
    <p:sldId id="323" r:id="rId22"/>
    <p:sldId id="320" r:id="rId23"/>
    <p:sldId id="316" r:id="rId24"/>
    <p:sldId id="302" r:id="rId25"/>
    <p:sldId id="285" r:id="rId26"/>
    <p:sldId id="283" r:id="rId27"/>
    <p:sldId id="284" r:id="rId28"/>
    <p:sldId id="303" r:id="rId29"/>
    <p:sldId id="299" r:id="rId30"/>
    <p:sldId id="295" r:id="rId31"/>
    <p:sldId id="296" r:id="rId32"/>
    <p:sldId id="31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8A9B4-4511-4F1A-83A9-DC0D9D523D4F}" v="80" dt="2025-02-27T13:39:04.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529" autoAdjust="0"/>
  </p:normalViewPr>
  <p:slideViewPr>
    <p:cSldViewPr snapToGrid="0">
      <p:cViewPr varScale="1">
        <p:scale>
          <a:sx n="61" d="100"/>
          <a:sy n="61" d="100"/>
        </p:scale>
        <p:origin x="1020"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ltberg, Andrew P" userId="219952e6-8622-438d-a633-5d1166986fbd" providerId="ADAL" clId="{01E8A9B4-4511-4F1A-83A9-DC0D9D523D4F}"/>
    <pc:docChg chg="custSel addSld delSld modSld sldOrd">
      <pc:chgData name="Hultberg, Andrew P" userId="219952e6-8622-438d-a633-5d1166986fbd" providerId="ADAL" clId="{01E8A9B4-4511-4F1A-83A9-DC0D9D523D4F}" dt="2025-02-27T18:15:07.063" v="2612" actId="20577"/>
      <pc:docMkLst>
        <pc:docMk/>
      </pc:docMkLst>
      <pc:sldChg chg="modSp mod">
        <pc:chgData name="Hultberg, Andrew P" userId="219952e6-8622-438d-a633-5d1166986fbd" providerId="ADAL" clId="{01E8A9B4-4511-4F1A-83A9-DC0D9D523D4F}" dt="2025-02-25T13:03:44.580" v="661" actId="207"/>
        <pc:sldMkLst>
          <pc:docMk/>
          <pc:sldMk cId="406086927" sldId="258"/>
        </pc:sldMkLst>
        <pc:spChg chg="mod">
          <ac:chgData name="Hultberg, Andrew P" userId="219952e6-8622-438d-a633-5d1166986fbd" providerId="ADAL" clId="{01E8A9B4-4511-4F1A-83A9-DC0D9D523D4F}" dt="2025-02-25T13:03:44.580" v="661" actId="207"/>
          <ac:spMkLst>
            <pc:docMk/>
            <pc:sldMk cId="406086927" sldId="258"/>
            <ac:spMk id="3" creationId="{6BC12DA3-E245-7FCE-BE77-0A40412B9C38}"/>
          </ac:spMkLst>
        </pc:spChg>
      </pc:sldChg>
      <pc:sldChg chg="add">
        <pc:chgData name="Hultberg, Andrew P" userId="219952e6-8622-438d-a633-5d1166986fbd" providerId="ADAL" clId="{01E8A9B4-4511-4F1A-83A9-DC0D9D523D4F}" dt="2025-02-24T20:30:28.309" v="0"/>
        <pc:sldMkLst>
          <pc:docMk/>
          <pc:sldMk cId="1413827803" sldId="272"/>
        </pc:sldMkLst>
      </pc:sldChg>
      <pc:sldChg chg="modSp mod">
        <pc:chgData name="Hultberg, Andrew P" userId="219952e6-8622-438d-a633-5d1166986fbd" providerId="ADAL" clId="{01E8A9B4-4511-4F1A-83A9-DC0D9D523D4F}" dt="2025-02-25T13:05:28.117" v="779" actId="20577"/>
        <pc:sldMkLst>
          <pc:docMk/>
          <pc:sldMk cId="1347116198" sldId="274"/>
        </pc:sldMkLst>
        <pc:spChg chg="mod">
          <ac:chgData name="Hultberg, Andrew P" userId="219952e6-8622-438d-a633-5d1166986fbd" providerId="ADAL" clId="{01E8A9B4-4511-4F1A-83A9-DC0D9D523D4F}" dt="2025-02-25T13:05:28.117" v="779" actId="20577"/>
          <ac:spMkLst>
            <pc:docMk/>
            <pc:sldMk cId="1347116198" sldId="274"/>
            <ac:spMk id="3" creationId="{00000000-0000-0000-0000-000000000000}"/>
          </ac:spMkLst>
        </pc:spChg>
      </pc:sldChg>
      <pc:sldChg chg="modSp mod ord">
        <pc:chgData name="Hultberg, Andrew P" userId="219952e6-8622-438d-a633-5d1166986fbd" providerId="ADAL" clId="{01E8A9B4-4511-4F1A-83A9-DC0D9D523D4F}" dt="2025-02-25T13:03:11.855" v="659" actId="207"/>
        <pc:sldMkLst>
          <pc:docMk/>
          <pc:sldMk cId="472876662" sldId="276"/>
        </pc:sldMkLst>
        <pc:spChg chg="mod">
          <ac:chgData name="Hultberg, Andrew P" userId="219952e6-8622-438d-a633-5d1166986fbd" providerId="ADAL" clId="{01E8A9B4-4511-4F1A-83A9-DC0D9D523D4F}" dt="2025-02-25T13:03:11.855" v="659" actId="207"/>
          <ac:spMkLst>
            <pc:docMk/>
            <pc:sldMk cId="472876662" sldId="276"/>
            <ac:spMk id="5" creationId="{B920D501-1C00-C857-A5FB-32F4B3F7A967}"/>
          </ac:spMkLst>
        </pc:spChg>
        <pc:spChg chg="mod">
          <ac:chgData name="Hultberg, Andrew P" userId="219952e6-8622-438d-a633-5d1166986fbd" providerId="ADAL" clId="{01E8A9B4-4511-4F1A-83A9-DC0D9D523D4F}" dt="2025-02-25T13:02:46.078" v="654" actId="1076"/>
          <ac:spMkLst>
            <pc:docMk/>
            <pc:sldMk cId="472876662" sldId="276"/>
            <ac:spMk id="6" creationId="{6F343E12-40FB-D45A-CCF4-0564E56A8F1E}"/>
          </ac:spMkLst>
        </pc:spChg>
        <pc:picChg chg="mod">
          <ac:chgData name="Hultberg, Andrew P" userId="219952e6-8622-438d-a633-5d1166986fbd" providerId="ADAL" clId="{01E8A9B4-4511-4F1A-83A9-DC0D9D523D4F}" dt="2025-02-25T13:02:49.666" v="655" actId="1076"/>
          <ac:picMkLst>
            <pc:docMk/>
            <pc:sldMk cId="472876662" sldId="276"/>
            <ac:picMk id="6148" creationId="{67F1EA76-75F2-C590-19EA-3C0710A9E7F3}"/>
          </ac:picMkLst>
        </pc:picChg>
      </pc:sldChg>
      <pc:sldChg chg="del">
        <pc:chgData name="Hultberg, Andrew P" userId="219952e6-8622-438d-a633-5d1166986fbd" providerId="ADAL" clId="{01E8A9B4-4511-4F1A-83A9-DC0D9D523D4F}" dt="2025-02-25T13:00:47.556" v="564" actId="47"/>
        <pc:sldMkLst>
          <pc:docMk/>
          <pc:sldMk cId="362250240" sldId="280"/>
        </pc:sldMkLst>
      </pc:sldChg>
      <pc:sldChg chg="modSp mod">
        <pc:chgData name="Hultberg, Andrew P" userId="219952e6-8622-438d-a633-5d1166986fbd" providerId="ADAL" clId="{01E8A9B4-4511-4F1A-83A9-DC0D9D523D4F}" dt="2025-02-27T16:52:50.073" v="2608" actId="20577"/>
        <pc:sldMkLst>
          <pc:docMk/>
          <pc:sldMk cId="174391699" sldId="293"/>
        </pc:sldMkLst>
        <pc:spChg chg="mod">
          <ac:chgData name="Hultberg, Andrew P" userId="219952e6-8622-438d-a633-5d1166986fbd" providerId="ADAL" clId="{01E8A9B4-4511-4F1A-83A9-DC0D9D523D4F}" dt="2025-02-27T16:52:50.073" v="2608" actId="20577"/>
          <ac:spMkLst>
            <pc:docMk/>
            <pc:sldMk cId="174391699" sldId="293"/>
            <ac:spMk id="4" creationId="{B5290930-4A88-4D00-8548-2A9017056F85}"/>
          </ac:spMkLst>
        </pc:spChg>
      </pc:sldChg>
      <pc:sldChg chg="ord">
        <pc:chgData name="Hultberg, Andrew P" userId="219952e6-8622-438d-a633-5d1166986fbd" providerId="ADAL" clId="{01E8A9B4-4511-4F1A-83A9-DC0D9D523D4F}" dt="2025-02-25T13:14:35.939" v="988"/>
        <pc:sldMkLst>
          <pc:docMk/>
          <pc:sldMk cId="2022536870" sldId="299"/>
        </pc:sldMkLst>
      </pc:sldChg>
      <pc:sldChg chg="ord">
        <pc:chgData name="Hultberg, Andrew P" userId="219952e6-8622-438d-a633-5d1166986fbd" providerId="ADAL" clId="{01E8A9B4-4511-4F1A-83A9-DC0D9D523D4F}" dt="2025-02-25T13:09:01.463" v="981"/>
        <pc:sldMkLst>
          <pc:docMk/>
          <pc:sldMk cId="1993457243" sldId="314"/>
        </pc:sldMkLst>
      </pc:sldChg>
      <pc:sldChg chg="del">
        <pc:chgData name="Hultberg, Andrew P" userId="219952e6-8622-438d-a633-5d1166986fbd" providerId="ADAL" clId="{01E8A9B4-4511-4F1A-83A9-DC0D9D523D4F}" dt="2025-02-25T13:00:52.922" v="566" actId="47"/>
        <pc:sldMkLst>
          <pc:docMk/>
          <pc:sldMk cId="29874910" sldId="315"/>
        </pc:sldMkLst>
      </pc:sldChg>
      <pc:sldChg chg="addSp modSp mod ord">
        <pc:chgData name="Hultberg, Andrew P" userId="219952e6-8622-438d-a633-5d1166986fbd" providerId="ADAL" clId="{01E8A9B4-4511-4F1A-83A9-DC0D9D523D4F}" dt="2025-02-25T13:18:31.057" v="1256" actId="20577"/>
        <pc:sldMkLst>
          <pc:docMk/>
          <pc:sldMk cId="3421920546" sldId="316"/>
        </pc:sldMkLst>
        <pc:spChg chg="mod">
          <ac:chgData name="Hultberg, Andrew P" userId="219952e6-8622-438d-a633-5d1166986fbd" providerId="ADAL" clId="{01E8A9B4-4511-4F1A-83A9-DC0D9D523D4F}" dt="2025-02-25T13:14:56.351" v="1023" actId="20577"/>
          <ac:spMkLst>
            <pc:docMk/>
            <pc:sldMk cId="3421920546" sldId="316"/>
            <ac:spMk id="2" creationId="{8A73A295-94B1-AB0F-FB31-9087F54822D9}"/>
          </ac:spMkLst>
        </pc:spChg>
        <pc:spChg chg="mod">
          <ac:chgData name="Hultberg, Andrew P" userId="219952e6-8622-438d-a633-5d1166986fbd" providerId="ADAL" clId="{01E8A9B4-4511-4F1A-83A9-DC0D9D523D4F}" dt="2025-02-25T13:15:56.622" v="1086" actId="207"/>
          <ac:spMkLst>
            <pc:docMk/>
            <pc:sldMk cId="3421920546" sldId="316"/>
            <ac:spMk id="3" creationId="{D4B5D434-1949-D493-9E25-C1B86E3A03DA}"/>
          </ac:spMkLst>
        </pc:spChg>
        <pc:spChg chg="add mod">
          <ac:chgData name="Hultberg, Andrew P" userId="219952e6-8622-438d-a633-5d1166986fbd" providerId="ADAL" clId="{01E8A9B4-4511-4F1A-83A9-DC0D9D523D4F}" dt="2025-02-25T13:18:31.057" v="1256" actId="20577"/>
          <ac:spMkLst>
            <pc:docMk/>
            <pc:sldMk cId="3421920546" sldId="316"/>
            <ac:spMk id="4" creationId="{68563425-7B4C-8E69-099D-2F49244D3073}"/>
          </ac:spMkLst>
        </pc:spChg>
        <pc:picChg chg="add mod">
          <ac:chgData name="Hultberg, Andrew P" userId="219952e6-8622-438d-a633-5d1166986fbd" providerId="ADAL" clId="{01E8A9B4-4511-4F1A-83A9-DC0D9D523D4F}" dt="2025-02-25T13:16:33.378" v="1092" actId="208"/>
          <ac:picMkLst>
            <pc:docMk/>
            <pc:sldMk cId="3421920546" sldId="316"/>
            <ac:picMk id="1026" creationId="{9A79E739-4744-0B13-1196-16CEC2F90852}"/>
          </ac:picMkLst>
        </pc:picChg>
        <pc:picChg chg="add mod">
          <ac:chgData name="Hultberg, Andrew P" userId="219952e6-8622-438d-a633-5d1166986fbd" providerId="ADAL" clId="{01E8A9B4-4511-4F1A-83A9-DC0D9D523D4F}" dt="2025-02-25T13:17:00.151" v="1095" actId="1076"/>
          <ac:picMkLst>
            <pc:docMk/>
            <pc:sldMk cId="3421920546" sldId="316"/>
            <ac:picMk id="1028" creationId="{9267EE9F-51CD-5F1B-DA99-A2507BDB8F1B}"/>
          </ac:picMkLst>
        </pc:picChg>
      </pc:sldChg>
      <pc:sldChg chg="addSp delSp modSp add mod">
        <pc:chgData name="Hultberg, Andrew P" userId="219952e6-8622-438d-a633-5d1166986fbd" providerId="ADAL" clId="{01E8A9B4-4511-4F1A-83A9-DC0D9D523D4F}" dt="2025-02-24T20:41:50.216" v="521" actId="14100"/>
        <pc:sldMkLst>
          <pc:docMk/>
          <pc:sldMk cId="1775125930" sldId="318"/>
        </pc:sldMkLst>
        <pc:spChg chg="mod">
          <ac:chgData name="Hultberg, Andrew P" userId="219952e6-8622-438d-a633-5d1166986fbd" providerId="ADAL" clId="{01E8A9B4-4511-4F1A-83A9-DC0D9D523D4F}" dt="2025-02-24T20:36:22.599" v="28" actId="20577"/>
          <ac:spMkLst>
            <pc:docMk/>
            <pc:sldMk cId="1775125930" sldId="318"/>
            <ac:spMk id="2" creationId="{8109D3BE-B0CC-E302-BCCB-0454922CAF90}"/>
          </ac:spMkLst>
        </pc:spChg>
        <pc:spChg chg="add mod">
          <ac:chgData name="Hultberg, Andrew P" userId="219952e6-8622-438d-a633-5d1166986fbd" providerId="ADAL" clId="{01E8A9B4-4511-4F1A-83A9-DC0D9D523D4F}" dt="2025-02-24T20:41:50.216" v="521" actId="14100"/>
          <ac:spMkLst>
            <pc:docMk/>
            <pc:sldMk cId="1775125930" sldId="318"/>
            <ac:spMk id="7" creationId="{D5991AE3-B461-804B-0986-9D8BEBFE329B}"/>
          </ac:spMkLst>
        </pc:spChg>
      </pc:sldChg>
      <pc:sldChg chg="modSp add mod">
        <pc:chgData name="Hultberg, Andrew P" userId="219952e6-8622-438d-a633-5d1166986fbd" providerId="ADAL" clId="{01E8A9B4-4511-4F1A-83A9-DC0D9D523D4F}" dt="2025-02-25T21:10:24.787" v="1529" actId="20577"/>
        <pc:sldMkLst>
          <pc:docMk/>
          <pc:sldMk cId="162269108" sldId="319"/>
        </pc:sldMkLst>
        <pc:spChg chg="mod">
          <ac:chgData name="Hultberg, Andrew P" userId="219952e6-8622-438d-a633-5d1166986fbd" providerId="ADAL" clId="{01E8A9B4-4511-4F1A-83A9-DC0D9D523D4F}" dt="2025-02-25T21:10:24.787" v="1529" actId="20577"/>
          <ac:spMkLst>
            <pc:docMk/>
            <pc:sldMk cId="162269108" sldId="319"/>
            <ac:spMk id="3" creationId="{4FC2D07A-F731-0508-16C1-5DFCFC972964}"/>
          </ac:spMkLst>
        </pc:spChg>
      </pc:sldChg>
      <pc:sldChg chg="modSp add mod">
        <pc:chgData name="Hultberg, Andrew P" userId="219952e6-8622-438d-a633-5d1166986fbd" providerId="ADAL" clId="{01E8A9B4-4511-4F1A-83A9-DC0D9D523D4F}" dt="2025-02-27T13:37:44.124" v="2596" actId="27636"/>
        <pc:sldMkLst>
          <pc:docMk/>
          <pc:sldMk cId="1355961104" sldId="320"/>
        </pc:sldMkLst>
        <pc:spChg chg="mod">
          <ac:chgData name="Hultberg, Andrew P" userId="219952e6-8622-438d-a633-5d1166986fbd" providerId="ADAL" clId="{01E8A9B4-4511-4F1A-83A9-DC0D9D523D4F}" dt="2025-02-27T13:37:44.124" v="2596" actId="27636"/>
          <ac:spMkLst>
            <pc:docMk/>
            <pc:sldMk cId="1355961104" sldId="320"/>
            <ac:spMk id="3" creationId="{55F02366-7337-0939-82D5-4486F3A60437}"/>
          </ac:spMkLst>
        </pc:spChg>
      </pc:sldChg>
      <pc:sldChg chg="modSp add mod">
        <pc:chgData name="Hultberg, Andrew P" userId="219952e6-8622-438d-a633-5d1166986fbd" providerId="ADAL" clId="{01E8A9B4-4511-4F1A-83A9-DC0D9D523D4F}" dt="2025-02-27T13:33:03.943" v="2300" actId="20577"/>
        <pc:sldMkLst>
          <pc:docMk/>
          <pc:sldMk cId="1236596587" sldId="321"/>
        </pc:sldMkLst>
        <pc:spChg chg="mod">
          <ac:chgData name="Hultberg, Andrew P" userId="219952e6-8622-438d-a633-5d1166986fbd" providerId="ADAL" clId="{01E8A9B4-4511-4F1A-83A9-DC0D9D523D4F}" dt="2025-02-27T13:33:03.943" v="2300" actId="20577"/>
          <ac:spMkLst>
            <pc:docMk/>
            <pc:sldMk cId="1236596587" sldId="321"/>
            <ac:spMk id="3" creationId="{C8290FBC-DB43-D9A4-569F-03FD0903834D}"/>
          </ac:spMkLst>
        </pc:spChg>
      </pc:sldChg>
      <pc:sldChg chg="addSp modSp add mod">
        <pc:chgData name="Hultberg, Andrew P" userId="219952e6-8622-438d-a633-5d1166986fbd" providerId="ADAL" clId="{01E8A9B4-4511-4F1A-83A9-DC0D9D523D4F}" dt="2025-02-25T21:09:43.100" v="1480" actId="20577"/>
        <pc:sldMkLst>
          <pc:docMk/>
          <pc:sldMk cId="699456972" sldId="322"/>
        </pc:sldMkLst>
        <pc:spChg chg="mod">
          <ac:chgData name="Hultberg, Andrew P" userId="219952e6-8622-438d-a633-5d1166986fbd" providerId="ADAL" clId="{01E8A9B4-4511-4F1A-83A9-DC0D9D523D4F}" dt="2025-02-25T20:59:36.937" v="1272" actId="20577"/>
          <ac:spMkLst>
            <pc:docMk/>
            <pc:sldMk cId="699456972" sldId="322"/>
            <ac:spMk id="2" creationId="{C859BA9F-13E8-3E12-FC18-08AE59A49892}"/>
          </ac:spMkLst>
        </pc:spChg>
        <pc:spChg chg="mod">
          <ac:chgData name="Hultberg, Andrew P" userId="219952e6-8622-438d-a633-5d1166986fbd" providerId="ADAL" clId="{01E8A9B4-4511-4F1A-83A9-DC0D9D523D4F}" dt="2025-02-25T21:09:43.100" v="1480" actId="20577"/>
          <ac:spMkLst>
            <pc:docMk/>
            <pc:sldMk cId="699456972" sldId="322"/>
            <ac:spMk id="3" creationId="{64EFCEDE-08D6-9D82-42BC-594D97589FB0}"/>
          </ac:spMkLst>
        </pc:spChg>
        <pc:picChg chg="add mod">
          <ac:chgData name="Hultberg, Andrew P" userId="219952e6-8622-438d-a633-5d1166986fbd" providerId="ADAL" clId="{01E8A9B4-4511-4F1A-83A9-DC0D9D523D4F}" dt="2025-02-25T21:04:44.570" v="1409" actId="1582"/>
          <ac:picMkLst>
            <pc:docMk/>
            <pc:sldMk cId="699456972" sldId="322"/>
            <ac:picMk id="2050" creationId="{173AF4AC-99BB-63F7-658E-8848AD0A07BC}"/>
          </ac:picMkLst>
        </pc:picChg>
        <pc:picChg chg="add mod">
          <ac:chgData name="Hultberg, Andrew P" userId="219952e6-8622-438d-a633-5d1166986fbd" providerId="ADAL" clId="{01E8A9B4-4511-4F1A-83A9-DC0D9D523D4F}" dt="2025-02-25T21:04:29.660" v="1405" actId="1582"/>
          <ac:picMkLst>
            <pc:docMk/>
            <pc:sldMk cId="699456972" sldId="322"/>
            <ac:picMk id="2052" creationId="{22B6B156-3A3D-C123-850E-52493EC3067A}"/>
          </ac:picMkLst>
        </pc:picChg>
        <pc:picChg chg="add mod">
          <ac:chgData name="Hultberg, Andrew P" userId="219952e6-8622-438d-a633-5d1166986fbd" providerId="ADAL" clId="{01E8A9B4-4511-4F1A-83A9-DC0D9D523D4F}" dt="2025-02-25T21:04:20.821" v="1403" actId="1582"/>
          <ac:picMkLst>
            <pc:docMk/>
            <pc:sldMk cId="699456972" sldId="322"/>
            <ac:picMk id="2054" creationId="{F64F0622-1D7E-C762-33F7-2EEA4A332E43}"/>
          </ac:picMkLst>
        </pc:picChg>
      </pc:sldChg>
      <pc:sldChg chg="addSp modSp add mod modAnim">
        <pc:chgData name="Hultberg, Andrew P" userId="219952e6-8622-438d-a633-5d1166986fbd" providerId="ADAL" clId="{01E8A9B4-4511-4F1A-83A9-DC0D9D523D4F}" dt="2025-02-27T13:35:14.949" v="2427"/>
        <pc:sldMkLst>
          <pc:docMk/>
          <pc:sldMk cId="705896109" sldId="323"/>
        </pc:sldMkLst>
        <pc:spChg chg="mod">
          <ac:chgData name="Hultberg, Andrew P" userId="219952e6-8622-438d-a633-5d1166986fbd" providerId="ADAL" clId="{01E8A9B4-4511-4F1A-83A9-DC0D9D523D4F}" dt="2025-02-27T13:05:28.205" v="1701" actId="20577"/>
          <ac:spMkLst>
            <pc:docMk/>
            <pc:sldMk cId="705896109" sldId="323"/>
            <ac:spMk id="2" creationId="{01BFF2F1-16B2-8AB0-EF36-C1F7981A5B16}"/>
          </ac:spMkLst>
        </pc:spChg>
        <pc:spChg chg="mod">
          <ac:chgData name="Hultberg, Andrew P" userId="219952e6-8622-438d-a633-5d1166986fbd" providerId="ADAL" clId="{01E8A9B4-4511-4F1A-83A9-DC0D9D523D4F}" dt="2025-02-27T13:11:26.475" v="1954" actId="1076"/>
          <ac:spMkLst>
            <pc:docMk/>
            <pc:sldMk cId="705896109" sldId="323"/>
            <ac:spMk id="3" creationId="{772D8510-6966-0D81-2E34-5AA99182B0B5}"/>
          </ac:spMkLst>
        </pc:spChg>
        <pc:spChg chg="add mod">
          <ac:chgData name="Hultberg, Andrew P" userId="219952e6-8622-438d-a633-5d1166986fbd" providerId="ADAL" clId="{01E8A9B4-4511-4F1A-83A9-DC0D9D523D4F}" dt="2025-02-27T13:35:07.360" v="2426" actId="14100"/>
          <ac:spMkLst>
            <pc:docMk/>
            <pc:sldMk cId="705896109" sldId="323"/>
            <ac:spMk id="4" creationId="{6765DCBC-D6AD-7AB3-AF3C-6427968C7A8E}"/>
          </ac:spMkLst>
        </pc:spChg>
        <pc:picChg chg="add mod">
          <ac:chgData name="Hultberg, Andrew P" userId="219952e6-8622-438d-a633-5d1166986fbd" providerId="ADAL" clId="{01E8A9B4-4511-4F1A-83A9-DC0D9D523D4F}" dt="2025-02-27T13:10:41.242" v="1945" actId="1582"/>
          <ac:picMkLst>
            <pc:docMk/>
            <pc:sldMk cId="705896109" sldId="323"/>
            <ac:picMk id="1026" creationId="{1CFC8088-5B52-D7C1-29DD-80A33349C2B0}"/>
          </ac:picMkLst>
        </pc:picChg>
        <pc:picChg chg="add mod">
          <ac:chgData name="Hultberg, Andrew P" userId="219952e6-8622-438d-a633-5d1166986fbd" providerId="ADAL" clId="{01E8A9B4-4511-4F1A-83A9-DC0D9D523D4F}" dt="2025-02-27T13:11:25.581" v="1953" actId="1582"/>
          <ac:picMkLst>
            <pc:docMk/>
            <pc:sldMk cId="705896109" sldId="323"/>
            <ac:picMk id="1028" creationId="{8E94B054-0395-4AC6-DF0B-53BDD382E99C}"/>
          </ac:picMkLst>
        </pc:picChg>
        <pc:picChg chg="add mod">
          <ac:chgData name="Hultberg, Andrew P" userId="219952e6-8622-438d-a633-5d1166986fbd" providerId="ADAL" clId="{01E8A9B4-4511-4F1A-83A9-DC0D9D523D4F}" dt="2025-02-27T13:12:35.611" v="1961" actId="1582"/>
          <ac:picMkLst>
            <pc:docMk/>
            <pc:sldMk cId="705896109" sldId="323"/>
            <ac:picMk id="1030" creationId="{AD123230-01C4-DAA2-4A40-76CD11B9D608}"/>
          </ac:picMkLst>
        </pc:picChg>
      </pc:sldChg>
      <pc:sldChg chg="addSp modSp add mod modAnim">
        <pc:chgData name="Hultberg, Andrew P" userId="219952e6-8622-438d-a633-5d1166986fbd" providerId="ADAL" clId="{01E8A9B4-4511-4F1A-83A9-DC0D9D523D4F}" dt="2025-02-27T18:15:07.063" v="2612" actId="20577"/>
        <pc:sldMkLst>
          <pc:docMk/>
          <pc:sldMk cId="3475296265" sldId="324"/>
        </pc:sldMkLst>
        <pc:spChg chg="mod">
          <ac:chgData name="Hultberg, Andrew P" userId="219952e6-8622-438d-a633-5d1166986fbd" providerId="ADAL" clId="{01E8A9B4-4511-4F1A-83A9-DC0D9D523D4F}" dt="2025-02-27T13:33:15.515" v="2316" actId="20577"/>
          <ac:spMkLst>
            <pc:docMk/>
            <pc:sldMk cId="3475296265" sldId="324"/>
            <ac:spMk id="2" creationId="{92D5E977-B733-D877-1AE7-097821D148CB}"/>
          </ac:spMkLst>
        </pc:spChg>
        <pc:spChg chg="mod">
          <ac:chgData name="Hultberg, Andrew P" userId="219952e6-8622-438d-a633-5d1166986fbd" providerId="ADAL" clId="{01E8A9B4-4511-4F1A-83A9-DC0D9D523D4F}" dt="2025-02-27T18:15:07.063" v="2612" actId="20577"/>
          <ac:spMkLst>
            <pc:docMk/>
            <pc:sldMk cId="3475296265" sldId="324"/>
            <ac:spMk id="3" creationId="{42F567A1-3F13-C4D1-B2F1-9DAC72E9A9CB}"/>
          </ac:spMkLst>
        </pc:spChg>
        <pc:spChg chg="add mod">
          <ac:chgData name="Hultberg, Andrew P" userId="219952e6-8622-438d-a633-5d1166986fbd" providerId="ADAL" clId="{01E8A9B4-4511-4F1A-83A9-DC0D9D523D4F}" dt="2025-02-27T13:32:40.299" v="2277" actId="113"/>
          <ac:spMkLst>
            <pc:docMk/>
            <pc:sldMk cId="3475296265" sldId="324"/>
            <ac:spMk id="4" creationId="{6F9D1E4B-7639-8CC8-0447-6D35510FF21F}"/>
          </ac:spMkLst>
        </pc:spChg>
        <pc:picChg chg="add mod">
          <ac:chgData name="Hultberg, Andrew P" userId="219952e6-8622-438d-a633-5d1166986fbd" providerId="ADAL" clId="{01E8A9B4-4511-4F1A-83A9-DC0D9D523D4F}" dt="2025-02-27T13:40:31.753" v="2605" actId="14100"/>
          <ac:picMkLst>
            <pc:docMk/>
            <pc:sldMk cId="3475296265" sldId="324"/>
            <ac:picMk id="5" creationId="{9917FF67-28B3-D7BF-5E40-C3C16EB310FD}"/>
          </ac:picMkLst>
        </pc:picChg>
        <pc:picChg chg="add mod">
          <ac:chgData name="Hultberg, Andrew P" userId="219952e6-8622-438d-a633-5d1166986fbd" providerId="ADAL" clId="{01E8A9B4-4511-4F1A-83A9-DC0D9D523D4F}" dt="2025-02-27T13:32:50.473" v="2280" actId="1582"/>
          <ac:picMkLst>
            <pc:docMk/>
            <pc:sldMk cId="3475296265" sldId="324"/>
            <ac:picMk id="2050" creationId="{7697FA8B-DDC9-A5F6-3C4E-FA6065C035A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81EE6F-8030-4238-A327-0886C7395F64}"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B6F32-7BA3-4F52-99D6-93E9D8223F7A}" type="slidenum">
              <a:rPr lang="en-US" smtClean="0"/>
              <a:t>‹#›</a:t>
            </a:fld>
            <a:endParaRPr lang="en-US"/>
          </a:p>
        </p:txBody>
      </p:sp>
    </p:spTree>
    <p:extLst>
      <p:ext uri="{BB962C8B-B14F-4D97-AF65-F5344CB8AC3E}">
        <p14:creationId xmlns:p14="http://schemas.microsoft.com/office/powerpoint/2010/main" val="1311412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B6F32-7BA3-4F52-99D6-93E9D8223F7A}" type="slidenum">
              <a:rPr lang="en-US" smtClean="0"/>
              <a:t>4</a:t>
            </a:fld>
            <a:endParaRPr lang="en-US"/>
          </a:p>
        </p:txBody>
      </p:sp>
    </p:spTree>
    <p:extLst>
      <p:ext uri="{BB962C8B-B14F-4D97-AF65-F5344CB8AC3E}">
        <p14:creationId xmlns:p14="http://schemas.microsoft.com/office/powerpoint/2010/main" val="997694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B6F32-7BA3-4F52-99D6-93E9D8223F7A}" type="slidenum">
              <a:rPr lang="en-US" smtClean="0"/>
              <a:t>7</a:t>
            </a:fld>
            <a:endParaRPr lang="en-US"/>
          </a:p>
        </p:txBody>
      </p:sp>
    </p:spTree>
    <p:extLst>
      <p:ext uri="{BB962C8B-B14F-4D97-AF65-F5344CB8AC3E}">
        <p14:creationId xmlns:p14="http://schemas.microsoft.com/office/powerpoint/2010/main" val="224086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B6F32-7BA3-4F52-99D6-93E9D8223F7A}" type="slidenum">
              <a:rPr lang="en-US" smtClean="0"/>
              <a:t>14</a:t>
            </a:fld>
            <a:endParaRPr lang="en-US"/>
          </a:p>
        </p:txBody>
      </p:sp>
    </p:spTree>
    <p:extLst>
      <p:ext uri="{BB962C8B-B14F-4D97-AF65-F5344CB8AC3E}">
        <p14:creationId xmlns:p14="http://schemas.microsoft.com/office/powerpoint/2010/main" val="785585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B6F32-7BA3-4F52-99D6-93E9D8223F7A}" type="slidenum">
              <a:rPr lang="en-US" smtClean="0"/>
              <a:t>20</a:t>
            </a:fld>
            <a:endParaRPr lang="en-US"/>
          </a:p>
        </p:txBody>
      </p:sp>
    </p:spTree>
    <p:extLst>
      <p:ext uri="{BB962C8B-B14F-4D97-AF65-F5344CB8AC3E}">
        <p14:creationId xmlns:p14="http://schemas.microsoft.com/office/powerpoint/2010/main" val="3976683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B6F32-7BA3-4F52-99D6-93E9D8223F7A}" type="slidenum">
              <a:rPr lang="en-US" smtClean="0"/>
              <a:t>29</a:t>
            </a:fld>
            <a:endParaRPr lang="en-US"/>
          </a:p>
        </p:txBody>
      </p:sp>
    </p:spTree>
    <p:extLst>
      <p:ext uri="{BB962C8B-B14F-4D97-AF65-F5344CB8AC3E}">
        <p14:creationId xmlns:p14="http://schemas.microsoft.com/office/powerpoint/2010/main" val="353794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B6F32-7BA3-4F52-99D6-93E9D8223F7A}" type="slidenum">
              <a:rPr lang="en-US" smtClean="0"/>
              <a:t>30</a:t>
            </a:fld>
            <a:endParaRPr lang="en-US"/>
          </a:p>
        </p:txBody>
      </p:sp>
    </p:spTree>
    <p:extLst>
      <p:ext uri="{BB962C8B-B14F-4D97-AF65-F5344CB8AC3E}">
        <p14:creationId xmlns:p14="http://schemas.microsoft.com/office/powerpoint/2010/main" val="1322774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B6F32-7BA3-4F52-99D6-93E9D8223F7A}" type="slidenum">
              <a:rPr lang="en-US" smtClean="0"/>
              <a:t>31</a:t>
            </a:fld>
            <a:endParaRPr lang="en-US"/>
          </a:p>
        </p:txBody>
      </p:sp>
    </p:spTree>
    <p:extLst>
      <p:ext uri="{BB962C8B-B14F-4D97-AF65-F5344CB8AC3E}">
        <p14:creationId xmlns:p14="http://schemas.microsoft.com/office/powerpoint/2010/main" val="134273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F21A-E5CB-3E0C-A49F-98976DC8F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BC149-521D-AAB8-DF1E-A92ED96EF8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2EC11B-15D8-4EC5-7AA3-92EDA5FF1B80}"/>
              </a:ext>
            </a:extLst>
          </p:cNvPr>
          <p:cNvSpPr>
            <a:spLocks noGrp="1"/>
          </p:cNvSpPr>
          <p:nvPr>
            <p:ph type="dt" sz="half" idx="10"/>
          </p:nvPr>
        </p:nvSpPr>
        <p:spPr/>
        <p:txBody>
          <a:bodyPr/>
          <a:lstStyle/>
          <a:p>
            <a:fld id="{90D4810C-B934-4154-B8BD-FD105DC32D08}" type="datetimeFigureOut">
              <a:rPr lang="en-US" smtClean="0"/>
              <a:t>2/27/2025</a:t>
            </a:fld>
            <a:endParaRPr lang="en-US"/>
          </a:p>
        </p:txBody>
      </p:sp>
      <p:sp>
        <p:nvSpPr>
          <p:cNvPr id="5" name="Footer Placeholder 4">
            <a:extLst>
              <a:ext uri="{FF2B5EF4-FFF2-40B4-BE49-F238E27FC236}">
                <a16:creationId xmlns:a16="http://schemas.microsoft.com/office/drawing/2014/main" id="{EC906554-9012-FAB1-C2E5-B0543D85E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86F2B-7CCB-090A-A12E-85C572CE968A}"/>
              </a:ext>
            </a:extLst>
          </p:cNvPr>
          <p:cNvSpPr>
            <a:spLocks noGrp="1"/>
          </p:cNvSpPr>
          <p:nvPr>
            <p:ph type="sldNum" sz="quarter" idx="12"/>
          </p:nvPr>
        </p:nvSpPr>
        <p:spPr/>
        <p:txBody>
          <a:bodyPr/>
          <a:lstStyle/>
          <a:p>
            <a:fld id="{E755BEA1-D0AB-4815-8632-8BA4BE4D2B68}" type="slidenum">
              <a:rPr lang="en-US" smtClean="0"/>
              <a:t>‹#›</a:t>
            </a:fld>
            <a:endParaRPr lang="en-US"/>
          </a:p>
        </p:txBody>
      </p:sp>
    </p:spTree>
    <p:extLst>
      <p:ext uri="{BB962C8B-B14F-4D97-AF65-F5344CB8AC3E}">
        <p14:creationId xmlns:p14="http://schemas.microsoft.com/office/powerpoint/2010/main" val="1869472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55961-0D85-320A-4FFD-A0606B5D56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662D0F-605F-49F2-8178-0B76042CAA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564786-F761-CED2-3A1C-CE783C4C6748}"/>
              </a:ext>
            </a:extLst>
          </p:cNvPr>
          <p:cNvSpPr>
            <a:spLocks noGrp="1"/>
          </p:cNvSpPr>
          <p:nvPr>
            <p:ph type="dt" sz="half" idx="10"/>
          </p:nvPr>
        </p:nvSpPr>
        <p:spPr/>
        <p:txBody>
          <a:bodyPr/>
          <a:lstStyle/>
          <a:p>
            <a:fld id="{90D4810C-B934-4154-B8BD-FD105DC32D08}" type="datetimeFigureOut">
              <a:rPr lang="en-US" smtClean="0"/>
              <a:t>2/27/2025</a:t>
            </a:fld>
            <a:endParaRPr lang="en-US"/>
          </a:p>
        </p:txBody>
      </p:sp>
      <p:sp>
        <p:nvSpPr>
          <p:cNvPr id="5" name="Footer Placeholder 4">
            <a:extLst>
              <a:ext uri="{FF2B5EF4-FFF2-40B4-BE49-F238E27FC236}">
                <a16:creationId xmlns:a16="http://schemas.microsoft.com/office/drawing/2014/main" id="{77CF9FC9-EEAA-E1EA-3761-1907B8F35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EF521-33E6-EFB0-A021-4F197C47D474}"/>
              </a:ext>
            </a:extLst>
          </p:cNvPr>
          <p:cNvSpPr>
            <a:spLocks noGrp="1"/>
          </p:cNvSpPr>
          <p:nvPr>
            <p:ph type="sldNum" sz="quarter" idx="12"/>
          </p:nvPr>
        </p:nvSpPr>
        <p:spPr/>
        <p:txBody>
          <a:bodyPr/>
          <a:lstStyle/>
          <a:p>
            <a:fld id="{E755BEA1-D0AB-4815-8632-8BA4BE4D2B68}" type="slidenum">
              <a:rPr lang="en-US" smtClean="0"/>
              <a:t>‹#›</a:t>
            </a:fld>
            <a:endParaRPr lang="en-US"/>
          </a:p>
        </p:txBody>
      </p:sp>
    </p:spTree>
    <p:extLst>
      <p:ext uri="{BB962C8B-B14F-4D97-AF65-F5344CB8AC3E}">
        <p14:creationId xmlns:p14="http://schemas.microsoft.com/office/powerpoint/2010/main" val="2738546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5192E-8300-F6F4-DE5A-5EEAE50033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D1084B-56A5-B827-ED1F-22D10009A4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8BEF6-1115-0B1F-5551-BAB83ECC19E6}"/>
              </a:ext>
            </a:extLst>
          </p:cNvPr>
          <p:cNvSpPr>
            <a:spLocks noGrp="1"/>
          </p:cNvSpPr>
          <p:nvPr>
            <p:ph type="dt" sz="half" idx="10"/>
          </p:nvPr>
        </p:nvSpPr>
        <p:spPr/>
        <p:txBody>
          <a:bodyPr/>
          <a:lstStyle/>
          <a:p>
            <a:fld id="{90D4810C-B934-4154-B8BD-FD105DC32D08}" type="datetimeFigureOut">
              <a:rPr lang="en-US" smtClean="0"/>
              <a:t>2/27/2025</a:t>
            </a:fld>
            <a:endParaRPr lang="en-US"/>
          </a:p>
        </p:txBody>
      </p:sp>
      <p:sp>
        <p:nvSpPr>
          <p:cNvPr id="5" name="Footer Placeholder 4">
            <a:extLst>
              <a:ext uri="{FF2B5EF4-FFF2-40B4-BE49-F238E27FC236}">
                <a16:creationId xmlns:a16="http://schemas.microsoft.com/office/drawing/2014/main" id="{E179D33A-842F-C930-05DB-544D0703E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1102B-9596-AC9A-DED1-5D7A0F27D35A}"/>
              </a:ext>
            </a:extLst>
          </p:cNvPr>
          <p:cNvSpPr>
            <a:spLocks noGrp="1"/>
          </p:cNvSpPr>
          <p:nvPr>
            <p:ph type="sldNum" sz="quarter" idx="12"/>
          </p:nvPr>
        </p:nvSpPr>
        <p:spPr/>
        <p:txBody>
          <a:bodyPr/>
          <a:lstStyle/>
          <a:p>
            <a:fld id="{E755BEA1-D0AB-4815-8632-8BA4BE4D2B68}" type="slidenum">
              <a:rPr lang="en-US" smtClean="0"/>
              <a:t>‹#›</a:t>
            </a:fld>
            <a:endParaRPr lang="en-US"/>
          </a:p>
        </p:txBody>
      </p:sp>
    </p:spTree>
    <p:extLst>
      <p:ext uri="{BB962C8B-B14F-4D97-AF65-F5344CB8AC3E}">
        <p14:creationId xmlns:p14="http://schemas.microsoft.com/office/powerpoint/2010/main" val="2521854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D8362-8060-5FC2-A0A5-C9A2DB22B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1C731-E2C2-4B36-9B59-18CC4C02A4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32475-2EC6-846F-7C9A-A9B9D21AC346}"/>
              </a:ext>
            </a:extLst>
          </p:cNvPr>
          <p:cNvSpPr>
            <a:spLocks noGrp="1"/>
          </p:cNvSpPr>
          <p:nvPr>
            <p:ph type="dt" sz="half" idx="10"/>
          </p:nvPr>
        </p:nvSpPr>
        <p:spPr/>
        <p:txBody>
          <a:bodyPr/>
          <a:lstStyle/>
          <a:p>
            <a:fld id="{90D4810C-B934-4154-B8BD-FD105DC32D08}" type="datetimeFigureOut">
              <a:rPr lang="en-US" smtClean="0"/>
              <a:t>2/27/2025</a:t>
            </a:fld>
            <a:endParaRPr lang="en-US"/>
          </a:p>
        </p:txBody>
      </p:sp>
      <p:sp>
        <p:nvSpPr>
          <p:cNvPr id="5" name="Footer Placeholder 4">
            <a:extLst>
              <a:ext uri="{FF2B5EF4-FFF2-40B4-BE49-F238E27FC236}">
                <a16:creationId xmlns:a16="http://schemas.microsoft.com/office/drawing/2014/main" id="{346B1C52-3D9D-93AF-B6C2-1F4AA4582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FA6FB-D2E6-38E3-46D5-6780864401BA}"/>
              </a:ext>
            </a:extLst>
          </p:cNvPr>
          <p:cNvSpPr>
            <a:spLocks noGrp="1"/>
          </p:cNvSpPr>
          <p:nvPr>
            <p:ph type="sldNum" sz="quarter" idx="12"/>
          </p:nvPr>
        </p:nvSpPr>
        <p:spPr/>
        <p:txBody>
          <a:bodyPr/>
          <a:lstStyle/>
          <a:p>
            <a:fld id="{E755BEA1-D0AB-4815-8632-8BA4BE4D2B68}" type="slidenum">
              <a:rPr lang="en-US" smtClean="0"/>
              <a:t>‹#›</a:t>
            </a:fld>
            <a:endParaRPr lang="en-US"/>
          </a:p>
        </p:txBody>
      </p:sp>
    </p:spTree>
    <p:extLst>
      <p:ext uri="{BB962C8B-B14F-4D97-AF65-F5344CB8AC3E}">
        <p14:creationId xmlns:p14="http://schemas.microsoft.com/office/powerpoint/2010/main" val="3385728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52CB-478C-63BC-100F-792BE0A640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D1696C-9157-A811-A5FB-D82FD7BB6C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21BF3D-7CBC-FA7F-B8A4-F12846FA8C4F}"/>
              </a:ext>
            </a:extLst>
          </p:cNvPr>
          <p:cNvSpPr>
            <a:spLocks noGrp="1"/>
          </p:cNvSpPr>
          <p:nvPr>
            <p:ph type="dt" sz="half" idx="10"/>
          </p:nvPr>
        </p:nvSpPr>
        <p:spPr/>
        <p:txBody>
          <a:bodyPr/>
          <a:lstStyle/>
          <a:p>
            <a:fld id="{90D4810C-B934-4154-B8BD-FD105DC32D08}" type="datetimeFigureOut">
              <a:rPr lang="en-US" smtClean="0"/>
              <a:t>2/27/2025</a:t>
            </a:fld>
            <a:endParaRPr lang="en-US"/>
          </a:p>
        </p:txBody>
      </p:sp>
      <p:sp>
        <p:nvSpPr>
          <p:cNvPr id="5" name="Footer Placeholder 4">
            <a:extLst>
              <a:ext uri="{FF2B5EF4-FFF2-40B4-BE49-F238E27FC236}">
                <a16:creationId xmlns:a16="http://schemas.microsoft.com/office/drawing/2014/main" id="{E5C20168-BE9A-7D1F-E354-B5A725E2E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286CF-3463-0169-7F09-1DEBA1B296FC}"/>
              </a:ext>
            </a:extLst>
          </p:cNvPr>
          <p:cNvSpPr>
            <a:spLocks noGrp="1"/>
          </p:cNvSpPr>
          <p:nvPr>
            <p:ph type="sldNum" sz="quarter" idx="12"/>
          </p:nvPr>
        </p:nvSpPr>
        <p:spPr/>
        <p:txBody>
          <a:bodyPr/>
          <a:lstStyle/>
          <a:p>
            <a:fld id="{E755BEA1-D0AB-4815-8632-8BA4BE4D2B68}" type="slidenum">
              <a:rPr lang="en-US" smtClean="0"/>
              <a:t>‹#›</a:t>
            </a:fld>
            <a:endParaRPr lang="en-US"/>
          </a:p>
        </p:txBody>
      </p:sp>
    </p:spTree>
    <p:extLst>
      <p:ext uri="{BB962C8B-B14F-4D97-AF65-F5344CB8AC3E}">
        <p14:creationId xmlns:p14="http://schemas.microsoft.com/office/powerpoint/2010/main" val="321093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3BECB-004B-123B-13D5-B575E9D11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0E1325-8884-E1F1-DE1B-A138C73E51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EB4ACC-052E-207C-F6E6-2C09E7DECC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AFB354-A242-3935-AC43-583A59702365}"/>
              </a:ext>
            </a:extLst>
          </p:cNvPr>
          <p:cNvSpPr>
            <a:spLocks noGrp="1"/>
          </p:cNvSpPr>
          <p:nvPr>
            <p:ph type="dt" sz="half" idx="10"/>
          </p:nvPr>
        </p:nvSpPr>
        <p:spPr/>
        <p:txBody>
          <a:bodyPr/>
          <a:lstStyle/>
          <a:p>
            <a:fld id="{90D4810C-B934-4154-B8BD-FD105DC32D08}" type="datetimeFigureOut">
              <a:rPr lang="en-US" smtClean="0"/>
              <a:t>2/27/2025</a:t>
            </a:fld>
            <a:endParaRPr lang="en-US"/>
          </a:p>
        </p:txBody>
      </p:sp>
      <p:sp>
        <p:nvSpPr>
          <p:cNvPr id="6" name="Footer Placeholder 5">
            <a:extLst>
              <a:ext uri="{FF2B5EF4-FFF2-40B4-BE49-F238E27FC236}">
                <a16:creationId xmlns:a16="http://schemas.microsoft.com/office/drawing/2014/main" id="{093A9687-4B5E-62A8-4EBF-5D28AC52E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35292-EB37-A049-5185-29089C2DA3CD}"/>
              </a:ext>
            </a:extLst>
          </p:cNvPr>
          <p:cNvSpPr>
            <a:spLocks noGrp="1"/>
          </p:cNvSpPr>
          <p:nvPr>
            <p:ph type="sldNum" sz="quarter" idx="12"/>
          </p:nvPr>
        </p:nvSpPr>
        <p:spPr/>
        <p:txBody>
          <a:bodyPr/>
          <a:lstStyle/>
          <a:p>
            <a:fld id="{E755BEA1-D0AB-4815-8632-8BA4BE4D2B68}" type="slidenum">
              <a:rPr lang="en-US" smtClean="0"/>
              <a:t>‹#›</a:t>
            </a:fld>
            <a:endParaRPr lang="en-US"/>
          </a:p>
        </p:txBody>
      </p:sp>
    </p:spTree>
    <p:extLst>
      <p:ext uri="{BB962C8B-B14F-4D97-AF65-F5344CB8AC3E}">
        <p14:creationId xmlns:p14="http://schemas.microsoft.com/office/powerpoint/2010/main" val="946010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36900-BD72-B54E-9470-A91B2C1074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7FADDE-58B6-C1D9-B205-C6EA907D23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724D91-3BE4-5170-0CB9-54F8C8D754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3577CD-28E4-3E43-55AB-6B8B4C5E39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7ECFC3-2833-2FA3-C1D0-C68B1BC5AD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BBFFF4-DA01-CACC-8881-17AC2371CB15}"/>
              </a:ext>
            </a:extLst>
          </p:cNvPr>
          <p:cNvSpPr>
            <a:spLocks noGrp="1"/>
          </p:cNvSpPr>
          <p:nvPr>
            <p:ph type="dt" sz="half" idx="10"/>
          </p:nvPr>
        </p:nvSpPr>
        <p:spPr/>
        <p:txBody>
          <a:bodyPr/>
          <a:lstStyle/>
          <a:p>
            <a:fld id="{90D4810C-B934-4154-B8BD-FD105DC32D08}" type="datetimeFigureOut">
              <a:rPr lang="en-US" smtClean="0"/>
              <a:t>2/27/2025</a:t>
            </a:fld>
            <a:endParaRPr lang="en-US"/>
          </a:p>
        </p:txBody>
      </p:sp>
      <p:sp>
        <p:nvSpPr>
          <p:cNvPr id="8" name="Footer Placeholder 7">
            <a:extLst>
              <a:ext uri="{FF2B5EF4-FFF2-40B4-BE49-F238E27FC236}">
                <a16:creationId xmlns:a16="http://schemas.microsoft.com/office/drawing/2014/main" id="{CAE55786-E49D-95C1-C1B0-4E0AD38D09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88ABE1-F71D-0B67-3C73-898354DE24B0}"/>
              </a:ext>
            </a:extLst>
          </p:cNvPr>
          <p:cNvSpPr>
            <a:spLocks noGrp="1"/>
          </p:cNvSpPr>
          <p:nvPr>
            <p:ph type="sldNum" sz="quarter" idx="12"/>
          </p:nvPr>
        </p:nvSpPr>
        <p:spPr/>
        <p:txBody>
          <a:bodyPr/>
          <a:lstStyle/>
          <a:p>
            <a:fld id="{E755BEA1-D0AB-4815-8632-8BA4BE4D2B68}" type="slidenum">
              <a:rPr lang="en-US" smtClean="0"/>
              <a:t>‹#›</a:t>
            </a:fld>
            <a:endParaRPr lang="en-US"/>
          </a:p>
        </p:txBody>
      </p:sp>
    </p:spTree>
    <p:extLst>
      <p:ext uri="{BB962C8B-B14F-4D97-AF65-F5344CB8AC3E}">
        <p14:creationId xmlns:p14="http://schemas.microsoft.com/office/powerpoint/2010/main" val="781548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C05D-9CE2-08F9-E153-6D2A11ED5F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E3495F-74A9-8F6B-945C-04D17732BB7A}"/>
              </a:ext>
            </a:extLst>
          </p:cNvPr>
          <p:cNvSpPr>
            <a:spLocks noGrp="1"/>
          </p:cNvSpPr>
          <p:nvPr>
            <p:ph type="dt" sz="half" idx="10"/>
          </p:nvPr>
        </p:nvSpPr>
        <p:spPr/>
        <p:txBody>
          <a:bodyPr/>
          <a:lstStyle/>
          <a:p>
            <a:fld id="{90D4810C-B934-4154-B8BD-FD105DC32D08}" type="datetimeFigureOut">
              <a:rPr lang="en-US" smtClean="0"/>
              <a:t>2/27/2025</a:t>
            </a:fld>
            <a:endParaRPr lang="en-US"/>
          </a:p>
        </p:txBody>
      </p:sp>
      <p:sp>
        <p:nvSpPr>
          <p:cNvPr id="4" name="Footer Placeholder 3">
            <a:extLst>
              <a:ext uri="{FF2B5EF4-FFF2-40B4-BE49-F238E27FC236}">
                <a16:creationId xmlns:a16="http://schemas.microsoft.com/office/drawing/2014/main" id="{6E81BEC9-63F3-F911-6412-7172879128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E6308B-9B91-3563-2F51-CA436BB3FE4B}"/>
              </a:ext>
            </a:extLst>
          </p:cNvPr>
          <p:cNvSpPr>
            <a:spLocks noGrp="1"/>
          </p:cNvSpPr>
          <p:nvPr>
            <p:ph type="sldNum" sz="quarter" idx="12"/>
          </p:nvPr>
        </p:nvSpPr>
        <p:spPr/>
        <p:txBody>
          <a:bodyPr/>
          <a:lstStyle/>
          <a:p>
            <a:fld id="{E755BEA1-D0AB-4815-8632-8BA4BE4D2B68}" type="slidenum">
              <a:rPr lang="en-US" smtClean="0"/>
              <a:t>‹#›</a:t>
            </a:fld>
            <a:endParaRPr lang="en-US"/>
          </a:p>
        </p:txBody>
      </p:sp>
    </p:spTree>
    <p:extLst>
      <p:ext uri="{BB962C8B-B14F-4D97-AF65-F5344CB8AC3E}">
        <p14:creationId xmlns:p14="http://schemas.microsoft.com/office/powerpoint/2010/main" val="863327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20194D-B4C4-905A-BFB1-538070D7C9CA}"/>
              </a:ext>
            </a:extLst>
          </p:cNvPr>
          <p:cNvSpPr>
            <a:spLocks noGrp="1"/>
          </p:cNvSpPr>
          <p:nvPr>
            <p:ph type="dt" sz="half" idx="10"/>
          </p:nvPr>
        </p:nvSpPr>
        <p:spPr/>
        <p:txBody>
          <a:bodyPr/>
          <a:lstStyle/>
          <a:p>
            <a:fld id="{90D4810C-B934-4154-B8BD-FD105DC32D08}" type="datetimeFigureOut">
              <a:rPr lang="en-US" smtClean="0"/>
              <a:t>2/27/2025</a:t>
            </a:fld>
            <a:endParaRPr lang="en-US"/>
          </a:p>
        </p:txBody>
      </p:sp>
      <p:sp>
        <p:nvSpPr>
          <p:cNvPr id="3" name="Footer Placeholder 2">
            <a:extLst>
              <a:ext uri="{FF2B5EF4-FFF2-40B4-BE49-F238E27FC236}">
                <a16:creationId xmlns:a16="http://schemas.microsoft.com/office/drawing/2014/main" id="{507C01E3-A5C4-BA3A-8A9E-C7E2E09D35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CC8779-FB8B-9602-837D-316F228359A8}"/>
              </a:ext>
            </a:extLst>
          </p:cNvPr>
          <p:cNvSpPr>
            <a:spLocks noGrp="1"/>
          </p:cNvSpPr>
          <p:nvPr>
            <p:ph type="sldNum" sz="quarter" idx="12"/>
          </p:nvPr>
        </p:nvSpPr>
        <p:spPr/>
        <p:txBody>
          <a:bodyPr/>
          <a:lstStyle/>
          <a:p>
            <a:fld id="{E755BEA1-D0AB-4815-8632-8BA4BE4D2B68}" type="slidenum">
              <a:rPr lang="en-US" smtClean="0"/>
              <a:t>‹#›</a:t>
            </a:fld>
            <a:endParaRPr lang="en-US"/>
          </a:p>
        </p:txBody>
      </p:sp>
    </p:spTree>
    <p:extLst>
      <p:ext uri="{BB962C8B-B14F-4D97-AF65-F5344CB8AC3E}">
        <p14:creationId xmlns:p14="http://schemas.microsoft.com/office/powerpoint/2010/main" val="2227494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A759-4C38-1511-6E6F-D46CB8B73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A75ED6-2943-5A06-5213-8152CEBDB5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8A0AC7-ED8B-BFA9-F866-14D62C3A4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80E4E9-95B3-44BC-CCD4-F980068E05F4}"/>
              </a:ext>
            </a:extLst>
          </p:cNvPr>
          <p:cNvSpPr>
            <a:spLocks noGrp="1"/>
          </p:cNvSpPr>
          <p:nvPr>
            <p:ph type="dt" sz="half" idx="10"/>
          </p:nvPr>
        </p:nvSpPr>
        <p:spPr/>
        <p:txBody>
          <a:bodyPr/>
          <a:lstStyle/>
          <a:p>
            <a:fld id="{90D4810C-B934-4154-B8BD-FD105DC32D08}" type="datetimeFigureOut">
              <a:rPr lang="en-US" smtClean="0"/>
              <a:t>2/27/2025</a:t>
            </a:fld>
            <a:endParaRPr lang="en-US"/>
          </a:p>
        </p:txBody>
      </p:sp>
      <p:sp>
        <p:nvSpPr>
          <p:cNvPr id="6" name="Footer Placeholder 5">
            <a:extLst>
              <a:ext uri="{FF2B5EF4-FFF2-40B4-BE49-F238E27FC236}">
                <a16:creationId xmlns:a16="http://schemas.microsoft.com/office/drawing/2014/main" id="{1E9A735C-424F-8F8E-8B06-B779FF1E30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24F9C-6E9F-A4B1-8862-6BE9BF8CFC55}"/>
              </a:ext>
            </a:extLst>
          </p:cNvPr>
          <p:cNvSpPr>
            <a:spLocks noGrp="1"/>
          </p:cNvSpPr>
          <p:nvPr>
            <p:ph type="sldNum" sz="quarter" idx="12"/>
          </p:nvPr>
        </p:nvSpPr>
        <p:spPr/>
        <p:txBody>
          <a:bodyPr/>
          <a:lstStyle/>
          <a:p>
            <a:fld id="{E755BEA1-D0AB-4815-8632-8BA4BE4D2B68}" type="slidenum">
              <a:rPr lang="en-US" smtClean="0"/>
              <a:t>‹#›</a:t>
            </a:fld>
            <a:endParaRPr lang="en-US"/>
          </a:p>
        </p:txBody>
      </p:sp>
    </p:spTree>
    <p:extLst>
      <p:ext uri="{BB962C8B-B14F-4D97-AF65-F5344CB8AC3E}">
        <p14:creationId xmlns:p14="http://schemas.microsoft.com/office/powerpoint/2010/main" val="2507296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7488-23BB-11D9-7ED1-A7BB17F790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FAC266-EA06-BB25-E0AB-62220C6D07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3FEDA3-29DA-7B9F-B575-BC5CE69AE1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032D88-FFD8-ADCB-0822-014C2623C214}"/>
              </a:ext>
            </a:extLst>
          </p:cNvPr>
          <p:cNvSpPr>
            <a:spLocks noGrp="1"/>
          </p:cNvSpPr>
          <p:nvPr>
            <p:ph type="dt" sz="half" idx="10"/>
          </p:nvPr>
        </p:nvSpPr>
        <p:spPr/>
        <p:txBody>
          <a:bodyPr/>
          <a:lstStyle/>
          <a:p>
            <a:fld id="{90D4810C-B934-4154-B8BD-FD105DC32D08}" type="datetimeFigureOut">
              <a:rPr lang="en-US" smtClean="0"/>
              <a:t>2/27/2025</a:t>
            </a:fld>
            <a:endParaRPr lang="en-US"/>
          </a:p>
        </p:txBody>
      </p:sp>
      <p:sp>
        <p:nvSpPr>
          <p:cNvPr id="6" name="Footer Placeholder 5">
            <a:extLst>
              <a:ext uri="{FF2B5EF4-FFF2-40B4-BE49-F238E27FC236}">
                <a16:creationId xmlns:a16="http://schemas.microsoft.com/office/drawing/2014/main" id="{C0AA00F1-B117-E962-2329-AE41272C2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40AB00-6B4F-D26B-61C0-A73138336295}"/>
              </a:ext>
            </a:extLst>
          </p:cNvPr>
          <p:cNvSpPr>
            <a:spLocks noGrp="1"/>
          </p:cNvSpPr>
          <p:nvPr>
            <p:ph type="sldNum" sz="quarter" idx="12"/>
          </p:nvPr>
        </p:nvSpPr>
        <p:spPr/>
        <p:txBody>
          <a:bodyPr/>
          <a:lstStyle/>
          <a:p>
            <a:fld id="{E755BEA1-D0AB-4815-8632-8BA4BE4D2B68}" type="slidenum">
              <a:rPr lang="en-US" smtClean="0"/>
              <a:t>‹#›</a:t>
            </a:fld>
            <a:endParaRPr lang="en-US"/>
          </a:p>
        </p:txBody>
      </p:sp>
    </p:spTree>
    <p:extLst>
      <p:ext uri="{BB962C8B-B14F-4D97-AF65-F5344CB8AC3E}">
        <p14:creationId xmlns:p14="http://schemas.microsoft.com/office/powerpoint/2010/main" val="373323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99F432-F427-D416-6628-FB73A35E87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57B90-53BF-7F93-E788-E6CFC47A60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32334-7A42-E3D6-EFD3-A794619BE1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D4810C-B934-4154-B8BD-FD105DC32D08}" type="datetimeFigureOut">
              <a:rPr lang="en-US" smtClean="0"/>
              <a:t>2/27/2025</a:t>
            </a:fld>
            <a:endParaRPr lang="en-US"/>
          </a:p>
        </p:txBody>
      </p:sp>
      <p:sp>
        <p:nvSpPr>
          <p:cNvPr id="5" name="Footer Placeholder 4">
            <a:extLst>
              <a:ext uri="{FF2B5EF4-FFF2-40B4-BE49-F238E27FC236}">
                <a16:creationId xmlns:a16="http://schemas.microsoft.com/office/drawing/2014/main" id="{CEEA2150-EB81-F719-CE6E-3EE9C34DC9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F6072D6-3077-D54B-C576-0805F6F8C0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55BEA1-D0AB-4815-8632-8BA4BE4D2B68}" type="slidenum">
              <a:rPr lang="en-US" smtClean="0"/>
              <a:t>‹#›</a:t>
            </a:fld>
            <a:endParaRPr lang="en-US"/>
          </a:p>
        </p:txBody>
      </p:sp>
    </p:spTree>
    <p:extLst>
      <p:ext uri="{BB962C8B-B14F-4D97-AF65-F5344CB8AC3E}">
        <p14:creationId xmlns:p14="http://schemas.microsoft.com/office/powerpoint/2010/main" val="4264194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youtube.com/watch?v=qU9zOLIPjdI" TargetMode="Externa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N7YWMUgEbiE?feature=oembed" TargetMode="Externa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youtube.com/watch?v=DHn1Egt6Xdg"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huRwBFmAx78"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C396-69C5-6575-BBFE-717933C663BD}"/>
              </a:ext>
            </a:extLst>
          </p:cNvPr>
          <p:cNvSpPr>
            <a:spLocks noGrp="1"/>
          </p:cNvSpPr>
          <p:nvPr>
            <p:ph type="ctrTitle"/>
          </p:nvPr>
        </p:nvSpPr>
        <p:spPr>
          <a:xfrm>
            <a:off x="976393" y="792972"/>
            <a:ext cx="10182387" cy="1082324"/>
          </a:xfrm>
          <a:solidFill>
            <a:srgbClr val="002060"/>
          </a:solidFill>
          <a:ln w="28575">
            <a:solidFill>
              <a:srgbClr val="FF0000"/>
            </a:solidFill>
          </a:ln>
        </p:spPr>
        <p:txBody>
          <a:bodyPr>
            <a:normAutofit/>
          </a:bodyPr>
          <a:lstStyle/>
          <a:p>
            <a:r>
              <a:rPr lang="en-US" b="1" dirty="0">
                <a:solidFill>
                  <a:schemeClr val="bg1"/>
                </a:solidFill>
                <a:latin typeface="Poor Richard" panose="02080502050505020702" pitchFamily="18" charset="0"/>
              </a:rPr>
              <a:t>WWI – A War to End All Wars</a:t>
            </a:r>
          </a:p>
        </p:txBody>
      </p:sp>
      <p:sp>
        <p:nvSpPr>
          <p:cNvPr id="3" name="Subtitle 2">
            <a:extLst>
              <a:ext uri="{FF2B5EF4-FFF2-40B4-BE49-F238E27FC236}">
                <a16:creationId xmlns:a16="http://schemas.microsoft.com/office/drawing/2014/main" id="{39E9626B-F249-E820-9179-EAABF335314E}"/>
              </a:ext>
            </a:extLst>
          </p:cNvPr>
          <p:cNvSpPr>
            <a:spLocks noGrp="1"/>
          </p:cNvSpPr>
          <p:nvPr>
            <p:ph type="subTitle" idx="1"/>
          </p:nvPr>
        </p:nvSpPr>
        <p:spPr>
          <a:xfrm>
            <a:off x="976393" y="2226563"/>
            <a:ext cx="5527729" cy="1202437"/>
          </a:xfrm>
          <a:solidFill>
            <a:srgbClr val="002060"/>
          </a:solidFill>
          <a:ln>
            <a:solidFill>
              <a:srgbClr val="FF0000"/>
            </a:solidFill>
          </a:ln>
        </p:spPr>
        <p:txBody>
          <a:bodyPr>
            <a:normAutofit/>
          </a:bodyPr>
          <a:lstStyle/>
          <a:p>
            <a:r>
              <a:rPr lang="en-US" sz="3600" b="1" dirty="0">
                <a:solidFill>
                  <a:schemeClr val="bg1"/>
                </a:solidFill>
                <a:latin typeface="Poor Richard" panose="02080502050505020702" pitchFamily="18" charset="0"/>
              </a:rPr>
              <a:t>Unit VII: 1914-1920</a:t>
            </a:r>
          </a:p>
        </p:txBody>
      </p:sp>
      <p:pic>
        <p:nvPicPr>
          <p:cNvPr id="1026" name="Picture 2" descr="WOODROW WILSON 1919 SATIRE CARTOON - Völkerbund - PARIS FRIEDENSKONFERENZ |  eBay">
            <a:extLst>
              <a:ext uri="{FF2B5EF4-FFF2-40B4-BE49-F238E27FC236}">
                <a16:creationId xmlns:a16="http://schemas.microsoft.com/office/drawing/2014/main" id="{3C50BA2E-FB55-E622-5791-EA91DFE28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8740" y="2195512"/>
            <a:ext cx="3673098" cy="4458459"/>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380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E3192-79AE-1081-8843-CC34720066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09D3BE-B0CC-E302-BCCB-0454922CAF90}"/>
              </a:ext>
            </a:extLst>
          </p:cNvPr>
          <p:cNvSpPr>
            <a:spLocks noGrp="1"/>
          </p:cNvSpPr>
          <p:nvPr>
            <p:ph type="title"/>
          </p:nvPr>
        </p:nvSpPr>
        <p:spPr>
          <a:xfrm>
            <a:off x="838200" y="365125"/>
            <a:ext cx="10515600" cy="859241"/>
          </a:xfrm>
          <a:solidFill>
            <a:schemeClr val="tx2"/>
          </a:solidFill>
          <a:ln w="38100">
            <a:solidFill>
              <a:schemeClr val="bg1"/>
            </a:solidFill>
          </a:ln>
        </p:spPr>
        <p:txBody>
          <a:bodyPr/>
          <a:lstStyle/>
          <a:p>
            <a:r>
              <a:rPr lang="en-US" dirty="0">
                <a:solidFill>
                  <a:srgbClr val="FFFF00"/>
                </a:solidFill>
                <a:latin typeface="Imprint MT Shadow" panose="04020605060303030202" pitchFamily="82" charset="0"/>
              </a:rPr>
              <a:t>Imperialism Impact </a:t>
            </a:r>
          </a:p>
        </p:txBody>
      </p:sp>
      <p:sp>
        <p:nvSpPr>
          <p:cNvPr id="3" name="Content Placeholder 2">
            <a:extLst>
              <a:ext uri="{FF2B5EF4-FFF2-40B4-BE49-F238E27FC236}">
                <a16:creationId xmlns:a16="http://schemas.microsoft.com/office/drawing/2014/main" id="{C828DA05-A1EA-EAFA-BEA6-B9A90EDFFFAE}"/>
              </a:ext>
            </a:extLst>
          </p:cNvPr>
          <p:cNvSpPr>
            <a:spLocks noGrp="1"/>
          </p:cNvSpPr>
          <p:nvPr>
            <p:ph idx="1"/>
          </p:nvPr>
        </p:nvSpPr>
        <p:spPr>
          <a:xfrm>
            <a:off x="362607" y="1639614"/>
            <a:ext cx="11272345" cy="4537349"/>
          </a:xfrm>
          <a:solidFill>
            <a:schemeClr val="bg1"/>
          </a:solidFill>
          <a:ln w="28575">
            <a:solidFill>
              <a:schemeClr val="accent6">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Evaluate how the debate over U.S. interventionism impacted American foreign policy from 1901 to 1920. </a:t>
            </a:r>
          </a:p>
        </p:txBody>
      </p:sp>
      <p:sp>
        <p:nvSpPr>
          <p:cNvPr id="7" name="Rectangle 6">
            <a:extLst>
              <a:ext uri="{FF2B5EF4-FFF2-40B4-BE49-F238E27FC236}">
                <a16:creationId xmlns:a16="http://schemas.microsoft.com/office/drawing/2014/main" id="{D5991AE3-B461-804B-0986-9D8BEBFE329B}"/>
              </a:ext>
            </a:extLst>
          </p:cNvPr>
          <p:cNvSpPr/>
          <p:nvPr/>
        </p:nvSpPr>
        <p:spPr>
          <a:xfrm>
            <a:off x="838200" y="2585545"/>
            <a:ext cx="11033234" cy="247518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Explain how all three Presidents supported the Monroe doctrine.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Explain which imperialism policy did all three presidents rely on. (Use examples to support your answer)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were the significant differences between Presidential imperialism policies?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How did Presidential imperialism policies support the wider debate about role of the United States on the world stage?  </a:t>
            </a:r>
          </a:p>
        </p:txBody>
      </p:sp>
    </p:spTree>
    <p:extLst>
      <p:ext uri="{BB962C8B-B14F-4D97-AF65-F5344CB8AC3E}">
        <p14:creationId xmlns:p14="http://schemas.microsoft.com/office/powerpoint/2010/main" val="1775125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B0065-A29A-5830-C082-586E32E169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C2D07A-F731-0508-16C1-5DFCFC972964}"/>
              </a:ext>
            </a:extLst>
          </p:cNvPr>
          <p:cNvSpPr>
            <a:spLocks noGrp="1"/>
          </p:cNvSpPr>
          <p:nvPr>
            <p:ph idx="1"/>
          </p:nvPr>
        </p:nvSpPr>
        <p:spPr>
          <a:xfrm>
            <a:off x="604433" y="356461"/>
            <a:ext cx="10709329" cy="6120539"/>
          </a:xfrm>
          <a:solidFill>
            <a:schemeClr val="bg1"/>
          </a:solidFill>
          <a:ln>
            <a:solidFill>
              <a:schemeClr val="tx1">
                <a:lumMod val="95000"/>
                <a:lumOff val="5000"/>
              </a:schemeClr>
            </a:solidFill>
          </a:ln>
        </p:spPr>
        <p:txBody>
          <a:bodyPr>
            <a:normAutofit/>
          </a:bodyPr>
          <a:lstStyle/>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Objective 7.6: Explain how WWI mobilization impacted the role of government in lives of Americans and altered the lives of minorities and women.  </a:t>
            </a: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New Roman" panose="02020603050405020304" pitchFamily="18" charset="0"/>
                <a:cs typeface="Times New Roman" panose="02020603050405020304" pitchFamily="18" charset="0"/>
              </a:rPr>
              <a:t>How has America’s views been redefined by economic necessities, cultural notions, and national security during the turn of the 20</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century? </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pPr algn="l">
              <a:lnSpc>
                <a:spcPct val="100000"/>
              </a:lnSpc>
              <a:spcBef>
                <a:spcPts val="0"/>
              </a:spcBef>
              <a:buFont typeface="Arial" panose="020B0604020202020204" pitchFamily="34" charset="0"/>
              <a:buChar char="•"/>
            </a:pPr>
            <a:r>
              <a:rPr lang="en-US" sz="2400" b="0" i="0" dirty="0">
                <a:solidFill>
                  <a:srgbClr val="000000"/>
                </a:solidFill>
                <a:effectLst/>
                <a:latin typeface="Times New Roman" panose="02020603050405020304" pitchFamily="18" charset="0"/>
                <a:cs typeface="Times New Roman" panose="02020603050405020304" pitchFamily="18" charset="0"/>
              </a:rPr>
              <a:t>Explain the causes and consequences of U.S. involvement in WWI</a:t>
            </a:r>
            <a:endParaRPr lang="en-US" sz="2400" b="0" i="0" dirty="0">
              <a:solidFill>
                <a:srgbClr val="2D3B45"/>
              </a:solidFill>
              <a:effectLst/>
              <a:latin typeface="Times New Roman" panose="02020603050405020304" pitchFamily="18" charset="0"/>
              <a:cs typeface="Times New Roman" panose="02020603050405020304" pitchFamily="18" charset="0"/>
            </a:endParaRPr>
          </a:p>
          <a:p>
            <a:pPr algn="l">
              <a:lnSpc>
                <a:spcPct val="100000"/>
              </a:lnSpc>
              <a:spcBef>
                <a:spcPts val="0"/>
              </a:spcBef>
              <a:buFont typeface="Arial" panose="020B0604020202020204" pitchFamily="34" charset="0"/>
              <a:buChar char="•"/>
            </a:pPr>
            <a:r>
              <a:rPr lang="en-US" sz="2400" b="0" i="0" dirty="0">
                <a:solidFill>
                  <a:srgbClr val="000000"/>
                </a:solidFill>
                <a:effectLst/>
                <a:latin typeface="Times New Roman" panose="02020603050405020304" pitchFamily="18" charset="0"/>
                <a:cs typeface="Times New Roman" panose="02020603050405020304" pitchFamily="18" charset="0"/>
              </a:rPr>
              <a:t>Evaluate how the role of government was transformed by U.S. involvement in WWI</a:t>
            </a:r>
            <a:endParaRPr lang="en-US" sz="2400" b="0" i="0" dirty="0">
              <a:solidFill>
                <a:srgbClr val="2D3B45"/>
              </a:solidFill>
              <a:effectLst/>
              <a:latin typeface="Times New Roman" panose="02020603050405020304" pitchFamily="18" charset="0"/>
              <a:cs typeface="Times New Roman" panose="02020603050405020304" pitchFamily="18" charset="0"/>
            </a:endParaRPr>
          </a:p>
          <a:p>
            <a:pPr algn="l">
              <a:lnSpc>
                <a:spcPct val="100000"/>
              </a:lnSpc>
              <a:spcBef>
                <a:spcPts val="0"/>
              </a:spcBef>
              <a:buFont typeface="Arial" panose="020B0604020202020204" pitchFamily="34" charset="0"/>
              <a:buChar char="•"/>
            </a:pPr>
            <a:r>
              <a:rPr lang="en-US" sz="2400" b="0" i="0" dirty="0">
                <a:solidFill>
                  <a:srgbClr val="000000"/>
                </a:solidFill>
                <a:effectLst/>
                <a:latin typeface="Times New Roman" panose="02020603050405020304" pitchFamily="18" charset="0"/>
                <a:cs typeface="Times New Roman" panose="02020603050405020304" pitchFamily="18" charset="0"/>
              </a:rPr>
              <a:t>Describe the impact of international and internal migration patterns over time.</a:t>
            </a:r>
            <a:endParaRPr lang="en-US" sz="2400" b="0" i="0" dirty="0">
              <a:solidFill>
                <a:srgbClr val="2D3B45"/>
              </a:solidFill>
              <a:effectLst/>
              <a:latin typeface="Times New Roman" panose="02020603050405020304" pitchFamily="18" charset="0"/>
              <a:cs typeface="Times New Roman" panose="02020603050405020304" pitchFamily="18" charset="0"/>
            </a:endParaRPr>
          </a:p>
          <a:p>
            <a:pPr marL="0" indent="0">
              <a:buNone/>
            </a:pPr>
            <a:r>
              <a:rPr lang="en-US" sz="2400" b="1" dirty="0">
                <a:solidFill>
                  <a:srgbClr val="A00F00"/>
                </a:solidFill>
                <a:latin typeface="Times New Roman" panose="02020603050405020304" pitchFamily="18" charset="0"/>
                <a:cs typeface="Times New Roman" panose="02020603050405020304" pitchFamily="18" charset="0"/>
              </a:rPr>
              <a:t>Agenda</a:t>
            </a:r>
          </a:p>
          <a:p>
            <a:pPr marL="568325" indent="-331788">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Selling the War</a:t>
            </a:r>
          </a:p>
          <a:p>
            <a:pPr marL="568325" indent="-331788">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WWI Mobilization </a:t>
            </a:r>
          </a:p>
          <a:p>
            <a:pPr marL="4572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WWI Propaganda </a:t>
            </a:r>
          </a:p>
          <a:p>
            <a:pPr marL="0" indent="0">
              <a:buNone/>
            </a:pPr>
            <a:r>
              <a:rPr lang="en-US" sz="2400" b="1" dirty="0">
                <a:solidFill>
                  <a:srgbClr val="A00F00"/>
                </a:solidFill>
                <a:latin typeface="Times New Roman" panose="02020603050405020304" pitchFamily="18" charset="0"/>
                <a:cs typeface="Times New Roman" panose="02020603050405020304" pitchFamily="18" charset="0"/>
              </a:rPr>
              <a:t>Homework: Objective 17 Reading Questions </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269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F241A-2BB6-6DA0-A495-B9343E26B7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59BA9F-13E8-3E12-FC18-08AE59A49892}"/>
              </a:ext>
            </a:extLst>
          </p:cNvPr>
          <p:cNvSpPr>
            <a:spLocks noGrp="1"/>
          </p:cNvSpPr>
          <p:nvPr>
            <p:ph type="title"/>
          </p:nvPr>
        </p:nvSpPr>
        <p:spPr>
          <a:xfrm>
            <a:off x="838200" y="365126"/>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Selling the War</a:t>
            </a:r>
          </a:p>
        </p:txBody>
      </p:sp>
      <p:sp>
        <p:nvSpPr>
          <p:cNvPr id="3" name="Content Placeholder 2">
            <a:extLst>
              <a:ext uri="{FF2B5EF4-FFF2-40B4-BE49-F238E27FC236}">
                <a16:creationId xmlns:a16="http://schemas.microsoft.com/office/drawing/2014/main" id="{64EFCEDE-08D6-9D82-42BC-594D97589FB0}"/>
              </a:ext>
            </a:extLst>
          </p:cNvPr>
          <p:cNvSpPr>
            <a:spLocks noGrp="1"/>
          </p:cNvSpPr>
          <p:nvPr>
            <p:ph idx="1"/>
          </p:nvPr>
        </p:nvSpPr>
        <p:spPr>
          <a:xfrm>
            <a:off x="838200" y="1560786"/>
            <a:ext cx="10515600" cy="4616177"/>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Explain how the role of government is transformed by U.S. entrance into WWI? </a:t>
            </a:r>
          </a:p>
          <a:p>
            <a:r>
              <a:rPr lang="en-US" sz="2400" b="1" dirty="0">
                <a:solidFill>
                  <a:srgbClr val="FF00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Selling the War</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Art for War's Sake: Laura Brey and the Workings of American World War I  Propaganda Posters | by Shirley Wajda | Medium">
            <a:extLst>
              <a:ext uri="{FF2B5EF4-FFF2-40B4-BE49-F238E27FC236}">
                <a16:creationId xmlns:a16="http://schemas.microsoft.com/office/drawing/2014/main" id="{173AF4AC-99BB-63F7-658E-8848AD0A0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241" y="2590908"/>
            <a:ext cx="2868723" cy="407790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2052" name="Picture 4" descr="Board Emergency Fleet Corporation ...">
            <a:extLst>
              <a:ext uri="{FF2B5EF4-FFF2-40B4-BE49-F238E27FC236}">
                <a16:creationId xmlns:a16="http://schemas.microsoft.com/office/drawing/2014/main" id="{22B6B156-3A3D-C123-850E-52493EC30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155" y="2081048"/>
            <a:ext cx="2598355" cy="4340881"/>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pic>
        <p:nvPicPr>
          <p:cNvPr id="2054" name="Picture 6" descr="The Food Historian Blog - THE FOOD HISTORIAN">
            <a:extLst>
              <a:ext uri="{FF2B5EF4-FFF2-40B4-BE49-F238E27FC236}">
                <a16:creationId xmlns:a16="http://schemas.microsoft.com/office/drawing/2014/main" id="{F64F0622-1D7E-C762-33F7-2EEA4A332E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4701" y="2081049"/>
            <a:ext cx="2794975" cy="441182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456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FABFF-7A2E-5738-6AD9-C6A2C14011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DE7D89-B81E-33B0-DE86-C2113CBAE8AA}"/>
              </a:ext>
            </a:extLst>
          </p:cNvPr>
          <p:cNvSpPr>
            <a:spLocks noGrp="1"/>
          </p:cNvSpPr>
          <p:nvPr>
            <p:ph type="title"/>
          </p:nvPr>
        </p:nvSpPr>
        <p:spPr>
          <a:xfrm>
            <a:off x="838200" y="365126"/>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Selling the War Effort</a:t>
            </a:r>
          </a:p>
        </p:txBody>
      </p:sp>
      <p:sp>
        <p:nvSpPr>
          <p:cNvPr id="3" name="Content Placeholder 2">
            <a:extLst>
              <a:ext uri="{FF2B5EF4-FFF2-40B4-BE49-F238E27FC236}">
                <a16:creationId xmlns:a16="http://schemas.microsoft.com/office/drawing/2014/main" id="{4CF4CE1F-C835-4600-15AA-2A1F5D200855}"/>
              </a:ext>
            </a:extLst>
          </p:cNvPr>
          <p:cNvSpPr>
            <a:spLocks noGrp="1"/>
          </p:cNvSpPr>
          <p:nvPr>
            <p:ph idx="1"/>
          </p:nvPr>
        </p:nvSpPr>
        <p:spPr>
          <a:xfrm>
            <a:off x="838200" y="1529255"/>
            <a:ext cx="10515600" cy="4647708"/>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President Wilson’s Decree “</a:t>
            </a:r>
            <a:r>
              <a:rPr lang="en-US" sz="2400" b="1" u="sng" dirty="0">
                <a:solidFill>
                  <a:srgbClr val="FF0000"/>
                </a:solidFill>
                <a:latin typeface="Times New Roman" panose="02020603050405020304" pitchFamily="18" charset="0"/>
                <a:cs typeface="Times New Roman" panose="02020603050405020304" pitchFamily="18" charset="0"/>
              </a:rPr>
              <a:t>A War to End All Wars</a:t>
            </a:r>
            <a:r>
              <a:rPr lang="en-US" sz="2400" dirty="0">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6966EA5B-7E94-EC0D-726B-8A0C1372A461}"/>
              </a:ext>
            </a:extLst>
          </p:cNvPr>
          <p:cNvSpPr/>
          <p:nvPr/>
        </p:nvSpPr>
        <p:spPr>
          <a:xfrm>
            <a:off x="162910" y="2065283"/>
            <a:ext cx="7604235" cy="15113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Selling the War Effort</a:t>
            </a:r>
          </a:p>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Committee of Public Information </a:t>
            </a:r>
            <a:r>
              <a:rPr lang="en-US" sz="2400" b="1" dirty="0">
                <a:solidFill>
                  <a:schemeClr val="bg1"/>
                </a:solidFill>
                <a:latin typeface="Times New Roman" panose="02020603050405020304" pitchFamily="18" charset="0"/>
                <a:cs typeface="Times New Roman" panose="02020603050405020304" pitchFamily="18" charset="0"/>
              </a:rPr>
              <a:t>(CPI)</a:t>
            </a:r>
            <a:r>
              <a:rPr lang="en-US" sz="2400" dirty="0">
                <a:solidFill>
                  <a:schemeClr val="bg1"/>
                </a:solidFill>
                <a:latin typeface="Times New Roman" panose="02020603050405020304" pitchFamily="18" charset="0"/>
                <a:cs typeface="Times New Roman" panose="02020603050405020304" pitchFamily="18" charset="0"/>
              </a:rPr>
              <a:t>: </a:t>
            </a:r>
            <a:r>
              <a:rPr lang="en-US" sz="2400" i="1" dirty="0">
                <a:solidFill>
                  <a:srgbClr val="FFFF00"/>
                </a:solidFill>
                <a:latin typeface="Times New Roman" panose="02020603050405020304" pitchFamily="18" charset="0"/>
                <a:cs typeface="Times New Roman" panose="02020603050405020304" pitchFamily="18" charset="0"/>
              </a:rPr>
              <a:t>George Creel</a:t>
            </a:r>
          </a:p>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Propaganda</a:t>
            </a:r>
            <a:r>
              <a:rPr lang="en-US" sz="2400" dirty="0">
                <a:solidFill>
                  <a:schemeClr val="bg1"/>
                </a:solidFill>
                <a:latin typeface="Times New Roman" panose="02020603050405020304" pitchFamily="18" charset="0"/>
                <a:cs typeface="Times New Roman" panose="02020603050405020304" pitchFamily="18" charset="0"/>
              </a:rPr>
              <a:t> – promoting war mobilization</a:t>
            </a:r>
          </a:p>
        </p:txBody>
      </p:sp>
      <p:pic>
        <p:nvPicPr>
          <p:cNvPr id="7170" name="Picture 2" descr="These Are the Powerful Posters That Got ...">
            <a:extLst>
              <a:ext uri="{FF2B5EF4-FFF2-40B4-BE49-F238E27FC236}">
                <a16:creationId xmlns:a16="http://schemas.microsoft.com/office/drawing/2014/main" id="{659198A7-2320-7191-B70B-17E95A5FC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323" y="3835045"/>
            <a:ext cx="2125717" cy="287794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7172" name="Picture 4" descr="Uncle Sam: WWI Posters Explore the Role ...">
            <a:extLst>
              <a:ext uri="{FF2B5EF4-FFF2-40B4-BE49-F238E27FC236}">
                <a16:creationId xmlns:a16="http://schemas.microsoft.com/office/drawing/2014/main" id="{1FE1D39D-F47F-4768-AE15-432E9E164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681" y="3835045"/>
            <a:ext cx="1968064" cy="2877945"/>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BCC972B-2B60-EA35-F950-7E13BB996616}"/>
              </a:ext>
            </a:extLst>
          </p:cNvPr>
          <p:cNvSpPr/>
          <p:nvPr/>
        </p:nvSpPr>
        <p:spPr>
          <a:xfrm>
            <a:off x="5470633" y="4303986"/>
            <a:ext cx="6558457" cy="21313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WWI Mobilization</a:t>
            </a:r>
            <a:r>
              <a:rPr lang="en-US" sz="2400" dirty="0">
                <a:latin typeface="Times New Roman" panose="02020603050405020304" pitchFamily="18" charset="0"/>
                <a:cs typeface="Times New Roman" panose="02020603050405020304" pitchFamily="18" charset="0"/>
              </a:rPr>
              <a:t>: Wilson’s Progressive beliefs</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Government activism</a:t>
            </a:r>
            <a:r>
              <a:rPr lang="en-US" sz="2400" dirty="0">
                <a:solidFill>
                  <a:schemeClr val="bg1"/>
                </a:solidFill>
                <a:latin typeface="Times New Roman" panose="02020603050405020304" pitchFamily="18" charset="0"/>
                <a:cs typeface="Times New Roman" panose="02020603050405020304" pitchFamily="18" charset="0"/>
              </a:rPr>
              <a:t>: government regulations (compliance required</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Volunteerism</a:t>
            </a:r>
            <a:r>
              <a:rPr lang="en-US" sz="2400" dirty="0">
                <a:solidFill>
                  <a:schemeClr val="bg1"/>
                </a:solidFill>
                <a:latin typeface="Times New Roman" panose="02020603050405020304" pitchFamily="18" charset="0"/>
                <a:cs typeface="Times New Roman" panose="02020603050405020304" pitchFamily="18" charset="0"/>
              </a:rPr>
              <a:t>: support the war effort (patriotic duty)</a:t>
            </a:r>
          </a:p>
        </p:txBody>
      </p:sp>
      <p:pic>
        <p:nvPicPr>
          <p:cNvPr id="6" name="Content Placeholder 3">
            <a:extLst>
              <a:ext uri="{FF2B5EF4-FFF2-40B4-BE49-F238E27FC236}">
                <a16:creationId xmlns:a16="http://schemas.microsoft.com/office/drawing/2014/main" id="{93AEE400-4C7D-995E-8336-DBFB1A7EC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269" y="422644"/>
            <a:ext cx="3334408" cy="3723687"/>
          </a:xfrm>
          <a:prstGeom prst="rect">
            <a:avLst/>
          </a:prstGeom>
          <a:ln w="28575">
            <a:solidFill>
              <a:srgbClr val="002060"/>
            </a:solidFill>
          </a:ln>
        </p:spPr>
      </p:pic>
    </p:spTree>
    <p:extLst>
      <p:ext uri="{BB962C8B-B14F-4D97-AF65-F5344CB8AC3E}">
        <p14:creationId xmlns:p14="http://schemas.microsoft.com/office/powerpoint/2010/main" val="874161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E8BD8-FBC4-1693-1556-20042FB39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437F5D-B9DB-1DC0-8837-2FC30DDB4EAB}"/>
              </a:ext>
            </a:extLst>
          </p:cNvPr>
          <p:cNvSpPr>
            <a:spLocks noGrp="1"/>
          </p:cNvSpPr>
          <p:nvPr>
            <p:ph type="title"/>
          </p:nvPr>
        </p:nvSpPr>
        <p:spPr>
          <a:xfrm>
            <a:off x="838200" y="228169"/>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Innovation in War Effort </a:t>
            </a:r>
          </a:p>
        </p:txBody>
      </p:sp>
      <p:sp>
        <p:nvSpPr>
          <p:cNvPr id="3" name="Content Placeholder 2">
            <a:extLst>
              <a:ext uri="{FF2B5EF4-FFF2-40B4-BE49-F238E27FC236}">
                <a16:creationId xmlns:a16="http://schemas.microsoft.com/office/drawing/2014/main" id="{9D09C16C-E697-C013-22AA-3D0668238D35}"/>
              </a:ext>
            </a:extLst>
          </p:cNvPr>
          <p:cNvSpPr>
            <a:spLocks noGrp="1"/>
          </p:cNvSpPr>
          <p:nvPr>
            <p:ph idx="1"/>
          </p:nvPr>
        </p:nvSpPr>
        <p:spPr>
          <a:xfrm>
            <a:off x="551793" y="1286307"/>
            <a:ext cx="10802007" cy="4874891"/>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WWI mobilization innovations</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3E16081-F2CD-A952-018F-F90CDEDDDA79}"/>
              </a:ext>
            </a:extLst>
          </p:cNvPr>
          <p:cNvSpPr/>
          <p:nvPr/>
        </p:nvSpPr>
        <p:spPr>
          <a:xfrm>
            <a:off x="204951" y="1712583"/>
            <a:ext cx="5376042" cy="23490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War TIME 1</a:t>
            </a:r>
            <a:r>
              <a:rPr lang="en-US" sz="2400" b="1" baseline="30000" dirty="0">
                <a:solidFill>
                  <a:schemeClr val="bg1"/>
                </a:solidFill>
                <a:latin typeface="Times New Roman" panose="02020603050405020304" pitchFamily="18" charset="0"/>
                <a:cs typeface="Times New Roman" panose="02020603050405020304" pitchFamily="18" charset="0"/>
              </a:rPr>
              <a:t>ST</a:t>
            </a:r>
            <a:endParaRPr lang="en-US" sz="2400" b="1"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Selective Service Act</a:t>
            </a:r>
            <a:r>
              <a:rPr lang="en-US" sz="2400" dirty="0">
                <a:solidFill>
                  <a:schemeClr val="bg1"/>
                </a:solidFill>
                <a:latin typeface="Times New Roman" panose="02020603050405020304" pitchFamily="18" charset="0"/>
                <a:cs typeface="Times New Roman" panose="02020603050405020304" pitchFamily="18" charset="0"/>
              </a:rPr>
              <a:t>: War time draft</a:t>
            </a:r>
          </a:p>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Liberty Bonds</a:t>
            </a:r>
            <a:r>
              <a:rPr lang="en-US" sz="2400" dirty="0">
                <a:solidFill>
                  <a:schemeClr val="bg1"/>
                </a:solidFill>
                <a:latin typeface="Times New Roman" panose="02020603050405020304" pitchFamily="18" charset="0"/>
                <a:cs typeface="Times New Roman" panose="02020603050405020304" pitchFamily="18" charset="0"/>
              </a:rPr>
              <a:t>: borrowing from civilians to finance the war effort</a:t>
            </a:r>
          </a:p>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Rationing</a:t>
            </a:r>
            <a:r>
              <a:rPr lang="en-US" sz="2400" dirty="0">
                <a:solidFill>
                  <a:schemeClr val="bg1"/>
                </a:solidFill>
                <a:latin typeface="Times New Roman" panose="02020603050405020304" pitchFamily="18" charset="0"/>
                <a:cs typeface="Times New Roman" panose="02020603050405020304" pitchFamily="18" charset="0"/>
              </a:rPr>
              <a:t>: limiting consumer goods for the war effort (food, gas, nylons) </a:t>
            </a:r>
          </a:p>
        </p:txBody>
      </p:sp>
      <p:sp>
        <p:nvSpPr>
          <p:cNvPr id="5" name="Rectangle 4">
            <a:extLst>
              <a:ext uri="{FF2B5EF4-FFF2-40B4-BE49-F238E27FC236}">
                <a16:creationId xmlns:a16="http://schemas.microsoft.com/office/drawing/2014/main" id="{393C0C5F-1C71-682F-842D-14E9457CC37E}"/>
              </a:ext>
            </a:extLst>
          </p:cNvPr>
          <p:cNvSpPr/>
          <p:nvPr/>
        </p:nvSpPr>
        <p:spPr>
          <a:xfrm>
            <a:off x="204950" y="4280770"/>
            <a:ext cx="5612525" cy="23490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Government intervention in economy</a:t>
            </a:r>
          </a:p>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War Industries Board</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i="1" dirty="0">
                <a:solidFill>
                  <a:srgbClr val="FFFF00"/>
                </a:solidFill>
                <a:latin typeface="Times New Roman" panose="02020603050405020304" pitchFamily="18" charset="0"/>
                <a:cs typeface="Times New Roman" panose="02020603050405020304" pitchFamily="18" charset="0"/>
              </a:rPr>
              <a:t>Benard Burch</a:t>
            </a:r>
            <a:r>
              <a:rPr lang="en-US" sz="2400" b="1" dirty="0">
                <a:solidFill>
                  <a:schemeClr val="bg1"/>
                </a:solidFill>
                <a:latin typeface="Times New Roman" panose="02020603050405020304" pitchFamily="18" charset="0"/>
                <a:cs typeface="Times New Roman" panose="02020603050405020304" pitchFamily="18" charset="0"/>
              </a:rPr>
              <a:t>)</a:t>
            </a:r>
            <a:endParaRPr lang="en-US" sz="2400" b="1" u="sng"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Food Administration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i="1" dirty="0">
                <a:solidFill>
                  <a:srgbClr val="FFFF00"/>
                </a:solidFill>
                <a:latin typeface="Times New Roman" panose="02020603050405020304" pitchFamily="18" charset="0"/>
                <a:cs typeface="Times New Roman" panose="02020603050405020304" pitchFamily="18" charset="0"/>
              </a:rPr>
              <a:t>Herbert Hoover</a:t>
            </a:r>
            <a:r>
              <a:rPr lang="en-US" sz="2400" b="1" dirty="0">
                <a:solidFill>
                  <a:schemeClr val="bg1"/>
                </a:solidFill>
                <a:latin typeface="Times New Roman" panose="02020603050405020304" pitchFamily="18" charset="0"/>
                <a:cs typeface="Times New Roman" panose="02020603050405020304" pitchFamily="18" charset="0"/>
              </a:rPr>
              <a:t>)</a:t>
            </a:r>
            <a:endParaRPr lang="en-US" sz="2400" b="1" u="sng"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Nation War Labor Board</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t>
            </a:r>
            <a:r>
              <a:rPr lang="en-US" sz="2400" b="1" i="1" dirty="0">
                <a:solidFill>
                  <a:srgbClr val="FFFF00"/>
                </a:solidFill>
                <a:latin typeface="Times New Roman" panose="02020603050405020304" pitchFamily="18" charset="0"/>
                <a:cs typeface="Times New Roman" panose="02020603050405020304" pitchFamily="18" charset="0"/>
              </a:rPr>
              <a:t>William Taft</a:t>
            </a:r>
            <a:r>
              <a:rPr lang="en-US" sz="2400" b="1" dirty="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8194" name="Picture 2" descr="Great Posters of the Great War ...">
            <a:extLst>
              <a:ext uri="{FF2B5EF4-FFF2-40B4-BE49-F238E27FC236}">
                <a16:creationId xmlns:a16="http://schemas.microsoft.com/office/drawing/2014/main" id="{AE7EE41D-3E44-AC78-543D-85A2C27E0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993" y="1082668"/>
            <a:ext cx="1970526" cy="4062749"/>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8196" name="Picture 4" descr="War of Words: Propaganda of World War I | UGA Libraries">
            <a:extLst>
              <a:ext uri="{FF2B5EF4-FFF2-40B4-BE49-F238E27FC236}">
                <a16:creationId xmlns:a16="http://schemas.microsoft.com/office/drawing/2014/main" id="{E6F302D2-2C53-5EF1-DA02-EB0D21FD8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1712583"/>
            <a:ext cx="2232134" cy="4062749"/>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8198" name="Picture 6" descr="WW1 American Propaganda Poster - Help ...">
            <a:extLst>
              <a:ext uri="{FF2B5EF4-FFF2-40B4-BE49-F238E27FC236}">
                <a16:creationId xmlns:a16="http://schemas.microsoft.com/office/drawing/2014/main" id="{B5BAA7FA-59CA-61A8-E33C-95D2737B2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4525" y="696803"/>
            <a:ext cx="1860166" cy="4448614"/>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410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CDB99-490D-4E2E-DC5E-BD8E9B2EA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D6DCA-180E-4F3D-4469-5321BB0F476C}"/>
              </a:ext>
            </a:extLst>
          </p:cNvPr>
          <p:cNvSpPr>
            <a:spLocks noGrp="1"/>
          </p:cNvSpPr>
          <p:nvPr>
            <p:ph type="title"/>
          </p:nvPr>
        </p:nvSpPr>
        <p:spPr>
          <a:xfrm>
            <a:off x="362607" y="182880"/>
            <a:ext cx="9848193" cy="731520"/>
          </a:xfrm>
          <a:solidFill>
            <a:schemeClr val="tx2">
              <a:lumMod val="90000"/>
              <a:lumOff val="10000"/>
            </a:schemeClr>
          </a:solidFill>
          <a:ln>
            <a:solidFill>
              <a:srgbClr val="FF0000"/>
            </a:solidFill>
          </a:ln>
        </p:spPr>
        <p:txBody>
          <a:bodyPr>
            <a:normAutofit/>
          </a:bodyPr>
          <a:lstStyle/>
          <a:p>
            <a:r>
              <a:rPr lang="en-US" b="1" dirty="0">
                <a:solidFill>
                  <a:schemeClr val="bg1"/>
                </a:solidFill>
                <a:latin typeface="Poor Richard" panose="02080502050505020702" pitchFamily="18" charset="0"/>
              </a:rPr>
              <a:t>WWI Government Activism </a:t>
            </a:r>
          </a:p>
        </p:txBody>
      </p:sp>
      <p:sp>
        <p:nvSpPr>
          <p:cNvPr id="7" name="Content Placeholder 6">
            <a:extLst>
              <a:ext uri="{FF2B5EF4-FFF2-40B4-BE49-F238E27FC236}">
                <a16:creationId xmlns:a16="http://schemas.microsoft.com/office/drawing/2014/main" id="{D229CF81-14D4-8A60-00A3-86694709A156}"/>
              </a:ext>
            </a:extLst>
          </p:cNvPr>
          <p:cNvSpPr>
            <a:spLocks noGrp="1"/>
          </p:cNvSpPr>
          <p:nvPr>
            <p:ph idx="1"/>
          </p:nvPr>
        </p:nvSpPr>
        <p:spPr>
          <a:xfrm>
            <a:off x="362607" y="1056290"/>
            <a:ext cx="11829393" cy="5186855"/>
          </a:xfrm>
          <a:solidFill>
            <a:schemeClr val="bg1"/>
          </a:solidFill>
          <a:ln>
            <a:solidFill>
              <a:schemeClr val="tx1">
                <a:lumMod val="95000"/>
                <a:lumOff val="5000"/>
              </a:schemeClr>
            </a:solidFill>
          </a:ln>
        </p:spPr>
        <p:txBody>
          <a:bodyPr/>
          <a:lstStyle/>
          <a:p>
            <a:pPr marL="0" indent="0">
              <a:buNone/>
            </a:pPr>
            <a:r>
              <a:rPr lang="en-US" dirty="0">
                <a:solidFill>
                  <a:schemeClr val="tx1"/>
                </a:solidFill>
                <a:latin typeface="Times New Roman" panose="02020603050405020304" pitchFamily="18" charset="0"/>
                <a:cs typeface="Times New Roman" panose="02020603050405020304" pitchFamily="18" charset="0"/>
              </a:rPr>
              <a:t>Developing WWI propaganda and explain how it supported war mobilization and whether it created great government activism in Americans’ lives. </a:t>
            </a:r>
          </a:p>
        </p:txBody>
      </p:sp>
      <p:pic>
        <p:nvPicPr>
          <p:cNvPr id="1026" name="Picture 2" descr="United States Fuel Administration - Wikipedia">
            <a:extLst>
              <a:ext uri="{FF2B5EF4-FFF2-40B4-BE49-F238E27FC236}">
                <a16:creationId xmlns:a16="http://schemas.microsoft.com/office/drawing/2014/main" id="{2454FB5D-DD6C-DBE0-DE03-C00F9B1E1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807" y="2003107"/>
            <a:ext cx="4466896" cy="4672013"/>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E34A51C-28A7-582A-8740-67E708EBC06E}"/>
              </a:ext>
            </a:extLst>
          </p:cNvPr>
          <p:cNvSpPr/>
          <p:nvPr/>
        </p:nvSpPr>
        <p:spPr>
          <a:xfrm>
            <a:off x="5732622" y="2240497"/>
            <a:ext cx="6296468" cy="3561213"/>
          </a:xfrm>
          <a:prstGeom prst="rect">
            <a:avLst/>
          </a:prstGeom>
          <a:solidFill>
            <a:srgbClr val="F46C1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The </a:t>
            </a:r>
            <a:r>
              <a:rPr lang="en-US" sz="2400" b="1" i="1" u="sng" dirty="0">
                <a:solidFill>
                  <a:srgbClr val="002060"/>
                </a:solidFill>
                <a:latin typeface="Times New Roman" panose="02020603050405020304" pitchFamily="18" charset="0"/>
                <a:cs typeface="Times New Roman" panose="02020603050405020304" pitchFamily="18" charset="0"/>
              </a:rPr>
              <a:t>Fuel Administration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under </a:t>
            </a:r>
            <a:r>
              <a:rPr lang="en-US" sz="2400" b="1" i="1" u="sng" dirty="0">
                <a:solidFill>
                  <a:srgbClr val="002060"/>
                </a:solidFill>
                <a:latin typeface="Times New Roman" panose="02020603050405020304" pitchFamily="18" charset="0"/>
                <a:cs typeface="Times New Roman" panose="02020603050405020304" pitchFamily="18" charset="0"/>
              </a:rPr>
              <a:t>Harry Garfield</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was designed to promote fuel </a:t>
            </a:r>
            <a:r>
              <a:rPr lang="en-US" sz="2400" b="1" i="1" u="sng" dirty="0">
                <a:solidFill>
                  <a:srgbClr val="002060"/>
                </a:solidFill>
                <a:latin typeface="Times New Roman" panose="02020603050405020304" pitchFamily="18" charset="0"/>
                <a:cs typeface="Times New Roman" panose="02020603050405020304" pitchFamily="18" charset="0"/>
              </a:rPr>
              <a:t>rationing</a:t>
            </a:r>
            <a:r>
              <a:rPr lang="en-US" sz="2400" dirty="0">
                <a:solidFill>
                  <a:schemeClr val="bg1"/>
                </a:solidFill>
                <a:latin typeface="Times New Roman" panose="02020603050405020304" pitchFamily="18" charset="0"/>
                <a:cs typeface="Times New Roman" panose="02020603050405020304" pitchFamily="18" charset="0"/>
              </a:rPr>
              <a:t> and controlling fuel prices during WWI.  It promoted </a:t>
            </a:r>
            <a:r>
              <a:rPr lang="en-US" sz="2400" b="1" i="1" u="sng" dirty="0">
                <a:solidFill>
                  <a:srgbClr val="002060"/>
                </a:solidFill>
                <a:latin typeface="Times New Roman" panose="02020603050405020304" pitchFamily="18" charset="0"/>
                <a:cs typeface="Times New Roman" panose="02020603050405020304" pitchFamily="18" charset="0"/>
              </a:rPr>
              <a:t>volunteerism</a:t>
            </a:r>
            <a:r>
              <a:rPr lang="en-US" sz="2400" dirty="0">
                <a:solidFill>
                  <a:schemeClr val="bg1"/>
                </a:solidFill>
                <a:latin typeface="Times New Roman" panose="02020603050405020304" pitchFamily="18" charset="0"/>
                <a:cs typeface="Times New Roman" panose="02020603050405020304" pitchFamily="18" charset="0"/>
              </a:rPr>
              <a:t> by encouraging rationing in the form of </a:t>
            </a:r>
            <a:r>
              <a:rPr lang="en-US" sz="2400" b="1" i="1" u="sng" dirty="0">
                <a:solidFill>
                  <a:srgbClr val="002060"/>
                </a:solidFill>
                <a:latin typeface="Times New Roman" panose="02020603050405020304" pitchFamily="18" charset="0"/>
                <a:cs typeface="Times New Roman" panose="02020603050405020304" pitchFamily="18" charset="0"/>
              </a:rPr>
              <a:t>Heatless Mondays</a:t>
            </a:r>
            <a:r>
              <a:rPr lang="en-US" sz="2400" dirty="0">
                <a:solidFill>
                  <a:schemeClr val="bg1"/>
                </a:solidFill>
                <a:latin typeface="Times New Roman" panose="02020603050405020304" pitchFamily="18" charset="0"/>
                <a:cs typeface="Times New Roman" panose="02020603050405020304" pitchFamily="18" charset="0"/>
              </a:rPr>
              <a:t> and assisted in the passage of </a:t>
            </a:r>
            <a:r>
              <a:rPr lang="en-US" sz="2400" b="1" i="1" u="sng" dirty="0">
                <a:solidFill>
                  <a:srgbClr val="002060"/>
                </a:solidFill>
                <a:latin typeface="Times New Roman" panose="02020603050405020304" pitchFamily="18" charset="0"/>
                <a:cs typeface="Times New Roman" panose="02020603050405020304" pitchFamily="18" charset="0"/>
              </a:rPr>
              <a:t>day light savings time</a:t>
            </a:r>
            <a:r>
              <a:rPr lang="en-US" sz="2400" dirty="0">
                <a:solidFill>
                  <a:schemeClr val="bg1"/>
                </a:solidFill>
                <a:latin typeface="Times New Roman" panose="02020603050405020304" pitchFamily="18" charset="0"/>
                <a:cs typeface="Times New Roman" panose="02020603050405020304" pitchFamily="18" charset="0"/>
              </a:rPr>
              <a:t>.  But it gave government greater authority in the U.S. economy by being able to </a:t>
            </a:r>
            <a:r>
              <a:rPr lang="en-US" sz="2400" b="1" i="1" u="sng" dirty="0">
                <a:solidFill>
                  <a:srgbClr val="002060"/>
                </a:solidFill>
                <a:latin typeface="Times New Roman" panose="02020603050405020304" pitchFamily="18" charset="0"/>
                <a:cs typeface="Times New Roman" panose="02020603050405020304" pitchFamily="18" charset="0"/>
              </a:rPr>
              <a:t>set prices</a:t>
            </a:r>
            <a:r>
              <a:rPr lang="en-US" sz="2400" dirty="0">
                <a:solidFill>
                  <a:schemeClr val="bg1"/>
                </a:solidFill>
                <a:latin typeface="Times New Roman" panose="02020603050405020304" pitchFamily="18" charset="0"/>
                <a:cs typeface="Times New Roman" panose="02020603050405020304" pitchFamily="18" charset="0"/>
              </a:rPr>
              <a:t> and </a:t>
            </a:r>
            <a:r>
              <a:rPr lang="en-US" sz="2400" b="1" i="1" u="sng" dirty="0">
                <a:solidFill>
                  <a:srgbClr val="002060"/>
                </a:solidFill>
                <a:latin typeface="Times New Roman" panose="02020603050405020304" pitchFamily="18" charset="0"/>
                <a:cs typeface="Times New Roman" panose="02020603050405020304" pitchFamily="18" charset="0"/>
              </a:rPr>
              <a:t>transportation costs</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for </a:t>
            </a:r>
            <a:r>
              <a:rPr lang="en-US" sz="2400" b="1" i="1" u="sng" dirty="0">
                <a:solidFill>
                  <a:srgbClr val="002060"/>
                </a:solidFill>
                <a:latin typeface="Times New Roman" panose="02020603050405020304" pitchFamily="18" charset="0"/>
                <a:cs typeface="Times New Roman" panose="02020603050405020304" pitchFamily="18" charset="0"/>
              </a:rPr>
              <a:t>coal</a:t>
            </a:r>
            <a:r>
              <a:rPr lang="en-US" sz="2400" dirty="0">
                <a:solidFill>
                  <a:schemeClr val="bg1"/>
                </a:solidFill>
                <a:latin typeface="Times New Roman" panose="02020603050405020304" pitchFamily="18" charset="0"/>
                <a:cs typeface="Times New Roman" panose="02020603050405020304" pitchFamily="18" charset="0"/>
              </a:rPr>
              <a:t>.</a:t>
            </a:r>
          </a:p>
          <a:p>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3457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92425-9B4C-6804-CCD2-767A0A52E1B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290FBC-DB43-D9A4-569F-03FD0903834D}"/>
              </a:ext>
            </a:extLst>
          </p:cNvPr>
          <p:cNvSpPr>
            <a:spLocks noGrp="1"/>
          </p:cNvSpPr>
          <p:nvPr>
            <p:ph idx="1"/>
          </p:nvPr>
        </p:nvSpPr>
        <p:spPr>
          <a:xfrm>
            <a:off x="604433" y="356461"/>
            <a:ext cx="10709329" cy="6120539"/>
          </a:xfrm>
          <a:solidFill>
            <a:schemeClr val="bg1"/>
          </a:solidFill>
          <a:ln>
            <a:solidFill>
              <a:schemeClr val="tx1">
                <a:lumMod val="95000"/>
                <a:lumOff val="5000"/>
              </a:schemeClr>
            </a:solidFill>
          </a:ln>
        </p:spPr>
        <p:txBody>
          <a:bodyPr>
            <a:normAutofit lnSpcReduction="10000"/>
          </a:bodyPr>
          <a:lstStyle/>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Objective 7.6: Explain how WWI mobilization impacted the role of government in lives of Americans and altered the lives of minorities and women.  </a:t>
            </a: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New Roman" panose="02020603050405020304" pitchFamily="18" charset="0"/>
                <a:cs typeface="Times New Roman" panose="02020603050405020304" pitchFamily="18" charset="0"/>
              </a:rPr>
              <a:t>How has America’s views been redefined by economic necessities, cultural notions, and national security during the turn of the 20</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century? </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pPr algn="l">
              <a:lnSpc>
                <a:spcPct val="100000"/>
              </a:lnSpc>
              <a:spcBef>
                <a:spcPts val="0"/>
              </a:spcBef>
              <a:buFont typeface="Arial" panose="020B0604020202020204" pitchFamily="34" charset="0"/>
              <a:buChar char="•"/>
            </a:pPr>
            <a:r>
              <a:rPr lang="en-US" sz="2400" b="0" i="0" dirty="0">
                <a:solidFill>
                  <a:srgbClr val="000000"/>
                </a:solidFill>
                <a:effectLst/>
                <a:latin typeface="Times New Roman" panose="02020603050405020304" pitchFamily="18" charset="0"/>
                <a:cs typeface="Times New Roman" panose="02020603050405020304" pitchFamily="18" charset="0"/>
              </a:rPr>
              <a:t>Explain the causes and consequences of U.S. involvement in WWI</a:t>
            </a:r>
            <a:endParaRPr lang="en-US" sz="2400" b="0" i="0" dirty="0">
              <a:solidFill>
                <a:srgbClr val="2D3B45"/>
              </a:solidFill>
              <a:effectLst/>
              <a:latin typeface="Times New Roman" panose="02020603050405020304" pitchFamily="18" charset="0"/>
              <a:cs typeface="Times New Roman" panose="02020603050405020304" pitchFamily="18" charset="0"/>
            </a:endParaRPr>
          </a:p>
          <a:p>
            <a:pPr algn="l">
              <a:lnSpc>
                <a:spcPct val="100000"/>
              </a:lnSpc>
              <a:spcBef>
                <a:spcPts val="0"/>
              </a:spcBef>
              <a:buFont typeface="Arial" panose="020B0604020202020204" pitchFamily="34" charset="0"/>
              <a:buChar char="•"/>
            </a:pPr>
            <a:r>
              <a:rPr lang="en-US" sz="2400" b="0" i="0" dirty="0">
                <a:solidFill>
                  <a:srgbClr val="000000"/>
                </a:solidFill>
                <a:effectLst/>
                <a:latin typeface="Times New Roman" panose="02020603050405020304" pitchFamily="18" charset="0"/>
                <a:cs typeface="Times New Roman" panose="02020603050405020304" pitchFamily="18" charset="0"/>
              </a:rPr>
              <a:t>Evaluate how the role of government was transformed by U.S. involvement in WWI</a:t>
            </a:r>
            <a:endParaRPr lang="en-US" sz="2400" b="0" i="0" dirty="0">
              <a:solidFill>
                <a:srgbClr val="2D3B45"/>
              </a:solidFill>
              <a:effectLst/>
              <a:latin typeface="Times New Roman" panose="02020603050405020304" pitchFamily="18" charset="0"/>
              <a:cs typeface="Times New Roman" panose="02020603050405020304" pitchFamily="18" charset="0"/>
            </a:endParaRPr>
          </a:p>
          <a:p>
            <a:pPr algn="l">
              <a:lnSpc>
                <a:spcPct val="100000"/>
              </a:lnSpc>
              <a:spcBef>
                <a:spcPts val="0"/>
              </a:spcBef>
              <a:buFont typeface="Arial" panose="020B0604020202020204" pitchFamily="34" charset="0"/>
              <a:buChar char="•"/>
            </a:pPr>
            <a:r>
              <a:rPr lang="en-US" sz="2400" b="0" i="0" dirty="0">
                <a:solidFill>
                  <a:srgbClr val="000000"/>
                </a:solidFill>
                <a:effectLst/>
                <a:latin typeface="Times New Roman" panose="02020603050405020304" pitchFamily="18" charset="0"/>
                <a:cs typeface="Times New Roman" panose="02020603050405020304" pitchFamily="18" charset="0"/>
              </a:rPr>
              <a:t>Describe the impact of international and internal migration patterns over time.</a:t>
            </a:r>
            <a:endParaRPr lang="en-US" sz="2400" b="0" i="0" dirty="0">
              <a:solidFill>
                <a:srgbClr val="2D3B45"/>
              </a:solidFill>
              <a:effectLst/>
              <a:latin typeface="Times New Roman" panose="02020603050405020304" pitchFamily="18" charset="0"/>
              <a:cs typeface="Times New Roman" panose="02020603050405020304" pitchFamily="18" charset="0"/>
            </a:endParaRPr>
          </a:p>
          <a:p>
            <a:pPr marL="0" indent="0">
              <a:buNone/>
            </a:pPr>
            <a:r>
              <a:rPr lang="en-US" sz="2400" b="1" dirty="0">
                <a:solidFill>
                  <a:srgbClr val="A00F00"/>
                </a:solidFill>
                <a:latin typeface="Times New Roman" panose="02020603050405020304" pitchFamily="18" charset="0"/>
                <a:cs typeface="Times New Roman" panose="02020603050405020304" pitchFamily="18" charset="0"/>
              </a:rPr>
              <a:t>Agenda</a:t>
            </a:r>
          </a:p>
          <a:p>
            <a:pPr marL="568325" indent="-331788">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The Call to War </a:t>
            </a:r>
          </a:p>
          <a:p>
            <a:pPr marL="568325" indent="-331788">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WWI Cultural Effect</a:t>
            </a:r>
          </a:p>
          <a:p>
            <a:pPr marL="4572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The role of government in America</a:t>
            </a:r>
          </a:p>
          <a:p>
            <a:pPr marL="0" indent="0">
              <a:buNone/>
            </a:pPr>
            <a:r>
              <a:rPr lang="en-US" sz="2400" b="1" dirty="0">
                <a:solidFill>
                  <a:srgbClr val="A00F00"/>
                </a:solidFill>
                <a:latin typeface="Times New Roman" panose="02020603050405020304" pitchFamily="18" charset="0"/>
                <a:cs typeface="Times New Roman" panose="02020603050405020304" pitchFamily="18" charset="0"/>
              </a:rPr>
              <a:t>Homework: </a:t>
            </a:r>
          </a:p>
          <a:p>
            <a:r>
              <a:rPr lang="en-US" sz="2400" b="1" dirty="0">
                <a:solidFill>
                  <a:srgbClr val="A00F00"/>
                </a:solidFill>
                <a:latin typeface="Times New Roman" panose="02020603050405020304" pitchFamily="18" charset="0"/>
                <a:cs typeface="Times New Roman" panose="02020603050405020304" pitchFamily="18" charset="0"/>
              </a:rPr>
              <a:t>Unit VII Quiz – Monday 3/3 (Progressivism, Imperialism, &amp;WWI)</a:t>
            </a:r>
          </a:p>
          <a:p>
            <a:r>
              <a:rPr lang="en-US" sz="2400" b="1" dirty="0">
                <a:solidFill>
                  <a:srgbClr val="A00F00"/>
                </a:solidFill>
                <a:latin typeface="Times New Roman" panose="02020603050405020304" pitchFamily="18" charset="0"/>
                <a:cs typeface="Times New Roman" panose="02020603050405020304" pitchFamily="18" charset="0"/>
              </a:rPr>
              <a:t>Objective 17 Reading Questions due Wed. 3/5</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6596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BC2F8-1108-6941-FB97-79FE2C16EC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D5E977-B733-D877-1AE7-097821D148CB}"/>
              </a:ext>
            </a:extLst>
          </p:cNvPr>
          <p:cNvSpPr>
            <a:spLocks noGrp="1"/>
          </p:cNvSpPr>
          <p:nvPr>
            <p:ph type="title"/>
          </p:nvPr>
        </p:nvSpPr>
        <p:spPr>
          <a:xfrm>
            <a:off x="838200" y="365126"/>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The Call to War </a:t>
            </a:r>
          </a:p>
        </p:txBody>
      </p:sp>
      <p:sp>
        <p:nvSpPr>
          <p:cNvPr id="3" name="Content Placeholder 2">
            <a:extLst>
              <a:ext uri="{FF2B5EF4-FFF2-40B4-BE49-F238E27FC236}">
                <a16:creationId xmlns:a16="http://schemas.microsoft.com/office/drawing/2014/main" id="{42F567A1-3F13-C4D1-B2F1-9DAC72E9A9CB}"/>
              </a:ext>
            </a:extLst>
          </p:cNvPr>
          <p:cNvSpPr>
            <a:spLocks noGrp="1"/>
          </p:cNvSpPr>
          <p:nvPr>
            <p:ph idx="1"/>
          </p:nvPr>
        </p:nvSpPr>
        <p:spPr>
          <a:xfrm>
            <a:off x="191813" y="4361325"/>
            <a:ext cx="8353097" cy="2109460"/>
          </a:xfrm>
          <a:solidFill>
            <a:schemeClr val="bg1"/>
          </a:solidFill>
          <a:ln>
            <a:solidFill>
              <a:srgbClr val="002060"/>
            </a:solidFill>
          </a:ln>
        </p:spPr>
        <p:txBody>
          <a:bodyPr>
            <a:normAutofit/>
          </a:bodyPr>
          <a:lstStyle/>
          <a:p>
            <a:pPr marL="457200" indent="-457200">
              <a:buAutoNum type="arabicPeriod"/>
            </a:pPr>
            <a:r>
              <a:rPr lang="en-US" sz="2400" dirty="0">
                <a:latin typeface="Times New Roman" panose="02020603050405020304" pitchFamily="18" charset="0"/>
                <a:cs typeface="Times New Roman" panose="02020603050405020304" pitchFamily="18" charset="0"/>
              </a:rPr>
              <a:t>Describe a factor that led to the United States breaking its over 100-year tradition of maintaining neutrality.</a:t>
            </a:r>
          </a:p>
          <a:p>
            <a:pPr marL="457200" indent="-457200">
              <a:buAutoNum type="arabicPeriod"/>
            </a:pPr>
            <a:r>
              <a:rPr lang="en-US" sz="2400">
                <a:latin typeface="Times New Roman" panose="02020603050405020304" pitchFamily="18" charset="0"/>
                <a:cs typeface="Times New Roman" panose="02020603050405020304" pitchFamily="18" charset="0"/>
              </a:rPr>
              <a:t>Explain how President </a:t>
            </a:r>
            <a:r>
              <a:rPr lang="en-US" sz="2400" dirty="0">
                <a:latin typeface="Times New Roman" panose="02020603050405020304" pitchFamily="18" charset="0"/>
                <a:cs typeface="Times New Roman" panose="02020603050405020304" pitchFamily="18" charset="0"/>
              </a:rPr>
              <a:t>Woodrow Wilson built public support for WWI after the United States entered the war. </a:t>
            </a:r>
          </a:p>
        </p:txBody>
      </p:sp>
      <p:sp>
        <p:nvSpPr>
          <p:cNvPr id="4" name="Rectangle 3">
            <a:extLst>
              <a:ext uri="{FF2B5EF4-FFF2-40B4-BE49-F238E27FC236}">
                <a16:creationId xmlns:a16="http://schemas.microsoft.com/office/drawing/2014/main" id="{6F9D1E4B-7639-8CC8-0447-6D35510FF21F}"/>
              </a:ext>
            </a:extLst>
          </p:cNvPr>
          <p:cNvSpPr/>
          <p:nvPr/>
        </p:nvSpPr>
        <p:spPr>
          <a:xfrm>
            <a:off x="530772" y="1441945"/>
            <a:ext cx="11130455" cy="2065282"/>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spcBef>
                <a:spcPts val="750"/>
              </a:spcBef>
              <a:spcAft>
                <a:spcPts val="600"/>
              </a:spcAft>
            </a:pPr>
            <a:r>
              <a:rPr lang="en-US" sz="2400" b="0" i="0" dirty="0">
                <a:solidFill>
                  <a:schemeClr val="bg1"/>
                </a:solidFill>
                <a:effectLst/>
                <a:latin typeface="Times New Roman" panose="02020603050405020304" pitchFamily="18" charset="0"/>
                <a:cs typeface="Times New Roman" panose="02020603050405020304" pitchFamily="18" charset="0"/>
              </a:rPr>
              <a:t>"We have no selfish ends to serve. We desire no conquest, no dominion. We seek no indemnities for ourselves, no material compensation for the sacrifices we shall freely make." </a:t>
            </a:r>
          </a:p>
          <a:p>
            <a:pPr algn="l">
              <a:spcBef>
                <a:spcPts val="750"/>
              </a:spcBef>
              <a:spcAft>
                <a:spcPts val="600"/>
              </a:spcAft>
            </a:pPr>
            <a:r>
              <a:rPr lang="en-US" sz="2400" dirty="0">
                <a:solidFill>
                  <a:schemeClr val="bg1"/>
                </a:solidFill>
                <a:latin typeface="Times New Roman" panose="02020603050405020304" pitchFamily="18" charset="0"/>
                <a:cs typeface="Times New Roman" panose="02020603050405020304" pitchFamily="18" charset="0"/>
              </a:rPr>
              <a:t>	- </a:t>
            </a:r>
            <a:r>
              <a:rPr lang="en-US" sz="2400" b="1" dirty="0">
                <a:solidFill>
                  <a:schemeClr val="bg1"/>
                </a:solidFill>
                <a:latin typeface="Times New Roman" panose="02020603050405020304" pitchFamily="18" charset="0"/>
                <a:cs typeface="Times New Roman" panose="02020603050405020304" pitchFamily="18" charset="0"/>
              </a:rPr>
              <a:t>President Woodrow Wilson</a:t>
            </a:r>
            <a:endParaRPr lang="en-US" sz="2400" b="1" i="0" dirty="0">
              <a:solidFill>
                <a:schemeClr val="bg1"/>
              </a:solidFill>
              <a:effectLst/>
              <a:latin typeface="Times New Roman" panose="02020603050405020304" pitchFamily="18" charset="0"/>
              <a:cs typeface="Times New Roman" panose="02020603050405020304" pitchFamily="18" charset="0"/>
            </a:endParaRPr>
          </a:p>
        </p:txBody>
      </p:sp>
      <p:pic>
        <p:nvPicPr>
          <p:cNvPr id="2050" name="Picture 2" descr="Quest for Post-War Peace ...">
            <a:extLst>
              <a:ext uri="{FF2B5EF4-FFF2-40B4-BE49-F238E27FC236}">
                <a16:creationId xmlns:a16="http://schemas.microsoft.com/office/drawing/2014/main" id="{7697FA8B-DDC9-A5F6-3C4E-FA6065C03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592" y="2474586"/>
            <a:ext cx="3386795" cy="169545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5" name="Online Media 4" title="8 Minute Timer">
            <a:hlinkClick r:id="" action="ppaction://media"/>
            <a:extLst>
              <a:ext uri="{FF2B5EF4-FFF2-40B4-BE49-F238E27FC236}">
                <a16:creationId xmlns:a16="http://schemas.microsoft.com/office/drawing/2014/main" id="{9917FF67-28B3-D7BF-5E40-C3C16EB310FD}"/>
              </a:ext>
            </a:extLst>
          </p:cNvPr>
          <p:cNvPicPr>
            <a:picLocks noRot="1" noChangeAspect="1"/>
          </p:cNvPicPr>
          <p:nvPr>
            <a:videoFile r:link="rId1"/>
          </p:nvPr>
        </p:nvPicPr>
        <p:blipFill>
          <a:blip r:embed="rId4"/>
          <a:stretch>
            <a:fillRect/>
          </a:stretch>
        </p:blipFill>
        <p:spPr>
          <a:xfrm>
            <a:off x="8765628" y="4397979"/>
            <a:ext cx="3234559" cy="2065282"/>
          </a:xfrm>
          <a:prstGeom prst="rect">
            <a:avLst/>
          </a:prstGeom>
        </p:spPr>
      </p:pic>
    </p:spTree>
    <p:extLst>
      <p:ext uri="{BB962C8B-B14F-4D97-AF65-F5344CB8AC3E}">
        <p14:creationId xmlns:p14="http://schemas.microsoft.com/office/powerpoint/2010/main" val="34752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6FE6D-0F7D-9A26-CF17-8B47AB1ED0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4DE0D0-0564-5569-A7A1-1298E7795362}"/>
              </a:ext>
            </a:extLst>
          </p:cNvPr>
          <p:cNvSpPr>
            <a:spLocks noGrp="1"/>
          </p:cNvSpPr>
          <p:nvPr>
            <p:ph type="title"/>
          </p:nvPr>
        </p:nvSpPr>
        <p:spPr>
          <a:xfrm>
            <a:off x="838200" y="365126"/>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Migration Patterns </a:t>
            </a:r>
          </a:p>
        </p:txBody>
      </p:sp>
      <p:sp>
        <p:nvSpPr>
          <p:cNvPr id="3" name="Content Placeholder 2">
            <a:extLst>
              <a:ext uri="{FF2B5EF4-FFF2-40B4-BE49-F238E27FC236}">
                <a16:creationId xmlns:a16="http://schemas.microsoft.com/office/drawing/2014/main" id="{86771E0C-531B-9E9F-4088-9412E266BA6B}"/>
              </a:ext>
            </a:extLst>
          </p:cNvPr>
          <p:cNvSpPr>
            <a:spLocks noGrp="1"/>
          </p:cNvSpPr>
          <p:nvPr>
            <p:ph idx="1"/>
          </p:nvPr>
        </p:nvSpPr>
        <p:spPr>
          <a:xfrm>
            <a:off x="475593" y="1529255"/>
            <a:ext cx="11240813" cy="4647708"/>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Mass population shift</a:t>
            </a:r>
          </a:p>
        </p:txBody>
      </p:sp>
      <p:sp>
        <p:nvSpPr>
          <p:cNvPr id="4" name="Rectangle 3">
            <a:extLst>
              <a:ext uri="{FF2B5EF4-FFF2-40B4-BE49-F238E27FC236}">
                <a16:creationId xmlns:a16="http://schemas.microsoft.com/office/drawing/2014/main" id="{4D7FD307-4310-A296-BF5C-CFFBC2EC466A}"/>
              </a:ext>
            </a:extLst>
          </p:cNvPr>
          <p:cNvSpPr/>
          <p:nvPr/>
        </p:nvSpPr>
        <p:spPr>
          <a:xfrm>
            <a:off x="270641" y="2028165"/>
            <a:ext cx="5318170" cy="883826"/>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Great Migration</a:t>
            </a:r>
            <a:r>
              <a:rPr lang="en-US" sz="2400" b="1" dirty="0">
                <a:solidFill>
                  <a:schemeClr val="bg1"/>
                </a:solidFill>
                <a:latin typeface="Times New Roman" panose="02020603050405020304" pitchFamily="18" charset="0"/>
                <a:cs typeface="Times New Roman" panose="02020603050405020304" pitchFamily="18" charset="0"/>
              </a:rPr>
              <a:t> (African Americans); escaping Jim Crow  </a:t>
            </a:r>
          </a:p>
        </p:txBody>
      </p:sp>
      <p:pic>
        <p:nvPicPr>
          <p:cNvPr id="5" name="Picture 2">
            <a:extLst>
              <a:ext uri="{FF2B5EF4-FFF2-40B4-BE49-F238E27FC236}">
                <a16:creationId xmlns:a16="http://schemas.microsoft.com/office/drawing/2014/main" id="{21F17ABA-12A4-275F-36E8-05E3EFAE4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92" y="3041187"/>
            <a:ext cx="5452241" cy="3686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Article 2013: Mexican Immigrants in the United States | migrationpolicy.org">
            <a:extLst>
              <a:ext uri="{FF2B5EF4-FFF2-40B4-BE49-F238E27FC236}">
                <a16:creationId xmlns:a16="http://schemas.microsoft.com/office/drawing/2014/main" id="{92FE3DD3-477B-CEA0-F249-DADEA3077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169" y="3041187"/>
            <a:ext cx="5452241" cy="368661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798C9F7-72D8-9F43-02A6-DAD3D8933B74}"/>
              </a:ext>
            </a:extLst>
          </p:cNvPr>
          <p:cNvSpPr/>
          <p:nvPr/>
        </p:nvSpPr>
        <p:spPr>
          <a:xfrm>
            <a:off x="6264169" y="2048438"/>
            <a:ext cx="5318170" cy="883826"/>
          </a:xfrm>
          <a:prstGeom prst="rect">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Latino immigration</a:t>
            </a:r>
            <a:r>
              <a:rPr lang="en-US" sz="2400" b="1" dirty="0">
                <a:solidFill>
                  <a:schemeClr val="bg1"/>
                </a:solidFill>
                <a:latin typeface="Times New Roman" panose="02020603050405020304" pitchFamily="18" charset="0"/>
                <a:cs typeface="Times New Roman" panose="02020603050405020304" pitchFamily="18" charset="0"/>
              </a:rPr>
              <a:t> – Farm labor for war effort</a:t>
            </a:r>
          </a:p>
        </p:txBody>
      </p:sp>
    </p:spTree>
    <p:extLst>
      <p:ext uri="{BB962C8B-B14F-4D97-AF65-F5344CB8AC3E}">
        <p14:creationId xmlns:p14="http://schemas.microsoft.com/office/powerpoint/2010/main" val="2126241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03" y="365125"/>
            <a:ext cx="10943897" cy="722205"/>
          </a:xfrm>
          <a:solidFill>
            <a:srgbClr val="002060"/>
          </a:solidFill>
          <a:ln>
            <a:solidFill>
              <a:srgbClr val="FF0000"/>
            </a:solidFill>
          </a:ln>
        </p:spPr>
        <p:txBody>
          <a:bodyPr/>
          <a:lstStyle/>
          <a:p>
            <a:r>
              <a:rPr lang="en-US" b="1" dirty="0">
                <a:solidFill>
                  <a:schemeClr val="bg1"/>
                </a:solidFill>
                <a:latin typeface="Poor Richard" panose="02080502050505020702" pitchFamily="18" charset="0"/>
              </a:rPr>
              <a:t>Opportunity</a:t>
            </a:r>
          </a:p>
        </p:txBody>
      </p:sp>
      <p:sp>
        <p:nvSpPr>
          <p:cNvPr id="3" name="Content Placeholder 2"/>
          <p:cNvSpPr>
            <a:spLocks noGrp="1"/>
          </p:cNvSpPr>
          <p:nvPr>
            <p:ph idx="1"/>
          </p:nvPr>
        </p:nvSpPr>
        <p:spPr>
          <a:xfrm>
            <a:off x="409903" y="1324303"/>
            <a:ext cx="11540359" cy="4801861"/>
          </a:xfrm>
          <a:solidFill>
            <a:schemeClr val="bg1"/>
          </a:solidFill>
          <a:ln>
            <a:solidFill>
              <a:schemeClr val="tx1">
                <a:lumMod val="95000"/>
                <a:lumOff val="5000"/>
              </a:schemeClr>
            </a:solidFill>
          </a:ln>
        </p:spPr>
        <p:txBody>
          <a:bodyPr/>
          <a:lstStyle/>
          <a:p>
            <a:r>
              <a:rPr lang="en-US" dirty="0">
                <a:solidFill>
                  <a:schemeClr val="tx1"/>
                </a:solidFill>
                <a:latin typeface="Times New Roman" pitchFamily="18" charset="0"/>
                <a:cs typeface="Times New Roman" pitchFamily="18" charset="0"/>
              </a:rPr>
              <a:t>Women: factory workers        </a:t>
            </a:r>
            <a:r>
              <a:rPr lang="en-US" dirty="0">
                <a:latin typeface="Times New Roman" pitchFamily="18" charset="0"/>
                <a:cs typeface="Times New Roman" pitchFamily="18" charset="0"/>
              </a:rPr>
              <a:t>  </a:t>
            </a:r>
            <a:r>
              <a:rPr lang="en-US" b="1" i="1" u="sng" dirty="0">
                <a:solidFill>
                  <a:srgbClr val="002060"/>
                </a:solidFill>
                <a:latin typeface="Times New Roman" pitchFamily="18" charset="0"/>
                <a:cs typeface="Times New Roman" pitchFamily="18" charset="0"/>
              </a:rPr>
              <a:t>19</a:t>
            </a:r>
            <a:r>
              <a:rPr lang="en-US" b="1" i="1" u="sng" baseline="30000" dirty="0">
                <a:solidFill>
                  <a:srgbClr val="002060"/>
                </a:solidFill>
                <a:latin typeface="Times New Roman" pitchFamily="18" charset="0"/>
                <a:cs typeface="Times New Roman" pitchFamily="18" charset="0"/>
              </a:rPr>
              <a:t>th</a:t>
            </a:r>
            <a:r>
              <a:rPr lang="en-US" b="1" i="1" u="sng" dirty="0">
                <a:solidFill>
                  <a:srgbClr val="002060"/>
                </a:solidFill>
                <a:latin typeface="Times New Roman" pitchFamily="18" charset="0"/>
                <a:cs typeface="Times New Roman" pitchFamily="18" charset="0"/>
              </a:rPr>
              <a:t> Amendment</a:t>
            </a:r>
          </a:p>
          <a:p>
            <a:r>
              <a:rPr lang="en-US" dirty="0">
                <a:solidFill>
                  <a:schemeClr val="tx1"/>
                </a:solidFill>
                <a:latin typeface="Times New Roman" pitchFamily="18" charset="0"/>
                <a:cs typeface="Times New Roman" pitchFamily="18" charset="0"/>
              </a:rPr>
              <a:t>African Americans (promote equality)</a:t>
            </a:r>
          </a:p>
          <a:p>
            <a:pPr lvl="1"/>
            <a:r>
              <a:rPr lang="en-US" b="1" dirty="0">
                <a:solidFill>
                  <a:srgbClr val="002060"/>
                </a:solidFill>
                <a:latin typeface="Times New Roman" pitchFamily="18" charset="0"/>
                <a:cs typeface="Times New Roman" pitchFamily="18" charset="0"/>
              </a:rPr>
              <a:t>Great Migration </a:t>
            </a:r>
            <a:r>
              <a:rPr lang="en-US" dirty="0">
                <a:latin typeface="Times New Roman" pitchFamily="18" charset="0"/>
                <a:cs typeface="Times New Roman" pitchFamily="18" charset="0"/>
              </a:rPr>
              <a:t>– urbanization movement (Strike breakers)</a:t>
            </a:r>
          </a:p>
          <a:p>
            <a:pPr lvl="1"/>
            <a:r>
              <a:rPr lang="en-US" b="1" dirty="0">
                <a:solidFill>
                  <a:srgbClr val="002060"/>
                </a:solidFill>
                <a:latin typeface="Times New Roman" pitchFamily="18" charset="0"/>
                <a:cs typeface="Times New Roman" pitchFamily="18" charset="0"/>
              </a:rPr>
              <a:t>Booker T Washington (Atlanta Compromise) </a:t>
            </a:r>
            <a:r>
              <a:rPr lang="en-US" dirty="0">
                <a:latin typeface="Times New Roman" pitchFamily="18" charset="0"/>
                <a:cs typeface="Times New Roman" pitchFamily="18" charset="0"/>
              </a:rPr>
              <a:t>	</a:t>
            </a:r>
            <a:r>
              <a:rPr lang="en-US" b="1" u="sng" dirty="0">
                <a:solidFill>
                  <a:srgbClr val="002060"/>
                </a:solidFill>
                <a:latin typeface="Times New Roman" pitchFamily="18" charset="0"/>
                <a:cs typeface="Times New Roman" pitchFamily="18" charset="0"/>
              </a:rPr>
              <a:t>Harlem Hell Fighters</a:t>
            </a:r>
          </a:p>
        </p:txBody>
      </p:sp>
      <p:sp>
        <p:nvSpPr>
          <p:cNvPr id="4" name="Right Arrow 3"/>
          <p:cNvSpPr/>
          <p:nvPr/>
        </p:nvSpPr>
        <p:spPr>
          <a:xfrm>
            <a:off x="7191273" y="271565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465152" y="1434662"/>
            <a:ext cx="533400" cy="2837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Women at War in 1914 - Fun Kids - the UK's children's radio station">
            <a:extLst>
              <a:ext uri="{FF2B5EF4-FFF2-40B4-BE49-F238E27FC236}">
                <a16:creationId xmlns:a16="http://schemas.microsoft.com/office/drawing/2014/main" id="{F190EC4C-141E-D0BE-B294-101867ECC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353" y="3168583"/>
            <a:ext cx="4879038" cy="33242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RLEM HELLFIGHTERS: Most Decorated US WWI Regiment - East Tennessee  Enlightener">
            <a:extLst>
              <a:ext uri="{FF2B5EF4-FFF2-40B4-BE49-F238E27FC236}">
                <a16:creationId xmlns:a16="http://schemas.microsoft.com/office/drawing/2014/main" id="{F86AF587-4274-D8D9-A63E-20EF30F1B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609" y="3168584"/>
            <a:ext cx="4879038" cy="3470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00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433" y="356461"/>
            <a:ext cx="10709329" cy="6120539"/>
          </a:xfrm>
          <a:solidFill>
            <a:schemeClr val="bg1"/>
          </a:solidFill>
          <a:ln>
            <a:solidFill>
              <a:schemeClr val="tx1">
                <a:lumMod val="95000"/>
                <a:lumOff val="5000"/>
              </a:schemeClr>
            </a:solidFill>
          </a:ln>
        </p:spPr>
        <p:txBody>
          <a:bodyPr>
            <a:normAutofit/>
          </a:bodyPr>
          <a:lstStyle/>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Objective 7.5: Explain causation and impact of the United States breaking its longstanding tradition of neutrality </a:t>
            </a: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New Roman" panose="02020603050405020304" pitchFamily="18" charset="0"/>
                <a:cs typeface="Times New Roman" panose="02020603050405020304" pitchFamily="18" charset="0"/>
              </a:rPr>
              <a:t>How has America’s views been redefined by economic necessities, cultural notions, and national security during the turn of the 20</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century? </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pPr algn="l">
              <a:lnSpc>
                <a:spcPct val="100000"/>
              </a:lnSpc>
              <a:spcBef>
                <a:spcPts val="0"/>
              </a:spcBef>
              <a:buFont typeface="Arial" panose="020B0604020202020204" pitchFamily="34" charset="0"/>
              <a:buChar char="•"/>
            </a:pPr>
            <a:r>
              <a:rPr lang="en-US" sz="2400" b="0" i="0" dirty="0">
                <a:solidFill>
                  <a:srgbClr val="000000"/>
                </a:solidFill>
                <a:effectLst/>
                <a:latin typeface="Times New Roman" panose="02020603050405020304" pitchFamily="18" charset="0"/>
                <a:cs typeface="Times New Roman" panose="02020603050405020304" pitchFamily="18" charset="0"/>
              </a:rPr>
              <a:t>Explain the causes and consequences of U.S. involvement in WWI</a:t>
            </a:r>
            <a:endParaRPr lang="en-US" sz="2400" b="0" i="0" dirty="0">
              <a:solidFill>
                <a:srgbClr val="2D3B45"/>
              </a:solidFill>
              <a:effectLst/>
              <a:latin typeface="Times New Roman" panose="02020603050405020304" pitchFamily="18" charset="0"/>
              <a:cs typeface="Times New Roman" panose="02020603050405020304" pitchFamily="18" charset="0"/>
            </a:endParaRPr>
          </a:p>
          <a:p>
            <a:pPr algn="l">
              <a:lnSpc>
                <a:spcPct val="100000"/>
              </a:lnSpc>
              <a:spcBef>
                <a:spcPts val="0"/>
              </a:spcBef>
              <a:buFont typeface="Arial" panose="020B0604020202020204" pitchFamily="34" charset="0"/>
              <a:buChar char="•"/>
            </a:pPr>
            <a:r>
              <a:rPr lang="en-US" sz="2400" b="0" i="0" dirty="0">
                <a:solidFill>
                  <a:srgbClr val="000000"/>
                </a:solidFill>
                <a:effectLst/>
                <a:latin typeface="Times New Roman" panose="02020603050405020304" pitchFamily="18" charset="0"/>
                <a:cs typeface="Times New Roman" panose="02020603050405020304" pitchFamily="18" charset="0"/>
              </a:rPr>
              <a:t>Evaluate how the role of government was transformed by U.S. involvement in WWI</a:t>
            </a:r>
            <a:endParaRPr lang="en-US" sz="2400" b="0" i="0" dirty="0">
              <a:solidFill>
                <a:srgbClr val="2D3B45"/>
              </a:solidFill>
              <a:effectLst/>
              <a:latin typeface="Times New Roman" panose="02020603050405020304" pitchFamily="18" charset="0"/>
              <a:cs typeface="Times New Roman" panose="02020603050405020304" pitchFamily="18" charset="0"/>
            </a:endParaRPr>
          </a:p>
          <a:p>
            <a:pPr algn="l">
              <a:lnSpc>
                <a:spcPct val="100000"/>
              </a:lnSpc>
              <a:spcBef>
                <a:spcPts val="0"/>
              </a:spcBef>
              <a:buFont typeface="Arial" panose="020B0604020202020204" pitchFamily="34" charset="0"/>
              <a:buChar char="•"/>
            </a:pPr>
            <a:r>
              <a:rPr lang="en-US" sz="2400" b="0" i="0" dirty="0">
                <a:solidFill>
                  <a:srgbClr val="000000"/>
                </a:solidFill>
                <a:effectLst/>
                <a:latin typeface="Times New Roman" panose="02020603050405020304" pitchFamily="18" charset="0"/>
                <a:cs typeface="Times New Roman" panose="02020603050405020304" pitchFamily="18" charset="0"/>
              </a:rPr>
              <a:t>Describe the impact of international and internal migration patterns over time.</a:t>
            </a:r>
            <a:endParaRPr lang="en-US" sz="2400" b="0" i="0" dirty="0">
              <a:solidFill>
                <a:srgbClr val="2D3B45"/>
              </a:solidFill>
              <a:effectLst/>
              <a:latin typeface="Times New Roman" panose="02020603050405020304" pitchFamily="18" charset="0"/>
              <a:cs typeface="Times New Roman" panose="02020603050405020304" pitchFamily="18" charset="0"/>
            </a:endParaRPr>
          </a:p>
          <a:p>
            <a:pPr marL="0" indent="0">
              <a:buNone/>
            </a:pPr>
            <a:r>
              <a:rPr lang="en-US" sz="2400" b="1" dirty="0">
                <a:solidFill>
                  <a:srgbClr val="A00F00"/>
                </a:solidFill>
                <a:latin typeface="Times New Roman" panose="02020603050405020304" pitchFamily="18" charset="0"/>
                <a:cs typeface="Times New Roman" panose="02020603050405020304" pitchFamily="18" charset="0"/>
              </a:rPr>
              <a:t>Agenda</a:t>
            </a:r>
          </a:p>
          <a:p>
            <a:pPr marL="568325" indent="-331788">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The Precedent of Neutrality</a:t>
            </a:r>
          </a:p>
          <a:p>
            <a:pPr marL="568325" indent="-331788">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Debating U.S. Interventionism </a:t>
            </a:r>
          </a:p>
          <a:p>
            <a:pPr marL="4572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Imperialism Foreign Policy</a:t>
            </a:r>
          </a:p>
          <a:p>
            <a:pPr marL="0" indent="0">
              <a:buNone/>
            </a:pPr>
            <a:r>
              <a:rPr lang="en-US" sz="2400" b="1" dirty="0">
                <a:solidFill>
                  <a:srgbClr val="A00F00"/>
                </a:solidFill>
                <a:latin typeface="Times New Roman" panose="02020603050405020304" pitchFamily="18" charset="0"/>
                <a:cs typeface="Times New Roman" panose="02020603050405020304" pitchFamily="18" charset="0"/>
              </a:rPr>
              <a:t>Homework: Objective 17 Reading Questions </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116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A66F9-CA31-4C98-3661-87EA81068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74A016-96FD-E707-C068-D86B83A0B5D7}"/>
              </a:ext>
            </a:extLst>
          </p:cNvPr>
          <p:cNvSpPr>
            <a:spLocks noGrp="1"/>
          </p:cNvSpPr>
          <p:nvPr>
            <p:ph type="title"/>
          </p:nvPr>
        </p:nvSpPr>
        <p:spPr>
          <a:xfrm>
            <a:off x="838200" y="365126"/>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Security v. Freedom </a:t>
            </a:r>
          </a:p>
        </p:txBody>
      </p:sp>
      <p:sp>
        <p:nvSpPr>
          <p:cNvPr id="3" name="Content Placeholder 2">
            <a:extLst>
              <a:ext uri="{FF2B5EF4-FFF2-40B4-BE49-F238E27FC236}">
                <a16:creationId xmlns:a16="http://schemas.microsoft.com/office/drawing/2014/main" id="{708AAA88-38ED-88F7-0DBA-1E9E7A6EF17B}"/>
              </a:ext>
            </a:extLst>
          </p:cNvPr>
          <p:cNvSpPr>
            <a:spLocks noGrp="1"/>
          </p:cNvSpPr>
          <p:nvPr>
            <p:ph idx="1"/>
          </p:nvPr>
        </p:nvSpPr>
        <p:spPr>
          <a:xfrm>
            <a:off x="472966" y="1560786"/>
            <a:ext cx="11351172" cy="4616177"/>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War time challenges American civil liberties </a:t>
            </a:r>
          </a:p>
        </p:txBody>
      </p:sp>
      <p:sp>
        <p:nvSpPr>
          <p:cNvPr id="4" name="Rectangle 3">
            <a:extLst>
              <a:ext uri="{FF2B5EF4-FFF2-40B4-BE49-F238E27FC236}">
                <a16:creationId xmlns:a16="http://schemas.microsoft.com/office/drawing/2014/main" id="{B5290930-4A88-4D00-8548-2A9017056F85}"/>
              </a:ext>
            </a:extLst>
          </p:cNvPr>
          <p:cNvSpPr/>
          <p:nvPr/>
        </p:nvSpPr>
        <p:spPr>
          <a:xfrm>
            <a:off x="299545" y="2033752"/>
            <a:ext cx="7488621" cy="159231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2"/>
                </a:solidFill>
                <a:latin typeface="Times New Roman" panose="02020603050405020304" pitchFamily="18" charset="0"/>
                <a:cs typeface="Times New Roman" panose="02020603050405020304" pitchFamily="18" charset="0"/>
              </a:rPr>
              <a:t>Denial of Freedom:</a:t>
            </a:r>
          </a:p>
          <a:p>
            <a:pPr marL="342900" indent="-342900">
              <a:buFont typeface="Arial" panose="020B0604020202020204" pitchFamily="34" charset="0"/>
              <a:buChar char="•"/>
            </a:pPr>
            <a:r>
              <a:rPr lang="en-US" sz="2400" dirty="0">
                <a:solidFill>
                  <a:schemeClr val="tx2"/>
                </a:solidFill>
                <a:latin typeface="Times New Roman" panose="02020603050405020304" pitchFamily="18" charset="0"/>
                <a:cs typeface="Times New Roman" panose="02020603050405020304" pitchFamily="18" charset="0"/>
              </a:rPr>
              <a:t>Fear of socialism (Eugene V. Debs &amp; Wobblies)</a:t>
            </a:r>
          </a:p>
          <a:p>
            <a:pPr marL="342900" indent="-342900">
              <a:buFont typeface="Arial" panose="020B0604020202020204" pitchFamily="34" charset="0"/>
              <a:buChar char="•"/>
            </a:pPr>
            <a:r>
              <a:rPr lang="en-US" sz="2400" b="1" u="sng" dirty="0">
                <a:solidFill>
                  <a:srgbClr val="FF0000"/>
                </a:solidFill>
                <a:latin typeface="Times New Roman" panose="02020603050405020304" pitchFamily="18" charset="0"/>
                <a:cs typeface="Times New Roman" panose="02020603050405020304" pitchFamily="18" charset="0"/>
              </a:rPr>
              <a:t>Espionage Act (1917)</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solidFill>
                  <a:schemeClr val="tx2"/>
                </a:solidFill>
                <a:latin typeface="Times New Roman" panose="02020603050405020304" pitchFamily="18" charset="0"/>
                <a:cs typeface="Times New Roman" panose="02020603050405020304" pitchFamily="18" charset="0"/>
              </a:rPr>
              <a:t>&amp; </a:t>
            </a:r>
            <a:r>
              <a:rPr lang="en-US" sz="2400" b="1" u="sng" dirty="0">
                <a:solidFill>
                  <a:srgbClr val="FF0000"/>
                </a:solidFill>
                <a:latin typeface="Times New Roman" panose="02020603050405020304" pitchFamily="18" charset="0"/>
                <a:cs typeface="Times New Roman" panose="02020603050405020304" pitchFamily="18" charset="0"/>
              </a:rPr>
              <a:t>Sedition Act (1918)</a:t>
            </a:r>
          </a:p>
          <a:p>
            <a:pPr marL="342900" indent="-342900">
              <a:buFont typeface="Arial" panose="020B0604020202020204" pitchFamily="34" charset="0"/>
              <a:buChar char="•"/>
            </a:pPr>
            <a:r>
              <a:rPr lang="en-US" sz="2400" b="1" u="sng" dirty="0">
                <a:solidFill>
                  <a:srgbClr val="FF0000"/>
                </a:solidFill>
                <a:latin typeface="Times New Roman" panose="02020603050405020304" pitchFamily="18" charset="0"/>
                <a:cs typeface="Times New Roman" panose="02020603050405020304" pitchFamily="18" charset="0"/>
              </a:rPr>
              <a:t>Schenck v. U.S. (1919)</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solidFill>
                  <a:schemeClr val="tx2"/>
                </a:solidFill>
                <a:latin typeface="Times New Roman" panose="02020603050405020304" pitchFamily="18" charset="0"/>
                <a:cs typeface="Times New Roman" panose="02020603050405020304" pitchFamily="18" charset="0"/>
              </a:rPr>
              <a:t>– “Clear &amp; Present Danger” </a:t>
            </a:r>
          </a:p>
        </p:txBody>
      </p:sp>
      <p:pic>
        <p:nvPicPr>
          <p:cNvPr id="9218" name="Picture 2" descr="Sedition Act, 1918 Drawing by William A Rogers - Pixels">
            <a:extLst>
              <a:ext uri="{FF2B5EF4-FFF2-40B4-BE49-F238E27FC236}">
                <a16:creationId xmlns:a16="http://schemas.microsoft.com/office/drawing/2014/main" id="{F921EB0B-997D-5690-3475-265127073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792429"/>
            <a:ext cx="2488324" cy="285750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9220" name="Picture 4" descr="U.S. History, Americans and the Great War, 1914-1919, The United States  Prepares for War | OERTX">
            <a:extLst>
              <a:ext uri="{FF2B5EF4-FFF2-40B4-BE49-F238E27FC236}">
                <a16:creationId xmlns:a16="http://schemas.microsoft.com/office/drawing/2014/main" id="{25A694B3-3170-84B7-0A1E-B8DA13D33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2051" y="3792428"/>
            <a:ext cx="2681451" cy="2857499"/>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C8AF96F-AB67-3C3B-3B81-2809D7B032E3}"/>
              </a:ext>
            </a:extLst>
          </p:cNvPr>
          <p:cNvSpPr/>
          <p:nvPr/>
        </p:nvSpPr>
        <p:spPr>
          <a:xfrm>
            <a:off x="6525609" y="4099035"/>
            <a:ext cx="5471950" cy="1857210"/>
          </a:xfrm>
          <a:prstGeom prst="rect">
            <a:avLst/>
          </a:prstGeom>
          <a:solidFill>
            <a:schemeClr val="tx2">
              <a:lumMod val="90000"/>
              <a:lumOff val="1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Anti-German Sentiment</a:t>
            </a:r>
            <a:r>
              <a:rPr lang="en-US" sz="2400" dirty="0">
                <a:solidFill>
                  <a:schemeClr val="bg1"/>
                </a:solidFill>
                <a:latin typeface="Times New Roman" panose="02020603050405020304" pitchFamily="18" charset="0"/>
                <a:cs typeface="Times New Roman" panose="02020603050405020304" pitchFamily="18" charset="0"/>
              </a:rPr>
              <a:t>: (</a:t>
            </a:r>
            <a:r>
              <a:rPr lang="en-US" sz="2400" i="1" dirty="0">
                <a:solidFill>
                  <a:srgbClr val="FFFF00"/>
                </a:solidFill>
                <a:latin typeface="Times New Roman" panose="02020603050405020304" pitchFamily="18" charset="0"/>
                <a:cs typeface="Times New Roman" panose="02020603050405020304" pitchFamily="18" charset="0"/>
              </a:rPr>
              <a:t>Xenophobia</a:t>
            </a:r>
            <a:r>
              <a:rPr lang="en-US" sz="2400" dirty="0">
                <a:solidFill>
                  <a:schemeClr val="bg1"/>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Sauerkraut = </a:t>
            </a:r>
            <a:r>
              <a:rPr lang="en-US" sz="2400" b="1" u="sng" dirty="0">
                <a:solidFill>
                  <a:srgbClr val="FFFF00"/>
                </a:solidFill>
                <a:latin typeface="Times New Roman" panose="02020603050405020304" pitchFamily="18" charset="0"/>
                <a:cs typeface="Times New Roman" panose="02020603050405020304" pitchFamily="18" charset="0"/>
              </a:rPr>
              <a:t>Liberty Cabbage</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18</a:t>
            </a:r>
            <a:r>
              <a:rPr lang="en-US" sz="2400" b="1" u="sng" baseline="30000" dirty="0">
                <a:solidFill>
                  <a:srgbClr val="FFFF00"/>
                </a:solidFill>
                <a:latin typeface="Times New Roman" panose="02020603050405020304" pitchFamily="18" charset="0"/>
                <a:cs typeface="Times New Roman" panose="02020603050405020304" pitchFamily="18" charset="0"/>
              </a:rPr>
              <a:t>th</a:t>
            </a:r>
            <a:r>
              <a:rPr lang="en-US" sz="2400" b="1" u="sng" dirty="0">
                <a:solidFill>
                  <a:srgbClr val="FFFF00"/>
                </a:solidFill>
                <a:latin typeface="Times New Roman" panose="02020603050405020304" pitchFamily="18" charset="0"/>
                <a:cs typeface="Times New Roman" panose="02020603050405020304" pitchFamily="18" charset="0"/>
              </a:rPr>
              <a:t> Amendment</a:t>
            </a:r>
            <a:r>
              <a:rPr lang="en-US" sz="2400" dirty="0">
                <a:solidFill>
                  <a:schemeClr val="bg1"/>
                </a:solidFill>
                <a:latin typeface="Times New Roman" panose="02020603050405020304" pitchFamily="18" charset="0"/>
                <a:cs typeface="Times New Roman" panose="02020603050405020304" pitchFamily="18" charset="0"/>
              </a:rPr>
              <a:t>: prohibition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Boycott German owned businesses</a:t>
            </a:r>
          </a:p>
          <a:p>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6" name="Picture 5" descr="A close up of a newspaper&#10;&#10;Description generated with high confidence">
            <a:extLst>
              <a:ext uri="{FF2B5EF4-FFF2-40B4-BE49-F238E27FC236}">
                <a16:creationId xmlns:a16="http://schemas.microsoft.com/office/drawing/2014/main" id="{27EBABA1-D665-5C90-81B6-744A0A80B6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5819" y="567559"/>
            <a:ext cx="3041431" cy="3241552"/>
          </a:xfrm>
          <a:prstGeom prst="rect">
            <a:avLst/>
          </a:prstGeom>
          <a:ln w="28575">
            <a:solidFill>
              <a:srgbClr val="FF0000"/>
            </a:solidFill>
          </a:ln>
        </p:spPr>
      </p:pic>
    </p:spTree>
    <p:extLst>
      <p:ext uri="{BB962C8B-B14F-4D97-AF65-F5344CB8AC3E}">
        <p14:creationId xmlns:p14="http://schemas.microsoft.com/office/powerpoint/2010/main" val="174391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0EFD-AA2F-B547-4C7F-9B6A85CFB3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BFF2F1-16B2-8AB0-EF36-C1F7981A5B16}"/>
              </a:ext>
            </a:extLst>
          </p:cNvPr>
          <p:cNvSpPr>
            <a:spLocks noGrp="1"/>
          </p:cNvSpPr>
          <p:nvPr>
            <p:ph type="title"/>
          </p:nvPr>
        </p:nvSpPr>
        <p:spPr>
          <a:xfrm>
            <a:off x="838200" y="365126"/>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Loss of Laissez Faire</a:t>
            </a:r>
          </a:p>
        </p:txBody>
      </p:sp>
      <p:sp>
        <p:nvSpPr>
          <p:cNvPr id="3" name="Content Placeholder 2">
            <a:extLst>
              <a:ext uri="{FF2B5EF4-FFF2-40B4-BE49-F238E27FC236}">
                <a16:creationId xmlns:a16="http://schemas.microsoft.com/office/drawing/2014/main" id="{772D8510-6966-0D81-2E34-5AA99182B0B5}"/>
              </a:ext>
            </a:extLst>
          </p:cNvPr>
          <p:cNvSpPr>
            <a:spLocks noGrp="1"/>
          </p:cNvSpPr>
          <p:nvPr>
            <p:ph idx="1"/>
          </p:nvPr>
        </p:nvSpPr>
        <p:spPr>
          <a:xfrm>
            <a:off x="838200" y="1592317"/>
            <a:ext cx="10515600" cy="4616177"/>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Prompt: Evaluate to what extent WWI expanded the progressive belief that the federal government should resolve problems in society and in the economy instead of supporting a laissez faire approach.  </a:t>
            </a:r>
          </a:p>
        </p:txBody>
      </p:sp>
      <p:pic>
        <p:nvPicPr>
          <p:cNvPr id="1026" name="Picture 2" descr="For Every Fighter a Woman Worker. Care ...">
            <a:extLst>
              <a:ext uri="{FF2B5EF4-FFF2-40B4-BE49-F238E27FC236}">
                <a16:creationId xmlns:a16="http://schemas.microsoft.com/office/drawing/2014/main" id="{1CFC8088-5B52-D7C1-29DD-80A33349C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896" y="2683011"/>
            <a:ext cx="3106033" cy="3809863"/>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Save The Fleet, Eat Less Wheat: The Patriotic History Of Ditching Bread :  The Salt : NPR">
            <a:extLst>
              <a:ext uri="{FF2B5EF4-FFF2-40B4-BE49-F238E27FC236}">
                <a16:creationId xmlns:a16="http://schemas.microsoft.com/office/drawing/2014/main" id="{8E94B054-0395-4AC6-DF0B-53BDD382E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436" y="2683011"/>
            <a:ext cx="3106033" cy="3809863"/>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pic>
        <p:nvPicPr>
          <p:cNvPr id="1030" name="Picture 6" descr="Posters - The Vintage Poster">
            <a:extLst>
              <a:ext uri="{FF2B5EF4-FFF2-40B4-BE49-F238E27FC236}">
                <a16:creationId xmlns:a16="http://schemas.microsoft.com/office/drawing/2014/main" id="{AD123230-01C4-DAA2-4A40-76CD11B9D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1975" y="2683011"/>
            <a:ext cx="3106033" cy="3809863"/>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765DCBC-D6AD-7AB3-AF3C-6427968C7A8E}"/>
              </a:ext>
            </a:extLst>
          </p:cNvPr>
          <p:cNvSpPr/>
          <p:nvPr/>
        </p:nvSpPr>
        <p:spPr>
          <a:xfrm>
            <a:off x="2680138" y="4603532"/>
            <a:ext cx="7362496" cy="993228"/>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Write a one paragraph response to the prompt using historic evidence to support your claim.</a:t>
            </a:r>
          </a:p>
        </p:txBody>
      </p:sp>
    </p:spTree>
    <p:extLst>
      <p:ext uri="{BB962C8B-B14F-4D97-AF65-F5344CB8AC3E}">
        <p14:creationId xmlns:p14="http://schemas.microsoft.com/office/powerpoint/2010/main" val="70589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48A7F-B4A1-DB6B-4824-2D76504F5AE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F02366-7337-0939-82D5-4486F3A60437}"/>
              </a:ext>
            </a:extLst>
          </p:cNvPr>
          <p:cNvSpPr>
            <a:spLocks noGrp="1"/>
          </p:cNvSpPr>
          <p:nvPr>
            <p:ph idx="1"/>
          </p:nvPr>
        </p:nvSpPr>
        <p:spPr>
          <a:xfrm>
            <a:off x="604433" y="356461"/>
            <a:ext cx="10709329" cy="6120539"/>
          </a:xfrm>
          <a:solidFill>
            <a:schemeClr val="bg1"/>
          </a:solidFill>
          <a:ln>
            <a:solidFill>
              <a:schemeClr val="tx1">
                <a:lumMod val="95000"/>
                <a:lumOff val="5000"/>
              </a:schemeClr>
            </a:solidFill>
          </a:ln>
        </p:spPr>
        <p:txBody>
          <a:bodyPr>
            <a:normAutofit lnSpcReduction="10000"/>
          </a:bodyPr>
          <a:lstStyle/>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Objective 7.5: Explain causation and impact of the United States breaking its longstanding tradition of neutrality </a:t>
            </a: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Essential Question: </a:t>
            </a:r>
            <a:r>
              <a:rPr lang="en-US" sz="2400" dirty="0">
                <a:latin typeface="Times New Roman" panose="02020603050405020304" pitchFamily="18" charset="0"/>
                <a:cs typeface="Times New Roman" panose="02020603050405020304" pitchFamily="18" charset="0"/>
              </a:rPr>
              <a:t>How has America’s views been redefined by economic necessities, cultural notions, and national security during the turn of the 20</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century? </a:t>
            </a:r>
          </a:p>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Students can:</a:t>
            </a:r>
          </a:p>
          <a:p>
            <a:pPr algn="l">
              <a:lnSpc>
                <a:spcPct val="100000"/>
              </a:lnSpc>
              <a:spcBef>
                <a:spcPts val="0"/>
              </a:spcBef>
              <a:buFont typeface="Arial" panose="020B0604020202020204" pitchFamily="34" charset="0"/>
              <a:buChar char="•"/>
            </a:pPr>
            <a:r>
              <a:rPr lang="en-US" sz="2400" b="0" i="0" dirty="0">
                <a:solidFill>
                  <a:srgbClr val="000000"/>
                </a:solidFill>
                <a:effectLst/>
                <a:latin typeface="Times New Roman" panose="02020603050405020304" pitchFamily="18" charset="0"/>
                <a:cs typeface="Times New Roman" panose="02020603050405020304" pitchFamily="18" charset="0"/>
              </a:rPr>
              <a:t>Explain the causes and consequences of U.S. involvement in WWI</a:t>
            </a:r>
            <a:endParaRPr lang="en-US" sz="2400" b="0" i="0" dirty="0">
              <a:solidFill>
                <a:srgbClr val="2D3B45"/>
              </a:solidFill>
              <a:effectLst/>
              <a:latin typeface="Times New Roman" panose="02020603050405020304" pitchFamily="18" charset="0"/>
              <a:cs typeface="Times New Roman" panose="02020603050405020304" pitchFamily="18" charset="0"/>
            </a:endParaRPr>
          </a:p>
          <a:p>
            <a:pPr algn="l">
              <a:lnSpc>
                <a:spcPct val="100000"/>
              </a:lnSpc>
              <a:spcBef>
                <a:spcPts val="0"/>
              </a:spcBef>
              <a:buFont typeface="Arial" panose="020B0604020202020204" pitchFamily="34" charset="0"/>
              <a:buChar char="•"/>
            </a:pPr>
            <a:r>
              <a:rPr lang="en-US" sz="2400" b="0" i="0" dirty="0">
                <a:solidFill>
                  <a:srgbClr val="000000"/>
                </a:solidFill>
                <a:effectLst/>
                <a:latin typeface="Times New Roman" panose="02020603050405020304" pitchFamily="18" charset="0"/>
                <a:cs typeface="Times New Roman" panose="02020603050405020304" pitchFamily="18" charset="0"/>
              </a:rPr>
              <a:t>Evaluate how the role of government was transformed by U.S. involvement in WWI</a:t>
            </a:r>
            <a:endParaRPr lang="en-US" sz="2400" b="0" i="0" dirty="0">
              <a:solidFill>
                <a:srgbClr val="2D3B45"/>
              </a:solidFill>
              <a:effectLst/>
              <a:latin typeface="Times New Roman" panose="02020603050405020304" pitchFamily="18" charset="0"/>
              <a:cs typeface="Times New Roman" panose="02020603050405020304" pitchFamily="18" charset="0"/>
            </a:endParaRPr>
          </a:p>
          <a:p>
            <a:pPr algn="l">
              <a:lnSpc>
                <a:spcPct val="100000"/>
              </a:lnSpc>
              <a:spcBef>
                <a:spcPts val="0"/>
              </a:spcBef>
              <a:buFont typeface="Arial" panose="020B0604020202020204" pitchFamily="34" charset="0"/>
              <a:buChar char="•"/>
            </a:pPr>
            <a:r>
              <a:rPr lang="en-US" sz="2400" b="0" i="0" dirty="0">
                <a:solidFill>
                  <a:srgbClr val="000000"/>
                </a:solidFill>
                <a:effectLst/>
                <a:latin typeface="Times New Roman" panose="02020603050405020304" pitchFamily="18" charset="0"/>
                <a:cs typeface="Times New Roman" panose="02020603050405020304" pitchFamily="18" charset="0"/>
              </a:rPr>
              <a:t>Describe the impact of international and internal migration patterns over time.</a:t>
            </a:r>
            <a:endParaRPr lang="en-US" sz="2400" b="0" i="0" dirty="0">
              <a:solidFill>
                <a:srgbClr val="2D3B45"/>
              </a:solidFill>
              <a:effectLst/>
              <a:latin typeface="Times New Roman" panose="02020603050405020304" pitchFamily="18" charset="0"/>
              <a:cs typeface="Times New Roman" panose="02020603050405020304" pitchFamily="18" charset="0"/>
            </a:endParaRPr>
          </a:p>
          <a:p>
            <a:pPr marL="0" indent="0">
              <a:buNone/>
            </a:pPr>
            <a:r>
              <a:rPr lang="en-US" sz="2400" b="1" dirty="0">
                <a:solidFill>
                  <a:srgbClr val="A00F00"/>
                </a:solidFill>
                <a:latin typeface="Times New Roman" panose="02020603050405020304" pitchFamily="18" charset="0"/>
                <a:cs typeface="Times New Roman" panose="02020603050405020304" pitchFamily="18" charset="0"/>
              </a:rPr>
              <a:t>Agenda</a:t>
            </a:r>
          </a:p>
          <a:p>
            <a:pPr marL="568325" indent="-331788">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A war to end all wars </a:t>
            </a:r>
          </a:p>
          <a:p>
            <a:pPr marL="568325" indent="-331788">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Setting the Role of America on World Stage</a:t>
            </a:r>
          </a:p>
          <a:p>
            <a:pPr marL="4572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Debating U.S. Interventionism</a:t>
            </a:r>
          </a:p>
          <a:p>
            <a:pPr marL="0" indent="0">
              <a:buNone/>
            </a:pPr>
            <a:r>
              <a:rPr lang="en-US" sz="2400" b="1" dirty="0">
                <a:solidFill>
                  <a:srgbClr val="A00F00"/>
                </a:solidFill>
                <a:latin typeface="Times New Roman" panose="02020603050405020304" pitchFamily="18" charset="0"/>
                <a:cs typeface="Times New Roman" panose="02020603050405020304" pitchFamily="18" charset="0"/>
              </a:rPr>
              <a:t>Homework:</a:t>
            </a:r>
          </a:p>
          <a:p>
            <a:r>
              <a:rPr lang="en-US" sz="2400" b="1" dirty="0">
                <a:solidFill>
                  <a:srgbClr val="A00F00"/>
                </a:solidFill>
                <a:latin typeface="Times New Roman" panose="02020603050405020304" pitchFamily="18" charset="0"/>
                <a:cs typeface="Times New Roman" panose="02020603050405020304" pitchFamily="18" charset="0"/>
              </a:rPr>
              <a:t>Unit VII Quiz – Monday 3/3 (Progressivism, Imperialism, &amp;WWI)</a:t>
            </a:r>
          </a:p>
          <a:p>
            <a:r>
              <a:rPr lang="en-US" sz="2400" b="1" dirty="0">
                <a:solidFill>
                  <a:srgbClr val="A00F00"/>
                </a:solidFill>
                <a:latin typeface="Times New Roman" panose="02020603050405020304" pitchFamily="18" charset="0"/>
                <a:cs typeface="Times New Roman" panose="02020603050405020304" pitchFamily="18" charset="0"/>
              </a:rPr>
              <a:t>Objective 17 Reading Questions due Wed. 3/5</a:t>
            </a: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5961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F9B85-E6C7-FCB0-6A84-5EE1D613BC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73A295-94B1-AB0F-FB31-9087F54822D9}"/>
              </a:ext>
            </a:extLst>
          </p:cNvPr>
          <p:cNvSpPr>
            <a:spLocks noGrp="1"/>
          </p:cNvSpPr>
          <p:nvPr>
            <p:ph type="title"/>
          </p:nvPr>
        </p:nvSpPr>
        <p:spPr>
          <a:xfrm>
            <a:off x="838200" y="365126"/>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America on the World Stage </a:t>
            </a:r>
          </a:p>
        </p:txBody>
      </p:sp>
      <p:sp>
        <p:nvSpPr>
          <p:cNvPr id="3" name="Content Placeholder 2">
            <a:extLst>
              <a:ext uri="{FF2B5EF4-FFF2-40B4-BE49-F238E27FC236}">
                <a16:creationId xmlns:a16="http://schemas.microsoft.com/office/drawing/2014/main" id="{D4B5D434-1949-D493-9E25-C1B86E3A03DA}"/>
              </a:ext>
            </a:extLst>
          </p:cNvPr>
          <p:cNvSpPr>
            <a:spLocks noGrp="1"/>
          </p:cNvSpPr>
          <p:nvPr>
            <p:ph idx="1"/>
          </p:nvPr>
        </p:nvSpPr>
        <p:spPr>
          <a:xfrm>
            <a:off x="838200" y="1560786"/>
            <a:ext cx="10515600" cy="4616177"/>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Shaping American foreign policy </a:t>
            </a:r>
          </a:p>
          <a:p>
            <a:r>
              <a:rPr lang="en-US" sz="2400" b="1" dirty="0">
                <a:solidFill>
                  <a:srgbClr val="FF00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U.S. Entrance in WWI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Mobilizing America for World War I">
            <a:extLst>
              <a:ext uri="{FF2B5EF4-FFF2-40B4-BE49-F238E27FC236}">
                <a16:creationId xmlns:a16="http://schemas.microsoft.com/office/drawing/2014/main" id="{9A79E739-4744-0B13-1196-16CEC2F90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297" y="2671762"/>
            <a:ext cx="4793703" cy="243626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United States home front during World War I - Wikipedia">
            <a:extLst>
              <a:ext uri="{FF2B5EF4-FFF2-40B4-BE49-F238E27FC236}">
                <a16:creationId xmlns:a16="http://schemas.microsoft.com/office/drawing/2014/main" id="{9267EE9F-51CD-5F1B-DA99-A2507BDB8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655" y="536027"/>
            <a:ext cx="3570715" cy="5297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8563425-7B4C-8E69-099D-2F49244D3073}"/>
              </a:ext>
            </a:extLst>
          </p:cNvPr>
          <p:cNvSpPr/>
          <p:nvPr/>
        </p:nvSpPr>
        <p:spPr>
          <a:xfrm>
            <a:off x="1166648" y="5376041"/>
            <a:ext cx="10058400" cy="1116833"/>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Evaluate whether the United States should have broken its longstanding tradition of neutrality and accepted it role as a world superpower. </a:t>
            </a:r>
          </a:p>
        </p:txBody>
      </p:sp>
    </p:spTree>
    <p:extLst>
      <p:ext uri="{BB962C8B-B14F-4D97-AF65-F5344CB8AC3E}">
        <p14:creationId xmlns:p14="http://schemas.microsoft.com/office/powerpoint/2010/main" val="3421920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3054"/>
          </a:xfrm>
          <a:solidFill>
            <a:srgbClr val="002060"/>
          </a:solidFill>
          <a:ln>
            <a:solidFill>
              <a:srgbClr val="FF0000"/>
            </a:solidFill>
          </a:ln>
        </p:spPr>
        <p:txBody>
          <a:bodyPr/>
          <a:lstStyle/>
          <a:p>
            <a:r>
              <a:rPr lang="en-US" dirty="0">
                <a:solidFill>
                  <a:schemeClr val="bg1"/>
                </a:solidFill>
                <a:latin typeface="Poor Richard" panose="02080502050505020702" pitchFamily="18" charset="0"/>
              </a:rPr>
              <a:t>America at War</a:t>
            </a:r>
          </a:p>
        </p:txBody>
      </p:sp>
      <p:sp>
        <p:nvSpPr>
          <p:cNvPr id="3" name="Content Placeholder 2"/>
          <p:cNvSpPr>
            <a:spLocks noGrp="1"/>
          </p:cNvSpPr>
          <p:nvPr>
            <p:ph idx="1"/>
          </p:nvPr>
        </p:nvSpPr>
        <p:spPr>
          <a:xfrm>
            <a:off x="441434" y="1529255"/>
            <a:ext cx="11303876" cy="4596909"/>
          </a:xfrm>
          <a:solidFill>
            <a:schemeClr val="bg1"/>
          </a:solidFill>
          <a:ln>
            <a:solidFill>
              <a:schemeClr val="tx1"/>
            </a:solidFill>
          </a:ln>
        </p:spPr>
        <p:txBody>
          <a:bodyPr/>
          <a:lstStyle/>
          <a:p>
            <a:r>
              <a:rPr lang="en-US" sz="2400" dirty="0">
                <a:solidFill>
                  <a:schemeClr val="tx1"/>
                </a:solidFill>
                <a:latin typeface="Times New Roman" panose="02020603050405020304" pitchFamily="18" charset="0"/>
                <a:cs typeface="Times New Roman" panose="02020603050405020304" pitchFamily="18" charset="0"/>
              </a:rPr>
              <a:t>1917: Allies running out of new recruits </a:t>
            </a:r>
          </a:p>
          <a:p>
            <a:pPr lvl="1"/>
            <a:r>
              <a:rPr lang="en-US" b="1" u="sng" dirty="0">
                <a:solidFill>
                  <a:srgbClr val="002060"/>
                </a:solidFill>
                <a:latin typeface="Times New Roman" panose="02020603050405020304" pitchFamily="18" charset="0"/>
                <a:cs typeface="Times New Roman" panose="02020603050405020304" pitchFamily="18" charset="0"/>
              </a:rPr>
              <a:t>Selective Service Act 1917: the Draft</a:t>
            </a:r>
          </a:p>
          <a:p>
            <a:r>
              <a:rPr lang="en-US" sz="2400" dirty="0">
                <a:solidFill>
                  <a:schemeClr val="tx1"/>
                </a:solidFill>
                <a:latin typeface="Times New Roman" panose="02020603050405020304" pitchFamily="18" charset="0"/>
                <a:cs typeface="Times New Roman" panose="02020603050405020304" pitchFamily="18" charset="0"/>
              </a:rPr>
              <a:t>American Expeditionary Force </a:t>
            </a:r>
            <a:r>
              <a:rPr lang="en-US" sz="2400" dirty="0">
                <a:latin typeface="Times New Roman" panose="02020603050405020304" pitchFamily="18" charset="0"/>
                <a:cs typeface="Times New Roman" panose="02020603050405020304" pitchFamily="18" charset="0"/>
              </a:rPr>
              <a:t>(The </a:t>
            </a:r>
            <a:r>
              <a:rPr lang="en-US" sz="2400" b="1" u="sng" dirty="0">
                <a:solidFill>
                  <a:srgbClr val="FF0000"/>
                </a:solidFill>
                <a:latin typeface="Times New Roman" panose="02020603050405020304" pitchFamily="18" charset="0"/>
                <a:cs typeface="Times New Roman" panose="02020603050405020304" pitchFamily="18" charset="0"/>
              </a:rPr>
              <a:t>Doughboys</a:t>
            </a:r>
            <a:r>
              <a:rPr lang="en-US" sz="2400" dirty="0">
                <a:latin typeface="Times New Roman" panose="02020603050405020304" pitchFamily="18" charset="0"/>
                <a:cs typeface="Times New Roman" panose="02020603050405020304" pitchFamily="18" charset="0"/>
              </a:rPr>
              <a:t>) </a:t>
            </a:r>
          </a:p>
          <a:p>
            <a:pPr lvl="1"/>
            <a:r>
              <a:rPr lang="en-US" b="1" i="1" u="sng" dirty="0">
                <a:solidFill>
                  <a:srgbClr val="FF0000"/>
                </a:solidFill>
                <a:latin typeface="Times New Roman" panose="02020603050405020304" pitchFamily="18" charset="0"/>
                <a:cs typeface="Times New Roman" panose="02020603050405020304" pitchFamily="18" charset="0"/>
              </a:rPr>
              <a:t>General John Perishing</a:t>
            </a:r>
          </a:p>
          <a:p>
            <a:pPr lvl="1"/>
            <a:endParaRPr lang="en-US" dirty="0"/>
          </a:p>
        </p:txBody>
      </p:sp>
      <p:pic>
        <p:nvPicPr>
          <p:cNvPr id="5" name="Picture 4" descr="A group of people posing for a photo&#10;&#10;Description generated with very high confidence">
            <a:extLst>
              <a:ext uri="{FF2B5EF4-FFF2-40B4-BE49-F238E27FC236}">
                <a16:creationId xmlns:a16="http://schemas.microsoft.com/office/drawing/2014/main" id="{8F8092C3-2300-4449-ADB3-97C3EA451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372" y="3116264"/>
            <a:ext cx="4514850" cy="3205708"/>
          </a:xfrm>
          <a:prstGeom prst="rect">
            <a:avLst/>
          </a:prstGeom>
          <a:ln>
            <a:solidFill>
              <a:srgbClr val="002060"/>
            </a:solidFill>
          </a:ln>
        </p:spPr>
      </p:pic>
      <p:pic>
        <p:nvPicPr>
          <p:cNvPr id="7" name="Picture 6" descr="A vintage photo of a person&#10;&#10;Description generated with very high confidence">
            <a:extLst>
              <a:ext uri="{FF2B5EF4-FFF2-40B4-BE49-F238E27FC236}">
                <a16:creationId xmlns:a16="http://schemas.microsoft.com/office/drawing/2014/main" id="{7C97A89D-4914-4263-B5E9-D3FDEBE9A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260" y="3429000"/>
            <a:ext cx="3705225" cy="3395272"/>
          </a:xfrm>
          <a:prstGeom prst="rect">
            <a:avLst/>
          </a:prstGeom>
          <a:ln>
            <a:solidFill>
              <a:srgbClr val="002060"/>
            </a:solidFill>
          </a:ln>
        </p:spPr>
      </p:pic>
    </p:spTree>
    <p:extLst>
      <p:ext uri="{BB962C8B-B14F-4D97-AF65-F5344CB8AC3E}">
        <p14:creationId xmlns:p14="http://schemas.microsoft.com/office/powerpoint/2010/main" val="37864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81063"/>
          </a:xfrm>
          <a:solidFill>
            <a:srgbClr val="002060"/>
          </a:solidFill>
          <a:ln>
            <a:solidFill>
              <a:srgbClr val="FF0000"/>
            </a:solidFill>
          </a:ln>
        </p:spPr>
        <p:txBody>
          <a:bodyPr/>
          <a:lstStyle/>
          <a:p>
            <a:r>
              <a:rPr lang="en-US" b="1" dirty="0">
                <a:solidFill>
                  <a:schemeClr val="bg1"/>
                </a:solidFill>
                <a:latin typeface="Poor Richard" panose="02080502050505020702" pitchFamily="18" charset="0"/>
              </a:rPr>
              <a:t>Industrial War Destruction</a:t>
            </a:r>
          </a:p>
        </p:txBody>
      </p:sp>
      <p:sp>
        <p:nvSpPr>
          <p:cNvPr id="4" name="Content Placeholder 3"/>
          <p:cNvSpPr>
            <a:spLocks noGrp="1"/>
          </p:cNvSpPr>
          <p:nvPr>
            <p:ph idx="1"/>
          </p:nvPr>
        </p:nvSpPr>
        <p:spPr>
          <a:solidFill>
            <a:schemeClr val="bg1"/>
          </a:solidFill>
        </p:spPr>
        <p:txBody>
          <a:bodyPr/>
          <a:lstStyle/>
          <a:p>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732" y="1562099"/>
            <a:ext cx="11319640" cy="493077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36723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69992"/>
          </a:xfrm>
          <a:solidFill>
            <a:srgbClr val="002060"/>
          </a:solidFill>
          <a:ln>
            <a:solidFill>
              <a:srgbClr val="FF0000"/>
            </a:solidFill>
          </a:ln>
        </p:spPr>
        <p:txBody>
          <a:bodyPr/>
          <a:lstStyle/>
          <a:p>
            <a:r>
              <a:rPr lang="en-US" b="1" dirty="0">
                <a:solidFill>
                  <a:schemeClr val="bg1"/>
                </a:solidFill>
                <a:latin typeface="Poor Richard" panose="02080502050505020702" pitchFamily="18" charset="0"/>
              </a:rPr>
              <a:t>WWI Data</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3681" y="1437951"/>
            <a:ext cx="11146221" cy="50549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461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9178"/>
          </a:xfrm>
          <a:solidFill>
            <a:srgbClr val="002060"/>
          </a:solidFill>
          <a:ln>
            <a:solidFill>
              <a:srgbClr val="FF0000"/>
            </a:solidFill>
          </a:ln>
        </p:spPr>
        <p:txBody>
          <a:bodyPr/>
          <a:lstStyle/>
          <a:p>
            <a:r>
              <a:rPr lang="en-US" b="1" dirty="0">
                <a:solidFill>
                  <a:schemeClr val="bg1"/>
                </a:solidFill>
                <a:latin typeface="Poor Richard" panose="02080502050505020702" pitchFamily="18" charset="0"/>
              </a:rPr>
              <a:t>WWI Data</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5952" y="1451358"/>
            <a:ext cx="11020096" cy="49284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403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EF804-34A4-4A80-9AEC-B980FAEED166}"/>
              </a:ext>
            </a:extLst>
          </p:cNvPr>
          <p:cNvSpPr>
            <a:spLocks noGrp="1"/>
          </p:cNvSpPr>
          <p:nvPr>
            <p:ph type="title"/>
          </p:nvPr>
        </p:nvSpPr>
        <p:spPr>
          <a:xfrm>
            <a:off x="838200" y="365126"/>
            <a:ext cx="10515600" cy="738460"/>
          </a:xfrm>
          <a:solidFill>
            <a:srgbClr val="002060"/>
          </a:solidFill>
          <a:ln>
            <a:solidFill>
              <a:srgbClr val="FF0000"/>
            </a:solidFill>
          </a:ln>
        </p:spPr>
        <p:txBody>
          <a:bodyPr/>
          <a:lstStyle/>
          <a:p>
            <a:r>
              <a:rPr lang="en-US" b="1" dirty="0">
                <a:solidFill>
                  <a:schemeClr val="bg1"/>
                </a:solidFill>
                <a:latin typeface="Poor Richard" panose="02080502050505020702" pitchFamily="18" charset="0"/>
              </a:rPr>
              <a:t>Armistice Day</a:t>
            </a:r>
          </a:p>
        </p:txBody>
      </p:sp>
      <p:sp>
        <p:nvSpPr>
          <p:cNvPr id="3" name="Content Placeholder 2">
            <a:extLst>
              <a:ext uri="{FF2B5EF4-FFF2-40B4-BE49-F238E27FC236}">
                <a16:creationId xmlns:a16="http://schemas.microsoft.com/office/drawing/2014/main" id="{D1CDB52D-7494-47AD-B580-019A9DB5FA63}"/>
              </a:ext>
            </a:extLst>
          </p:cNvPr>
          <p:cNvSpPr>
            <a:spLocks noGrp="1"/>
          </p:cNvSpPr>
          <p:nvPr>
            <p:ph idx="1"/>
          </p:nvPr>
        </p:nvSpPr>
        <p:spPr>
          <a:xfrm>
            <a:off x="838200" y="1327468"/>
            <a:ext cx="10515600" cy="4849495"/>
          </a:xfrm>
          <a:solidFill>
            <a:schemeClr val="bg1"/>
          </a:solidFill>
          <a:ln>
            <a:solidFill>
              <a:schemeClr val="tx1"/>
            </a:solidFill>
          </a:ln>
        </p:spPr>
        <p:txBody>
          <a:bodyPr>
            <a:normAutofit/>
          </a:bodyPr>
          <a:lstStyle/>
          <a:p>
            <a:r>
              <a:rPr lang="en-US" b="1" dirty="0">
                <a:solidFill>
                  <a:srgbClr val="002060"/>
                </a:solidFill>
                <a:latin typeface="Times New Roman" panose="02020603050405020304" pitchFamily="18" charset="0"/>
                <a:cs typeface="Times New Roman" panose="02020603050405020304" pitchFamily="18" charset="0"/>
              </a:rPr>
              <a:t>Armistice, Nov. 11, 1918</a:t>
            </a:r>
          </a:p>
          <a:p>
            <a:pPr lvl="1"/>
            <a:r>
              <a:rPr lang="en-US" dirty="0">
                <a:latin typeface="Times New Roman" panose="02020603050405020304" pitchFamily="18" charset="0"/>
                <a:cs typeface="Times New Roman" panose="02020603050405020304" pitchFamily="18" charset="0"/>
              </a:rPr>
              <a:t>US Forces provide needed fresh forces </a:t>
            </a:r>
          </a:p>
          <a:p>
            <a:r>
              <a:rPr lang="en-US" b="1" dirty="0">
                <a:solidFill>
                  <a:srgbClr val="002060"/>
                </a:solidFill>
                <a:latin typeface="Times New Roman" panose="02020603050405020304" pitchFamily="18" charset="0"/>
                <a:cs typeface="Times New Roman" panose="02020603050405020304" pitchFamily="18" charset="0"/>
              </a:rPr>
              <a:t>Pres. Wilson’s a War to End All Wars – 14 Points of Peace</a:t>
            </a:r>
          </a:p>
        </p:txBody>
      </p:sp>
      <p:pic>
        <p:nvPicPr>
          <p:cNvPr id="5" name="Picture 4" descr="A close up of a newspaper&#10;&#10;Description generated with very high confidence">
            <a:extLst>
              <a:ext uri="{FF2B5EF4-FFF2-40B4-BE49-F238E27FC236}">
                <a16:creationId xmlns:a16="http://schemas.microsoft.com/office/drawing/2014/main" id="{4221C41A-1815-4CC1-9209-3E2D5726B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5012" y="2971800"/>
            <a:ext cx="3145788" cy="3703320"/>
          </a:xfrm>
          <a:prstGeom prst="rect">
            <a:avLst/>
          </a:prstGeom>
          <a:ln>
            <a:solidFill>
              <a:srgbClr val="002060"/>
            </a:solidFill>
          </a:ln>
        </p:spPr>
      </p:pic>
      <p:pic>
        <p:nvPicPr>
          <p:cNvPr id="7" name="Picture 6" descr="A close up of text on a white background&#10;&#10;Description generated with high confidence">
            <a:extLst>
              <a:ext uri="{FF2B5EF4-FFF2-40B4-BE49-F238E27FC236}">
                <a16:creationId xmlns:a16="http://schemas.microsoft.com/office/drawing/2014/main" id="{FA74CFF5-B524-462C-81B2-E60A7B073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1" y="2971800"/>
            <a:ext cx="3342325" cy="3703321"/>
          </a:xfrm>
          <a:prstGeom prst="rect">
            <a:avLst/>
          </a:prstGeom>
        </p:spPr>
      </p:pic>
    </p:spTree>
    <p:extLst>
      <p:ext uri="{BB962C8B-B14F-4D97-AF65-F5344CB8AC3E}">
        <p14:creationId xmlns:p14="http://schemas.microsoft.com/office/powerpoint/2010/main" val="2926347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26468-155E-4EF0-A910-08AB99C8486E}"/>
              </a:ext>
            </a:extLst>
          </p:cNvPr>
          <p:cNvSpPr>
            <a:spLocks noGrp="1"/>
          </p:cNvSpPr>
          <p:nvPr>
            <p:ph type="title"/>
          </p:nvPr>
        </p:nvSpPr>
        <p:spPr>
          <a:xfrm>
            <a:off x="838200" y="365125"/>
            <a:ext cx="10515600" cy="804655"/>
          </a:xfrm>
          <a:solidFill>
            <a:srgbClr val="002060"/>
          </a:solidFill>
          <a:ln>
            <a:solidFill>
              <a:srgbClr val="FF0000"/>
            </a:solidFill>
          </a:ln>
        </p:spPr>
        <p:txBody>
          <a:bodyPr/>
          <a:lstStyle/>
          <a:p>
            <a:r>
              <a:rPr lang="en-US" b="1" dirty="0">
                <a:solidFill>
                  <a:schemeClr val="bg1"/>
                </a:solidFill>
                <a:latin typeface="Poor Richard" panose="02080502050505020702" pitchFamily="18" charset="0"/>
              </a:rPr>
              <a:t>Remember the Falling </a:t>
            </a:r>
          </a:p>
        </p:txBody>
      </p:sp>
      <p:sp>
        <p:nvSpPr>
          <p:cNvPr id="3" name="Content Placeholder 2">
            <a:extLst>
              <a:ext uri="{FF2B5EF4-FFF2-40B4-BE49-F238E27FC236}">
                <a16:creationId xmlns:a16="http://schemas.microsoft.com/office/drawing/2014/main" id="{906736D7-A63C-4B8D-ADE9-0A7AA3EBAFD6}"/>
              </a:ext>
            </a:extLst>
          </p:cNvPr>
          <p:cNvSpPr>
            <a:spLocks noGrp="1"/>
          </p:cNvSpPr>
          <p:nvPr>
            <p:ph idx="1"/>
          </p:nvPr>
        </p:nvSpPr>
        <p:spPr>
          <a:xfrm>
            <a:off x="838200" y="1355834"/>
            <a:ext cx="10515600" cy="4821129"/>
          </a:xfrm>
          <a:solidFill>
            <a:schemeClr val="bg1"/>
          </a:solidFill>
        </p:spPr>
        <p:txBody>
          <a:bodyPr/>
          <a:lstStyle/>
          <a:p>
            <a:r>
              <a:rPr lang="en-US" dirty="0">
                <a:latin typeface="Times New Roman" panose="02020603050405020304" pitchFamily="18" charset="0"/>
                <a:cs typeface="Times New Roman" panose="02020603050405020304" pitchFamily="18" charset="0"/>
              </a:rPr>
              <a:t>In the </a:t>
            </a:r>
            <a:r>
              <a:rPr lang="en-US" dirty="0">
                <a:latin typeface="Times New Roman" panose="02020603050405020304" pitchFamily="18" charset="0"/>
                <a:cs typeface="Times New Roman" panose="02020603050405020304" pitchFamily="18" charset="0"/>
                <a:hlinkClick r:id="rId3"/>
              </a:rPr>
              <a:t>Green Fields of France </a:t>
            </a:r>
            <a:endParaRPr lang="en-US" dirty="0">
              <a:latin typeface="Times New Roman" panose="02020603050405020304" pitchFamily="18" charset="0"/>
              <a:cs typeface="Times New Roman" panose="02020603050405020304" pitchFamily="18" charset="0"/>
            </a:endParaRPr>
          </a:p>
        </p:txBody>
      </p:sp>
      <p:pic>
        <p:nvPicPr>
          <p:cNvPr id="5" name="Picture 4" descr="A vintage photo of an old airplane&#10;&#10;Description generated with high confidence">
            <a:extLst>
              <a:ext uri="{FF2B5EF4-FFF2-40B4-BE49-F238E27FC236}">
                <a16:creationId xmlns:a16="http://schemas.microsoft.com/office/drawing/2014/main" id="{8C63DEB5-D334-4EF0-8527-73DAC02D9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028" y="1934135"/>
            <a:ext cx="5780609" cy="4000500"/>
          </a:xfrm>
          <a:prstGeom prst="rect">
            <a:avLst/>
          </a:prstGeom>
          <a:ln>
            <a:solidFill>
              <a:schemeClr val="accent1"/>
            </a:solidFill>
          </a:ln>
        </p:spPr>
      </p:pic>
      <p:pic>
        <p:nvPicPr>
          <p:cNvPr id="7" name="Picture 6" descr="A group of people posing for a photo&#10;&#10;Description generated with very high confidence">
            <a:extLst>
              <a:ext uri="{FF2B5EF4-FFF2-40B4-BE49-F238E27FC236}">
                <a16:creationId xmlns:a16="http://schemas.microsoft.com/office/drawing/2014/main" id="{0CAD0A6E-5454-4C27-B55E-81F51A35D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074" y="679810"/>
            <a:ext cx="5079286" cy="2448693"/>
          </a:xfrm>
          <a:prstGeom prst="rect">
            <a:avLst/>
          </a:prstGeom>
          <a:ln>
            <a:solidFill>
              <a:schemeClr val="accent1"/>
            </a:solidFill>
          </a:ln>
        </p:spPr>
      </p:pic>
      <p:pic>
        <p:nvPicPr>
          <p:cNvPr id="6" name="Picture 5" descr="A picture containing outdoor, snow, man, tree&#10;&#10;Description automatically generated">
            <a:extLst>
              <a:ext uri="{FF2B5EF4-FFF2-40B4-BE49-F238E27FC236}">
                <a16:creationId xmlns:a16="http://schemas.microsoft.com/office/drawing/2014/main" id="{B13C7EBB-591D-0F74-2348-44AE5D9DF8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5193" y="3429000"/>
            <a:ext cx="5050475" cy="2296870"/>
          </a:xfrm>
          <a:prstGeom prst="rect">
            <a:avLst/>
          </a:prstGeom>
          <a:ln>
            <a:solidFill>
              <a:schemeClr val="accent1"/>
            </a:solidFill>
          </a:ln>
        </p:spPr>
      </p:pic>
      <p:sp>
        <p:nvSpPr>
          <p:cNvPr id="4" name="Rectangle 3">
            <a:extLst>
              <a:ext uri="{FF2B5EF4-FFF2-40B4-BE49-F238E27FC236}">
                <a16:creationId xmlns:a16="http://schemas.microsoft.com/office/drawing/2014/main" id="{51EF77AE-4611-D62C-4841-435D730B0DDD}"/>
              </a:ext>
            </a:extLst>
          </p:cNvPr>
          <p:cNvSpPr/>
          <p:nvPr/>
        </p:nvSpPr>
        <p:spPr>
          <a:xfrm>
            <a:off x="2979683" y="4445876"/>
            <a:ext cx="8875986" cy="9264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Evaluate how America’s experience in WWI influenced their perspective towards U.S. role on the world stage (internationalism)</a:t>
            </a:r>
          </a:p>
        </p:txBody>
      </p:sp>
    </p:spTree>
    <p:extLst>
      <p:ext uri="{BB962C8B-B14F-4D97-AF65-F5344CB8AC3E}">
        <p14:creationId xmlns:p14="http://schemas.microsoft.com/office/powerpoint/2010/main" val="20225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18" y="228600"/>
            <a:ext cx="9769366" cy="906517"/>
          </a:xfrm>
          <a:solidFill>
            <a:srgbClr val="002060"/>
          </a:solidFill>
          <a:ln>
            <a:solidFill>
              <a:srgbClr val="FF0000"/>
            </a:solidFill>
          </a:ln>
        </p:spPr>
        <p:txBody>
          <a:bodyPr>
            <a:normAutofit/>
          </a:bodyPr>
          <a:lstStyle/>
          <a:p>
            <a:r>
              <a:rPr lang="en-US" b="1" dirty="0">
                <a:solidFill>
                  <a:schemeClr val="bg1"/>
                </a:solidFill>
                <a:latin typeface="Poor Richard" panose="02080502050505020702" pitchFamily="18" charset="0"/>
              </a:rPr>
              <a:t>Take Up The Sword of Justice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118" y="1245476"/>
            <a:ext cx="4092201" cy="5353706"/>
          </a:xfrm>
          <a:ln w="28575">
            <a:solidFill>
              <a:srgbClr val="FF0000"/>
            </a:solidFill>
          </a:ln>
        </p:spPr>
      </p:pic>
      <p:sp>
        <p:nvSpPr>
          <p:cNvPr id="5" name="Rectangle 4"/>
          <p:cNvSpPr/>
          <p:nvPr/>
        </p:nvSpPr>
        <p:spPr>
          <a:xfrm>
            <a:off x="4419341" y="4137134"/>
            <a:ext cx="7054019" cy="197331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Why has the United States always stood for neutrality since Washington’s presidency? </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What is the exception that the United States is always willing to make when dealing with European conflicts?</a:t>
            </a:r>
          </a:p>
          <a:p>
            <a:pPr marL="457200" indent="-457200">
              <a:buFont typeface="+mj-lt"/>
              <a:buAutoNum type="arabicPeriod"/>
            </a:pP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CFD27F8-5C55-C7EC-4001-6ED6332055B2}"/>
              </a:ext>
            </a:extLst>
          </p:cNvPr>
          <p:cNvSpPr/>
          <p:nvPr/>
        </p:nvSpPr>
        <p:spPr>
          <a:xfrm>
            <a:off x="4887310" y="1245476"/>
            <a:ext cx="7141780" cy="241212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“Whereas it is the duty and interest of the United States to observe conduct aforesaid towards powers those powers  respectively; and  to exhort and warn citizens of the United States carefully to avoid acts and proceedings whatsoever, which may in any manner to contravene the true spirit of neutrality, or to compromise peace of the United States . . .”</a:t>
            </a:r>
          </a:p>
          <a:p>
            <a:pPr marL="285750" indent="-285750">
              <a:buFont typeface="Arial" panose="020B0604020202020204" pitchFamily="34" charset="0"/>
              <a:buChar char="•"/>
            </a:pPr>
            <a:r>
              <a:rPr lang="en-US" sz="2000" b="1" dirty="0">
                <a:solidFill>
                  <a:schemeClr val="bg1"/>
                </a:solidFill>
                <a:latin typeface="Times New Roman" panose="02020603050405020304" pitchFamily="18" charset="0"/>
                <a:cs typeface="Times New Roman" panose="02020603050405020304" pitchFamily="18" charset="0"/>
              </a:rPr>
              <a:t>George Washington, “Proclamation of Neutrality” 1793</a:t>
            </a:r>
          </a:p>
        </p:txBody>
      </p:sp>
    </p:spTree>
    <p:extLst>
      <p:ext uri="{BB962C8B-B14F-4D97-AF65-F5344CB8AC3E}">
        <p14:creationId xmlns:p14="http://schemas.microsoft.com/office/powerpoint/2010/main" val="3123154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15309-C403-6143-1C1A-6CA6AB114B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FCAE5F-3FA5-A2FA-1FC4-BE4FCDD86428}"/>
              </a:ext>
            </a:extLst>
          </p:cNvPr>
          <p:cNvSpPr>
            <a:spLocks noGrp="1"/>
          </p:cNvSpPr>
          <p:nvPr>
            <p:ph type="title"/>
          </p:nvPr>
        </p:nvSpPr>
        <p:spPr>
          <a:xfrm>
            <a:off x="664780" y="228169"/>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Peace at all COST</a:t>
            </a:r>
          </a:p>
        </p:txBody>
      </p:sp>
      <p:sp>
        <p:nvSpPr>
          <p:cNvPr id="3" name="Content Placeholder 2">
            <a:extLst>
              <a:ext uri="{FF2B5EF4-FFF2-40B4-BE49-F238E27FC236}">
                <a16:creationId xmlns:a16="http://schemas.microsoft.com/office/drawing/2014/main" id="{46BFFFB5-717C-F4D9-4D54-C1BC10FDB873}"/>
              </a:ext>
            </a:extLst>
          </p:cNvPr>
          <p:cNvSpPr>
            <a:spLocks noGrp="1"/>
          </p:cNvSpPr>
          <p:nvPr>
            <p:ph idx="1"/>
          </p:nvPr>
        </p:nvSpPr>
        <p:spPr>
          <a:xfrm>
            <a:off x="838200" y="1387366"/>
            <a:ext cx="10970172" cy="4789597"/>
          </a:xfrm>
          <a:solidFill>
            <a:schemeClr val="bg1"/>
          </a:solidFill>
          <a:ln>
            <a:solidFill>
              <a:srgbClr val="002060"/>
            </a:solidFill>
          </a:ln>
        </p:spPr>
        <p:txBody>
          <a:bodyPr>
            <a:normAutofit/>
          </a:bodyPr>
          <a:lstStyle/>
          <a:p>
            <a:pPr marL="0" indent="0">
              <a:buNone/>
            </a:pPr>
            <a:r>
              <a:rPr lang="en-US" sz="2400" b="1" dirty="0">
                <a:solidFill>
                  <a:srgbClr val="002060"/>
                </a:solidFill>
                <a:latin typeface="Times New Roman" panose="02020603050405020304" pitchFamily="18" charset="0"/>
                <a:cs typeface="Times New Roman" panose="02020603050405020304" pitchFamily="18" charset="0"/>
              </a:rPr>
              <a:t>Versailles Peace Conference </a:t>
            </a:r>
            <a:r>
              <a:rPr lang="en-US" sz="2400" dirty="0">
                <a:latin typeface="Times New Roman" panose="02020603050405020304" pitchFamily="18" charset="0"/>
                <a:cs typeface="Times New Roman" panose="02020603050405020304" pitchFamily="18" charset="0"/>
              </a:rPr>
              <a:t>– </a:t>
            </a:r>
            <a:r>
              <a:rPr lang="en-US" sz="2400" b="1" u="sng" dirty="0">
                <a:solidFill>
                  <a:srgbClr val="002060"/>
                </a:solidFill>
                <a:latin typeface="Times New Roman" panose="02020603050405020304" pitchFamily="18" charset="0"/>
                <a:cs typeface="Times New Roman" panose="02020603050405020304" pitchFamily="18" charset="0"/>
              </a:rPr>
              <a:t>Big FOUR</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Wilson (US), Vittorio Orlando (Italy), David Lloyd George (Great Britain), and Georges Clemenceau (France) </a:t>
            </a:r>
          </a:p>
        </p:txBody>
      </p:sp>
      <p:sp>
        <p:nvSpPr>
          <p:cNvPr id="4" name="Rectangle 3">
            <a:extLst>
              <a:ext uri="{FF2B5EF4-FFF2-40B4-BE49-F238E27FC236}">
                <a16:creationId xmlns:a16="http://schemas.microsoft.com/office/drawing/2014/main" id="{E0E063F7-1BD8-CF9C-9066-2793D132F5FB}"/>
              </a:ext>
            </a:extLst>
          </p:cNvPr>
          <p:cNvSpPr/>
          <p:nvPr/>
        </p:nvSpPr>
        <p:spPr>
          <a:xfrm>
            <a:off x="315310" y="2191407"/>
            <a:ext cx="7189076" cy="18445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Motivating Factors:</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Wilson’s 14 Points of Peace (End all war)</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Blame Germany for WWI (Europe) </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Red Scare (Bolshevik Revolution) </a:t>
            </a:r>
          </a:p>
        </p:txBody>
      </p:sp>
      <p:pic>
        <p:nvPicPr>
          <p:cNvPr id="6" name="Picture 2">
            <a:extLst>
              <a:ext uri="{FF2B5EF4-FFF2-40B4-BE49-F238E27FC236}">
                <a16:creationId xmlns:a16="http://schemas.microsoft.com/office/drawing/2014/main" id="{BBE3B333-BF3B-4ADB-D1A7-F1A9BBFAA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286" y="2287805"/>
            <a:ext cx="434340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Reevaluating The Treaty Of Versailles ...">
            <a:extLst>
              <a:ext uri="{FF2B5EF4-FFF2-40B4-BE49-F238E27FC236}">
                <a16:creationId xmlns:a16="http://schemas.microsoft.com/office/drawing/2014/main" id="{4679DE7C-D372-262C-C4A6-351FA0AED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7973" y="4614929"/>
            <a:ext cx="3336940" cy="2014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023C2D0-3096-B5BF-0335-FB9B1712155E}"/>
              </a:ext>
            </a:extLst>
          </p:cNvPr>
          <p:cNvSpPr/>
          <p:nvPr/>
        </p:nvSpPr>
        <p:spPr>
          <a:xfrm>
            <a:off x="315310" y="4935560"/>
            <a:ext cx="8008883" cy="10701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FFFF00"/>
                </a:solidFill>
                <a:latin typeface="Times New Roman" panose="02020603050405020304" pitchFamily="18" charset="0"/>
                <a:cs typeface="Times New Roman" panose="02020603050405020304" pitchFamily="18" charset="0"/>
              </a:rPr>
              <a:t>Versailles Treaty 1918</a:t>
            </a:r>
          </a:p>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League of Nations</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created (only part of Wilson’s 14 Points)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Germany pays war reparations (cause of WWII)</a:t>
            </a:r>
          </a:p>
        </p:txBody>
      </p:sp>
    </p:spTree>
    <p:extLst>
      <p:ext uri="{BB962C8B-B14F-4D97-AF65-F5344CB8AC3E}">
        <p14:creationId xmlns:p14="http://schemas.microsoft.com/office/powerpoint/2010/main" val="3639452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0ECBD-CBD3-EAE0-7D2E-36D60ED5D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267477-0AFF-38D1-67C7-E8299F5E2FA7}"/>
              </a:ext>
            </a:extLst>
          </p:cNvPr>
          <p:cNvSpPr>
            <a:spLocks noGrp="1"/>
          </p:cNvSpPr>
          <p:nvPr>
            <p:ph type="title"/>
          </p:nvPr>
        </p:nvSpPr>
        <p:spPr>
          <a:xfrm>
            <a:off x="838200" y="365126"/>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Return to Isolationism </a:t>
            </a:r>
          </a:p>
        </p:txBody>
      </p:sp>
      <p:sp>
        <p:nvSpPr>
          <p:cNvPr id="3" name="Content Placeholder 2">
            <a:extLst>
              <a:ext uri="{FF2B5EF4-FFF2-40B4-BE49-F238E27FC236}">
                <a16:creationId xmlns:a16="http://schemas.microsoft.com/office/drawing/2014/main" id="{B70C33C9-1756-F9E1-0189-811B1BF17368}"/>
              </a:ext>
            </a:extLst>
          </p:cNvPr>
          <p:cNvSpPr>
            <a:spLocks noGrp="1"/>
          </p:cNvSpPr>
          <p:nvPr>
            <p:ph idx="1"/>
          </p:nvPr>
        </p:nvSpPr>
        <p:spPr>
          <a:xfrm>
            <a:off x="838200" y="1560786"/>
            <a:ext cx="10515600" cy="4616177"/>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Election of 1918: Republicans win control of Congress</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B3F40D7-C350-D46A-9234-6CF11A1BD5F0}"/>
              </a:ext>
            </a:extLst>
          </p:cNvPr>
          <p:cNvSpPr/>
          <p:nvPr/>
        </p:nvSpPr>
        <p:spPr>
          <a:xfrm>
            <a:off x="359292" y="1970691"/>
            <a:ext cx="7346731" cy="26013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Treaty of Versailles political division (Congress)</a:t>
            </a:r>
          </a:p>
          <a:p>
            <a:pPr marL="342900" indent="-342900">
              <a:buFont typeface="Arial" panose="020B0604020202020204" pitchFamily="34" charset="0"/>
              <a:buChar char="•"/>
            </a:pPr>
            <a:r>
              <a:rPr lang="en-US" sz="2400" b="1" u="sng" dirty="0">
                <a:solidFill>
                  <a:srgbClr val="FFFF00"/>
                </a:solidFill>
                <a:latin typeface="Times New Roman" pitchFamily="18" charset="0"/>
                <a:cs typeface="Times New Roman" pitchFamily="18" charset="0"/>
              </a:rPr>
              <a:t>Irreconcilables</a:t>
            </a:r>
            <a:r>
              <a:rPr lang="en-US" sz="2400" b="1" dirty="0">
                <a:solidFill>
                  <a:srgbClr val="FF0000"/>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 isolationism (stay out of European mess</a:t>
            </a:r>
          </a:p>
          <a:p>
            <a:pPr marL="342900" indent="-342900">
              <a:buFont typeface="Arial" panose="020B0604020202020204" pitchFamily="34" charset="0"/>
              <a:buChar char="•"/>
            </a:pPr>
            <a:r>
              <a:rPr lang="en-US" sz="2400" b="1" u="sng" dirty="0">
                <a:solidFill>
                  <a:srgbClr val="FFFF00"/>
                </a:solidFill>
                <a:latin typeface="Times New Roman" pitchFamily="18" charset="0"/>
                <a:cs typeface="Times New Roman" pitchFamily="18" charset="0"/>
              </a:rPr>
              <a:t>Reservationists</a:t>
            </a:r>
            <a:r>
              <a:rPr lang="en-US" sz="2400" dirty="0">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a:t>
            </a:r>
            <a:r>
              <a:rPr lang="en-US" sz="2400" i="1" dirty="0">
                <a:solidFill>
                  <a:schemeClr val="bg1"/>
                </a:solidFill>
                <a:latin typeface="Times New Roman" pitchFamily="18" charset="0"/>
                <a:cs typeface="Times New Roman" pitchFamily="18" charset="0"/>
              </a:rPr>
              <a:t>Henry Cabot Lodge</a:t>
            </a:r>
            <a:r>
              <a:rPr lang="en-US" sz="2400" dirty="0">
                <a:solidFill>
                  <a:schemeClr val="bg1"/>
                </a:solidFill>
                <a:latin typeface="Times New Roman" pitchFamily="18" charset="0"/>
                <a:cs typeface="Times New Roman" pitchFamily="18" charset="0"/>
              </a:rPr>
              <a:t>) – </a:t>
            </a:r>
            <a:r>
              <a:rPr lang="en-US" sz="2400" b="1" u="sng" dirty="0">
                <a:solidFill>
                  <a:schemeClr val="bg1"/>
                </a:solidFill>
                <a:latin typeface="Times New Roman" pitchFamily="18" charset="0"/>
                <a:cs typeface="Times New Roman" pitchFamily="18" charset="0"/>
              </a:rPr>
              <a:t>Remove</a:t>
            </a:r>
            <a:r>
              <a:rPr lang="en-US" sz="2400" b="1" dirty="0">
                <a:solidFill>
                  <a:schemeClr val="bg1"/>
                </a:solidFill>
                <a:latin typeface="Times New Roman" pitchFamily="18" charset="0"/>
                <a:cs typeface="Times New Roman" pitchFamily="18" charset="0"/>
              </a:rPr>
              <a:t> </a:t>
            </a:r>
            <a:r>
              <a:rPr lang="en-US" sz="2400" b="1" u="sng" dirty="0">
                <a:solidFill>
                  <a:schemeClr val="bg1"/>
                </a:solidFill>
                <a:latin typeface="Times New Roman" pitchFamily="18" charset="0"/>
                <a:cs typeface="Times New Roman" pitchFamily="18" charset="0"/>
              </a:rPr>
              <a:t>Article X</a:t>
            </a:r>
            <a:r>
              <a:rPr lang="en-US" sz="2400" b="1" dirty="0">
                <a:solidFill>
                  <a:schemeClr val="bg1"/>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from Treaty of Versailles </a:t>
            </a:r>
            <a:r>
              <a:rPr lang="en-US" sz="2400" dirty="0">
                <a:solidFill>
                  <a:schemeClr val="tx1"/>
                </a:solidFill>
                <a:latin typeface="Times New Roman" pitchFamily="18" charset="0"/>
                <a:cs typeface="Times New Roman" pitchFamily="18" charset="0"/>
              </a:rPr>
              <a:t>(</a:t>
            </a:r>
            <a:r>
              <a:rPr lang="en-US" sz="2400" i="1" dirty="0">
                <a:solidFill>
                  <a:srgbClr val="FFFF00"/>
                </a:solidFill>
                <a:latin typeface="Times New Roman" pitchFamily="18" charset="0"/>
                <a:cs typeface="Times New Roman" pitchFamily="18" charset="0"/>
              </a:rPr>
              <a:t>Violates the U.S. Constitution – Declaration of War by Congress</a:t>
            </a:r>
            <a:r>
              <a:rPr lang="en-US" sz="2400" dirty="0">
                <a:solidFill>
                  <a:schemeClr val="tx1"/>
                </a:solidFill>
                <a:latin typeface="Times New Roman" pitchFamily="18" charset="0"/>
                <a:cs typeface="Times New Roman" pitchFamily="18" charset="0"/>
              </a:rPr>
              <a:t>)</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5" name="Picture 4" descr="https://upload.wikimedia.org/wikipedia/commons/0/08/Bushnell_cartoon_on_Versailles_conference_%28May_1919%29.jpg">
            <a:extLst>
              <a:ext uri="{FF2B5EF4-FFF2-40B4-BE49-F238E27FC236}">
                <a16:creationId xmlns:a16="http://schemas.microsoft.com/office/drawing/2014/main" id="{B476436A-3656-A723-952F-4AED3B1CC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0085" y="192009"/>
            <a:ext cx="2742959" cy="294138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645873D-8DE5-8D44-0184-8206BEDFB6D3}"/>
              </a:ext>
            </a:extLst>
          </p:cNvPr>
          <p:cNvSpPr/>
          <p:nvPr/>
        </p:nvSpPr>
        <p:spPr>
          <a:xfrm>
            <a:off x="220717" y="4806924"/>
            <a:ext cx="7929368" cy="113511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Election of 1920: (</a:t>
            </a:r>
            <a:r>
              <a:rPr lang="en-US" sz="2400" i="1" dirty="0">
                <a:solidFill>
                  <a:srgbClr val="FFFF00"/>
                </a:solidFill>
                <a:latin typeface="Times New Roman" panose="02020603050405020304" pitchFamily="18" charset="0"/>
                <a:cs typeface="Times New Roman" panose="02020603050405020304" pitchFamily="18" charset="0"/>
              </a:rPr>
              <a:t>Referendum on the Treaty of Versailles</a:t>
            </a:r>
            <a:r>
              <a:rPr lang="en-US" sz="2400" dirty="0">
                <a:solidFill>
                  <a:schemeClr val="bg1"/>
                </a:solidFill>
                <a:latin typeface="Times New Roman" panose="02020603050405020304" pitchFamily="18" charset="0"/>
                <a:cs typeface="Times New Roman" panose="02020603050405020304" pitchFamily="18" charset="0"/>
              </a:rPr>
              <a:t>) – U.S. rejects it role as a world superpower (</a:t>
            </a:r>
            <a:r>
              <a:rPr lang="en-US" sz="2400" b="1" u="sng" dirty="0">
                <a:solidFill>
                  <a:srgbClr val="FFFF00"/>
                </a:solidFill>
                <a:latin typeface="Times New Roman" panose="02020603050405020304" pitchFamily="18" charset="0"/>
                <a:cs typeface="Times New Roman" panose="02020603050405020304" pitchFamily="18" charset="0"/>
              </a:rPr>
              <a:t>ISOLATIONISM</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11266" name="Picture 2" descr="Warren G. Harding campaign poster ...">
            <a:extLst>
              <a:ext uri="{FF2B5EF4-FFF2-40B4-BE49-F238E27FC236}">
                <a16:creationId xmlns:a16="http://schemas.microsoft.com/office/drawing/2014/main" id="{9352D665-F46A-3D59-8DF7-639F55DB5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505" y="3429000"/>
            <a:ext cx="2742959" cy="3124554"/>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DA077D-51D6-9932-4D72-1FB609168A57}"/>
              </a:ext>
            </a:extLst>
          </p:cNvPr>
          <p:cNvSpPr/>
          <p:nvPr/>
        </p:nvSpPr>
        <p:spPr>
          <a:xfrm>
            <a:off x="7706023" y="6176963"/>
            <a:ext cx="3977923" cy="48902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Warren G. Harding (R) – Normalcy </a:t>
            </a:r>
          </a:p>
        </p:txBody>
      </p:sp>
    </p:spTree>
    <p:extLst>
      <p:ext uri="{BB962C8B-B14F-4D97-AF65-F5344CB8AC3E}">
        <p14:creationId xmlns:p14="http://schemas.microsoft.com/office/powerpoint/2010/main" val="543413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DC261-C6CD-DD05-3866-DC222429E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8DDC3-3579-388F-ECF2-7ECE7423F3F7}"/>
              </a:ext>
            </a:extLst>
          </p:cNvPr>
          <p:cNvSpPr>
            <a:spLocks noGrp="1"/>
          </p:cNvSpPr>
          <p:nvPr>
            <p:ph type="title"/>
          </p:nvPr>
        </p:nvSpPr>
        <p:spPr>
          <a:xfrm>
            <a:off x="838200" y="365126"/>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Return to Isolationism </a:t>
            </a:r>
          </a:p>
        </p:txBody>
      </p:sp>
      <p:sp>
        <p:nvSpPr>
          <p:cNvPr id="3" name="Content Placeholder 2">
            <a:extLst>
              <a:ext uri="{FF2B5EF4-FFF2-40B4-BE49-F238E27FC236}">
                <a16:creationId xmlns:a16="http://schemas.microsoft.com/office/drawing/2014/main" id="{011598E3-D3FF-F4B4-894D-1846E30BA1F6}"/>
              </a:ext>
            </a:extLst>
          </p:cNvPr>
          <p:cNvSpPr>
            <a:spLocks noGrp="1"/>
          </p:cNvSpPr>
          <p:nvPr>
            <p:ph idx="1"/>
          </p:nvPr>
        </p:nvSpPr>
        <p:spPr>
          <a:xfrm>
            <a:off x="838200" y="1560786"/>
            <a:ext cx="10515600" cy="4616177"/>
          </a:xfrm>
          <a:solidFill>
            <a:schemeClr val="bg1"/>
          </a:solidFill>
          <a:ln>
            <a:solidFill>
              <a:srgbClr val="002060"/>
            </a:solidFill>
          </a:ln>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4606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C0B67-BDE7-9FEF-84D6-419BB97E7434}"/>
              </a:ext>
            </a:extLst>
          </p:cNvPr>
          <p:cNvSpPr>
            <a:spLocks noGrp="1"/>
          </p:cNvSpPr>
          <p:nvPr>
            <p:ph type="title"/>
          </p:nvPr>
        </p:nvSpPr>
        <p:spPr>
          <a:xfrm>
            <a:off x="838200" y="365126"/>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Driving the World to WAR!!!!!</a:t>
            </a:r>
          </a:p>
        </p:txBody>
      </p:sp>
      <p:sp>
        <p:nvSpPr>
          <p:cNvPr id="3" name="Content Placeholder 2">
            <a:extLst>
              <a:ext uri="{FF2B5EF4-FFF2-40B4-BE49-F238E27FC236}">
                <a16:creationId xmlns:a16="http://schemas.microsoft.com/office/drawing/2014/main" id="{E97F552C-267A-0EB3-4C1B-40EECB789D3C}"/>
              </a:ext>
            </a:extLst>
          </p:cNvPr>
          <p:cNvSpPr>
            <a:spLocks noGrp="1"/>
          </p:cNvSpPr>
          <p:nvPr>
            <p:ph idx="1"/>
          </p:nvPr>
        </p:nvSpPr>
        <p:spPr>
          <a:xfrm>
            <a:off x="418453" y="1534332"/>
            <a:ext cx="11422251" cy="4958542"/>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Causation of WWI (1914-1918)</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2050" name="Picture 2" descr="Causes of WWI: The Participants - Mr. Moor's History Website">
            <a:extLst>
              <a:ext uri="{FF2B5EF4-FFF2-40B4-BE49-F238E27FC236}">
                <a16:creationId xmlns:a16="http://schemas.microsoft.com/office/drawing/2014/main" id="{7136AB22-9378-A9EC-D136-D61D8FE0B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06" y="2010365"/>
            <a:ext cx="6787773" cy="462290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D201EB6-A597-82DB-6846-76AC2ADEFC30}"/>
              </a:ext>
            </a:extLst>
          </p:cNvPr>
          <p:cNvSpPr/>
          <p:nvPr/>
        </p:nvSpPr>
        <p:spPr>
          <a:xfrm>
            <a:off x="6261315" y="2246796"/>
            <a:ext cx="5299935" cy="1766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a:solidFill>
                  <a:srgbClr val="FFFF00"/>
                </a:solidFill>
                <a:latin typeface="Times New Roman" panose="02020603050405020304" pitchFamily="18" charset="0"/>
                <a:cs typeface="Times New Roman" panose="02020603050405020304" pitchFamily="18" charset="0"/>
              </a:rPr>
              <a:t>M</a:t>
            </a:r>
            <a:r>
              <a:rPr lang="en-US" sz="2400"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Militarism</a:t>
            </a:r>
          </a:p>
          <a:p>
            <a:pPr marL="342900" indent="-342900">
              <a:buFont typeface="Arial" panose="020B0604020202020204" pitchFamily="34" charset="0"/>
              <a:buChar char="•"/>
            </a:pPr>
            <a:r>
              <a:rPr lang="en-US" sz="2400" b="1" dirty="0">
                <a:solidFill>
                  <a:srgbClr val="FFFF00"/>
                </a:solidFill>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Alliances </a:t>
            </a:r>
          </a:p>
          <a:p>
            <a:pPr marL="342900" indent="-342900">
              <a:buFont typeface="Arial" panose="020B0604020202020204" pitchFamily="34" charset="0"/>
              <a:buChar char="•"/>
            </a:pPr>
            <a:r>
              <a:rPr lang="en-US" sz="2400" b="1" dirty="0">
                <a:solidFill>
                  <a:srgbClr val="FFFF00"/>
                </a:solidFill>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Industrialization &amp; Imperialism</a:t>
            </a:r>
          </a:p>
          <a:p>
            <a:pPr marL="342900" indent="-342900">
              <a:buFont typeface="Arial" panose="020B0604020202020204" pitchFamily="34" charset="0"/>
              <a:buChar char="•"/>
            </a:pPr>
            <a:r>
              <a:rPr lang="en-US" sz="2400" dirty="0">
                <a:solidFill>
                  <a:srgbClr val="FFFF00"/>
                </a:solidFill>
                <a:latin typeface="Times New Roman" panose="02020603050405020304" pitchFamily="18" charset="0"/>
                <a:cs typeface="Times New Roman" panose="02020603050405020304" pitchFamily="18" charset="0"/>
              </a:rPr>
              <a:t>N</a:t>
            </a:r>
            <a:r>
              <a:rPr lang="en-US" sz="2400" b="1"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Nationalism</a:t>
            </a:r>
          </a:p>
        </p:txBody>
      </p:sp>
      <p:sp>
        <p:nvSpPr>
          <p:cNvPr id="5" name="Rectangle 4">
            <a:extLst>
              <a:ext uri="{FF2B5EF4-FFF2-40B4-BE49-F238E27FC236}">
                <a16:creationId xmlns:a16="http://schemas.microsoft.com/office/drawing/2014/main" id="{15895477-70BD-A2D1-9AD7-1BD1886D14B6}"/>
              </a:ext>
            </a:extLst>
          </p:cNvPr>
          <p:cNvSpPr/>
          <p:nvPr/>
        </p:nvSpPr>
        <p:spPr>
          <a:xfrm>
            <a:off x="6291826" y="4250034"/>
            <a:ext cx="5299935" cy="19647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WWI Factions</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Allied Powers: </a:t>
            </a:r>
            <a:r>
              <a:rPr lang="en-US" sz="2400" i="1" dirty="0">
                <a:solidFill>
                  <a:srgbClr val="FFFF00"/>
                </a:solidFill>
                <a:latin typeface="Times New Roman" panose="02020603050405020304" pitchFamily="18" charset="0"/>
                <a:cs typeface="Times New Roman" panose="02020603050405020304" pitchFamily="18" charset="0"/>
              </a:rPr>
              <a:t>England, France, Russia, Italy &amp; Japan (US 1917)</a:t>
            </a:r>
          </a:p>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Central Powers: </a:t>
            </a:r>
            <a:r>
              <a:rPr lang="en-US" sz="2400" i="1" dirty="0">
                <a:solidFill>
                  <a:srgbClr val="FFFF00"/>
                </a:solidFill>
                <a:latin typeface="Times New Roman" panose="02020603050405020304" pitchFamily="18" charset="0"/>
                <a:cs typeface="Times New Roman" panose="02020603050405020304" pitchFamily="18" charset="0"/>
              </a:rPr>
              <a:t>Germany, Austria-Hungary, &amp; Ottoman Empire</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1875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1E3A1-DEB1-D53B-22E5-74A78AE754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598FB-18E8-48F0-4588-28A48AA64880}"/>
              </a:ext>
            </a:extLst>
          </p:cNvPr>
          <p:cNvSpPr>
            <a:spLocks noGrp="1"/>
          </p:cNvSpPr>
          <p:nvPr>
            <p:ph type="title"/>
          </p:nvPr>
        </p:nvSpPr>
        <p:spPr>
          <a:xfrm>
            <a:off x="838200" y="138597"/>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The Precedent of Neutrality </a:t>
            </a:r>
          </a:p>
        </p:txBody>
      </p:sp>
      <p:sp>
        <p:nvSpPr>
          <p:cNvPr id="3" name="Content Placeholder 2">
            <a:extLst>
              <a:ext uri="{FF2B5EF4-FFF2-40B4-BE49-F238E27FC236}">
                <a16:creationId xmlns:a16="http://schemas.microsoft.com/office/drawing/2014/main" id="{6BC12DA3-E245-7FCE-BE77-0A40412B9C38}"/>
              </a:ext>
            </a:extLst>
          </p:cNvPr>
          <p:cNvSpPr>
            <a:spLocks noGrp="1"/>
          </p:cNvSpPr>
          <p:nvPr>
            <p:ph idx="1"/>
          </p:nvPr>
        </p:nvSpPr>
        <p:spPr>
          <a:xfrm>
            <a:off x="1521096" y="3149764"/>
            <a:ext cx="6458639" cy="2667712"/>
          </a:xfrm>
          <a:solidFill>
            <a:schemeClr val="bg1"/>
          </a:solidFill>
          <a:ln>
            <a:solidFill>
              <a:srgbClr val="002060"/>
            </a:solidFill>
          </a:ln>
        </p:spPr>
        <p:txBody>
          <a:bodyPr>
            <a:normAutofit/>
          </a:bodyPr>
          <a:lstStyle/>
          <a:p>
            <a:pPr marL="0" indent="0">
              <a:buNone/>
            </a:pPr>
            <a:r>
              <a:rPr lang="en-US" sz="2400" b="1" dirty="0">
                <a:solidFill>
                  <a:srgbClr val="FF0000"/>
                </a:solidFill>
                <a:latin typeface="Times New Roman" panose="02020603050405020304" pitchFamily="18" charset="0"/>
                <a:cs typeface="Times New Roman" panose="02020603050405020304" pitchFamily="18" charset="0"/>
              </a:rPr>
              <a:t>Proclamation of Neutrality (1914) </a:t>
            </a:r>
            <a:r>
              <a:rPr lang="en-US" sz="2400" dirty="0">
                <a:latin typeface="Times New Roman" panose="02020603050405020304" pitchFamily="18" charset="0"/>
                <a:cs typeface="Times New Roman" panose="02020603050405020304" pitchFamily="18" charset="0"/>
              </a:rPr>
              <a:t>– U.S. willing to trade with Allied and Central Powers </a:t>
            </a:r>
          </a:p>
          <a:p>
            <a:pPr marL="0" indent="0">
              <a:buNone/>
            </a:pPr>
            <a:r>
              <a:rPr lang="en-US" sz="2400" dirty="0">
                <a:latin typeface="Times New Roman" panose="02020603050405020304" pitchFamily="18" charset="0"/>
                <a:cs typeface="Times New Roman" panose="02020603050405020304" pitchFamily="18" charset="0"/>
              </a:rPr>
              <a:t>Preparation for War</a:t>
            </a:r>
          </a:p>
          <a:p>
            <a:pPr lvl="1"/>
            <a:r>
              <a:rPr lang="en-US" sz="2400" b="1" u="sng" dirty="0">
                <a:solidFill>
                  <a:srgbClr val="FF0000"/>
                </a:solidFill>
                <a:latin typeface="Times New Roman" panose="02020603050405020304" pitchFamily="18" charset="0"/>
                <a:cs typeface="Times New Roman" panose="02020603050405020304" pitchFamily="18" charset="0"/>
              </a:rPr>
              <a:t>Council of National Defense </a:t>
            </a:r>
            <a:r>
              <a:rPr lang="en-US" sz="2400" dirty="0">
                <a:solidFill>
                  <a:schemeClr val="tx1"/>
                </a:solidFill>
                <a:latin typeface="Times New Roman" panose="02020603050405020304" pitchFamily="18" charset="0"/>
                <a:cs typeface="Times New Roman" panose="02020603050405020304" pitchFamily="18" charset="0"/>
              </a:rPr>
              <a:t>(1916</a:t>
            </a:r>
            <a:r>
              <a:rPr lang="en-US" sz="2400" dirty="0">
                <a:latin typeface="Times New Roman" panose="02020603050405020304" pitchFamily="18" charset="0"/>
                <a:cs typeface="Times New Roman" panose="02020603050405020304" pitchFamily="18" charset="0"/>
              </a:rPr>
              <a:t>) (</a:t>
            </a:r>
            <a:r>
              <a:rPr lang="en-US" sz="2400" i="1" dirty="0">
                <a:solidFill>
                  <a:srgbClr val="002060"/>
                </a:solidFill>
                <a:latin typeface="Times New Roman" panose="02020603050405020304" pitchFamily="18" charset="0"/>
                <a:cs typeface="Times New Roman" panose="02020603050405020304" pitchFamily="18" charset="0"/>
              </a:rPr>
              <a:t>War mobilization effort</a:t>
            </a:r>
            <a:r>
              <a:rPr lang="en-US" sz="2400" dirty="0">
                <a:latin typeface="Times New Roman" panose="02020603050405020304" pitchFamily="18" charset="0"/>
                <a:cs typeface="Times New Roman" panose="02020603050405020304" pitchFamily="18" charset="0"/>
              </a:rPr>
              <a:t>) </a:t>
            </a:r>
          </a:p>
          <a:p>
            <a:pPr lvl="1"/>
            <a:r>
              <a:rPr lang="en-US" sz="2400" b="1" u="sng" dirty="0">
                <a:solidFill>
                  <a:srgbClr val="FF0000"/>
                </a:solidFill>
                <a:latin typeface="Times New Roman" panose="02020603050405020304" pitchFamily="18" charset="0"/>
                <a:cs typeface="Times New Roman" panose="02020603050405020304" pitchFamily="18" charset="0"/>
              </a:rPr>
              <a:t>Civilian Advisory Commissions </a:t>
            </a:r>
            <a:r>
              <a:rPr lang="en-US" sz="2400" dirty="0">
                <a:solidFill>
                  <a:schemeClr val="tx1"/>
                </a:solidFill>
                <a:latin typeface="Times New Roman" panose="02020603050405020304" pitchFamily="18" charset="0"/>
                <a:cs typeface="Times New Roman" panose="02020603050405020304" pitchFamily="18" charset="0"/>
              </a:rPr>
              <a:t>formed in states</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B479DEE-177F-BDEA-691D-EE3F74A13C30}"/>
              </a:ext>
            </a:extLst>
          </p:cNvPr>
          <p:cNvSpPr/>
          <p:nvPr/>
        </p:nvSpPr>
        <p:spPr>
          <a:xfrm>
            <a:off x="387458" y="1208869"/>
            <a:ext cx="11561735" cy="17668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0" i="1" dirty="0">
                <a:solidFill>
                  <a:schemeClr val="bg1"/>
                </a:solidFill>
                <a:effectLst/>
                <a:latin typeface="Times New Roman" panose="02020603050405020304" pitchFamily="18" charset="0"/>
                <a:cs typeface="Times New Roman" panose="02020603050405020304" pitchFamily="18" charset="0"/>
              </a:rPr>
              <a:t>“Now, therefore</a:t>
            </a:r>
            <a:r>
              <a:rPr lang="en-US" b="0" i="0" dirty="0">
                <a:solidFill>
                  <a:schemeClr val="bg1"/>
                </a:solidFill>
                <a:effectLst/>
                <a:latin typeface="Times New Roman" panose="02020603050405020304" pitchFamily="18" charset="0"/>
                <a:cs typeface="Times New Roman" panose="02020603050405020304" pitchFamily="18" charset="0"/>
              </a:rPr>
              <a:t>, I, </a:t>
            </a:r>
            <a:r>
              <a:rPr lang="en-US" b="0" i="0" u="none" strike="noStrike" dirty="0">
                <a:solidFill>
                  <a:schemeClr val="bg1"/>
                </a:solidFill>
                <a:effectLst/>
                <a:latin typeface="Times New Roman" panose="02020603050405020304" pitchFamily="18" charset="0"/>
                <a:cs typeface="Times New Roman" panose="02020603050405020304" pitchFamily="18" charset="0"/>
              </a:rPr>
              <a:t>Woodrow Wilson</a:t>
            </a:r>
            <a:r>
              <a:rPr lang="en-US" b="0" i="0" dirty="0">
                <a:solidFill>
                  <a:schemeClr val="bg1"/>
                </a:solidFill>
                <a:effectLst/>
                <a:latin typeface="Times New Roman" panose="02020603050405020304" pitchFamily="18" charset="0"/>
                <a:cs typeface="Times New Roman" panose="02020603050405020304" pitchFamily="18" charset="0"/>
              </a:rPr>
              <a:t>, President of the United States of America, in order to preserve the neutrality of the United States and of its citizens and of persons within its territory and jurisdiction, and to enforce its laws and treaties, and in order that all persons, being warned of the general tenor of the laws and treaties of the United States in this behalf, and of the law of nations, may thus be prevented from any violation of the same, do hereby declare and proclaim that by certain provisions of the act . . .”</a:t>
            </a:r>
          </a:p>
          <a:p>
            <a:r>
              <a:rPr lang="en-US" dirty="0">
                <a:solidFill>
                  <a:schemeClr val="bg1"/>
                </a:solidFill>
                <a:latin typeface="Times New Roman" panose="02020603050405020304" pitchFamily="18" charset="0"/>
                <a:cs typeface="Times New Roman" panose="02020603050405020304" pitchFamily="18" charset="0"/>
              </a:rPr>
              <a:t>	- Proclamation of Neutrality, 1914</a:t>
            </a:r>
          </a:p>
        </p:txBody>
      </p:sp>
      <p:pic>
        <p:nvPicPr>
          <p:cNvPr id="3076" name="Picture 4" descr="WWI Political Cartoons - Ms. Honegger's Website">
            <a:extLst>
              <a:ext uri="{FF2B5EF4-FFF2-40B4-BE49-F238E27FC236}">
                <a16:creationId xmlns:a16="http://schemas.microsoft.com/office/drawing/2014/main" id="{97E1CFC7-7CEB-38A0-6985-A4BBEBA95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4387" y="2483604"/>
            <a:ext cx="3680155" cy="4118674"/>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3078" name="Picture 6" descr="The New York Historical">
            <a:extLst>
              <a:ext uri="{FF2B5EF4-FFF2-40B4-BE49-F238E27FC236}">
                <a16:creationId xmlns:a16="http://schemas.microsoft.com/office/drawing/2014/main" id="{F4170046-2E8C-54F2-6F61-CBE46DE0A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15" y="4357223"/>
            <a:ext cx="1755175"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86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E7E4D-DDE1-61AF-D91C-86E1D297C5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9081C0-955B-B1A2-C86E-E8D4B4C9D43C}"/>
              </a:ext>
            </a:extLst>
          </p:cNvPr>
          <p:cNvSpPr>
            <a:spLocks noGrp="1"/>
          </p:cNvSpPr>
          <p:nvPr>
            <p:ph type="title"/>
          </p:nvPr>
        </p:nvSpPr>
        <p:spPr>
          <a:xfrm>
            <a:off x="838200" y="365126"/>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Driving America Towards War</a:t>
            </a:r>
          </a:p>
        </p:txBody>
      </p:sp>
      <p:sp>
        <p:nvSpPr>
          <p:cNvPr id="3" name="Content Placeholder 2">
            <a:extLst>
              <a:ext uri="{FF2B5EF4-FFF2-40B4-BE49-F238E27FC236}">
                <a16:creationId xmlns:a16="http://schemas.microsoft.com/office/drawing/2014/main" id="{52E28957-BD89-A761-3BB8-F384EC73AD52}"/>
              </a:ext>
            </a:extLst>
          </p:cNvPr>
          <p:cNvSpPr>
            <a:spLocks noGrp="1"/>
          </p:cNvSpPr>
          <p:nvPr>
            <p:ph idx="1"/>
          </p:nvPr>
        </p:nvSpPr>
        <p:spPr>
          <a:xfrm>
            <a:off x="511444" y="1518834"/>
            <a:ext cx="10842356" cy="4658129"/>
          </a:xfrm>
          <a:solidFill>
            <a:schemeClr val="bg1"/>
          </a:solidFill>
          <a:ln>
            <a:solidFill>
              <a:srgbClr val="002060"/>
            </a:solidFill>
          </a:ln>
        </p:spPr>
        <p:txBody>
          <a:bodyPr>
            <a:normAutofit/>
          </a:bodyPr>
          <a:lstStyle/>
          <a:p>
            <a:pPr marL="0" indent="0">
              <a:buNone/>
            </a:pPr>
            <a:r>
              <a:rPr lang="en-US" sz="2400" b="1" u="sng" dirty="0">
                <a:solidFill>
                  <a:srgbClr val="002060"/>
                </a:solidFill>
                <a:latin typeface="Times New Roman" panose="02020603050405020304" pitchFamily="18" charset="0"/>
                <a:cs typeface="Times New Roman" panose="02020603050405020304" pitchFamily="18" charset="0"/>
              </a:rPr>
              <a:t>Industrialize War</a:t>
            </a:r>
            <a:r>
              <a:rPr lang="en-US" sz="2400" b="1" dirty="0">
                <a:solidFill>
                  <a:srgbClr val="00206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b="1" i="1" dirty="0">
                <a:solidFill>
                  <a:srgbClr val="FF0000"/>
                </a:solidFill>
                <a:latin typeface="Times New Roman" panose="02020603050405020304" pitchFamily="18" charset="0"/>
                <a:cs typeface="Times New Roman" panose="02020603050405020304" pitchFamily="18" charset="0"/>
              </a:rPr>
              <a:t>Machine Guns, Poison Gas, Submarines, Tanks</a:t>
            </a:r>
            <a:r>
              <a:rPr lang="en-US" sz="2400" dirty="0">
                <a:latin typeface="Times New Roman" panose="02020603050405020304" pitchFamily="18" charset="0"/>
                <a:cs typeface="Times New Roman" panose="02020603050405020304" pitchFamily="18" charset="0"/>
              </a:rPr>
              <a:t>) </a:t>
            </a:r>
          </a:p>
          <a:p>
            <a:pPr marL="0" indent="0">
              <a:buNone/>
            </a:pPr>
            <a:r>
              <a:rPr lang="en-US" sz="2400" dirty="0">
                <a:latin typeface="Times New Roman" panose="02020603050405020304" pitchFamily="18" charset="0"/>
                <a:cs typeface="Times New Roman" panose="02020603050405020304" pitchFamily="18" charset="0"/>
              </a:rPr>
              <a:t>War challenges to American neutrality: </a:t>
            </a:r>
          </a:p>
          <a:p>
            <a:r>
              <a:rPr lang="en-US" sz="2400" dirty="0">
                <a:latin typeface="Times New Roman" panose="02020603050405020304" pitchFamily="18" charset="0"/>
                <a:cs typeface="Times New Roman" panose="02020603050405020304" pitchFamily="18" charset="0"/>
              </a:rPr>
              <a:t>German </a:t>
            </a:r>
            <a:r>
              <a:rPr lang="en-US" sz="2400" b="1" u="sng" dirty="0">
                <a:solidFill>
                  <a:srgbClr val="002060"/>
                </a:solidFill>
                <a:latin typeface="Times New Roman" panose="02020603050405020304" pitchFamily="18" charset="0"/>
                <a:cs typeface="Times New Roman" panose="02020603050405020304" pitchFamily="18" charset="0"/>
              </a:rPr>
              <a:t>unrestricted submarine warfare</a:t>
            </a:r>
          </a:p>
        </p:txBody>
      </p:sp>
      <p:pic>
        <p:nvPicPr>
          <p:cNvPr id="4098" name="Picture 2" descr="Areas of unrestricted German submarine warfare, 1917. [800×695] : r/MapPorn">
            <a:extLst>
              <a:ext uri="{FF2B5EF4-FFF2-40B4-BE49-F238E27FC236}">
                <a16:creationId xmlns:a16="http://schemas.microsoft.com/office/drawing/2014/main" id="{943AE3FD-7D5B-0EB8-FBA7-7D920659A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077" y="1984187"/>
            <a:ext cx="5412542" cy="3235436"/>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F160992-A084-CB91-F568-22323F19011C}"/>
              </a:ext>
            </a:extLst>
          </p:cNvPr>
          <p:cNvSpPr/>
          <p:nvPr/>
        </p:nvSpPr>
        <p:spPr>
          <a:xfrm>
            <a:off x="1038386" y="2944677"/>
            <a:ext cx="5656882" cy="15967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Sinking of the Lusitania (1915) </a:t>
            </a:r>
            <a:r>
              <a:rPr lang="en-US" sz="2400" dirty="0">
                <a:solidFill>
                  <a:schemeClr val="bg1"/>
                </a:solidFill>
                <a:latin typeface="Times New Roman" panose="02020603050405020304" pitchFamily="18" charset="0"/>
                <a:cs typeface="Times New Roman" panose="02020603050405020304" pitchFamily="18" charset="0"/>
              </a:rPr>
              <a:t>– 128 Americans killed</a:t>
            </a:r>
          </a:p>
          <a:p>
            <a:pPr marL="285750" indent="-28575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Sussex Pledge (1916) </a:t>
            </a:r>
            <a:r>
              <a:rPr lang="en-US" sz="2400" dirty="0">
                <a:solidFill>
                  <a:schemeClr val="bg1"/>
                </a:solidFill>
                <a:latin typeface="Times New Roman" panose="02020603050405020304" pitchFamily="18" charset="0"/>
                <a:cs typeface="Times New Roman" panose="02020603050405020304" pitchFamily="18" charset="0"/>
              </a:rPr>
              <a:t>– Germany end unrestricted warfare</a:t>
            </a:r>
          </a:p>
        </p:txBody>
      </p:sp>
      <p:pic>
        <p:nvPicPr>
          <p:cNvPr id="4100" name="Picture 4" descr="The Great War - World War 1 - WW1 - News Reports From the Front - February  1917">
            <a:extLst>
              <a:ext uri="{FF2B5EF4-FFF2-40B4-BE49-F238E27FC236}">
                <a16:creationId xmlns:a16="http://schemas.microsoft.com/office/drawing/2014/main" id="{9D5B0DBA-FE3E-2254-90C0-AB7166709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0737" y="3447002"/>
            <a:ext cx="3257550" cy="2867025"/>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4102" name="Picture 6" descr="Sinking of the Lusitania (May 1915 ...">
            <a:extLst>
              <a:ext uri="{FF2B5EF4-FFF2-40B4-BE49-F238E27FC236}">
                <a16:creationId xmlns:a16="http://schemas.microsoft.com/office/drawing/2014/main" id="{3F3CDBC2-BF71-61B1-02D8-16A6AB854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76" y="4680488"/>
            <a:ext cx="5656882" cy="2030278"/>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71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46D09-CD07-5780-D7AA-196BBD8BFA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B57C2A-BE03-0C43-6D06-EC464FAF77E0}"/>
              </a:ext>
            </a:extLst>
          </p:cNvPr>
          <p:cNvSpPr>
            <a:spLocks noGrp="1"/>
          </p:cNvSpPr>
          <p:nvPr>
            <p:ph type="title"/>
          </p:nvPr>
        </p:nvSpPr>
        <p:spPr>
          <a:xfrm>
            <a:off x="838200" y="365126"/>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HORRORS WWI </a:t>
            </a:r>
          </a:p>
        </p:txBody>
      </p:sp>
      <p:sp>
        <p:nvSpPr>
          <p:cNvPr id="3" name="Content Placeholder 2">
            <a:extLst>
              <a:ext uri="{FF2B5EF4-FFF2-40B4-BE49-F238E27FC236}">
                <a16:creationId xmlns:a16="http://schemas.microsoft.com/office/drawing/2014/main" id="{D1FB1C60-1DBC-5B32-664C-E22DA24D9346}"/>
              </a:ext>
            </a:extLst>
          </p:cNvPr>
          <p:cNvSpPr>
            <a:spLocks noGrp="1"/>
          </p:cNvSpPr>
          <p:nvPr>
            <p:ph idx="1"/>
          </p:nvPr>
        </p:nvSpPr>
        <p:spPr>
          <a:xfrm>
            <a:off x="838200" y="1702676"/>
            <a:ext cx="10515600" cy="4474287"/>
          </a:xfrm>
          <a:solidFill>
            <a:schemeClr val="bg1"/>
          </a:solidFill>
          <a:ln>
            <a:solidFill>
              <a:srgbClr val="002060"/>
            </a:solidFill>
          </a:ln>
        </p:spPr>
        <p:txBody>
          <a:bodyPr>
            <a:normAutofit/>
          </a:bodyPr>
          <a:lstStyle/>
          <a:p>
            <a:pPr marL="0" indent="0">
              <a:buNone/>
            </a:pPr>
            <a:r>
              <a:rPr lang="en-US" sz="2400" b="1" u="sng" dirty="0">
                <a:solidFill>
                  <a:srgbClr val="002060"/>
                </a:solidFill>
                <a:latin typeface="Times New Roman" panose="02020603050405020304" pitchFamily="18" charset="0"/>
                <a:cs typeface="Times New Roman" panose="02020603050405020304" pitchFamily="18" charset="0"/>
              </a:rPr>
              <a:t>WWI STALEMATE</a:t>
            </a:r>
          </a:p>
          <a:p>
            <a:r>
              <a:rPr lang="en-US" sz="2400" b="1" u="sng" dirty="0">
                <a:solidFill>
                  <a:srgbClr val="002060"/>
                </a:solidFill>
                <a:latin typeface="Times New Roman" panose="02020603050405020304" pitchFamily="18" charset="0"/>
                <a:cs typeface="Times New Roman" panose="02020603050405020304" pitchFamily="18" charset="0"/>
              </a:rPr>
              <a:t>Trench warfare</a:t>
            </a:r>
          </a:p>
        </p:txBody>
      </p:sp>
      <p:pic>
        <p:nvPicPr>
          <p:cNvPr id="4" name="Picture 3" descr="A group of people on a rocky hill&#10;&#10;Description generated with very high confidence">
            <a:extLst>
              <a:ext uri="{FF2B5EF4-FFF2-40B4-BE49-F238E27FC236}">
                <a16:creationId xmlns:a16="http://schemas.microsoft.com/office/drawing/2014/main" id="{73E30ACC-A28B-BA1A-92A4-503D18EB7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76296"/>
            <a:ext cx="5728138" cy="2459572"/>
          </a:xfrm>
          <a:prstGeom prst="rect">
            <a:avLst/>
          </a:prstGeom>
          <a:ln>
            <a:solidFill>
              <a:srgbClr val="FF0000"/>
            </a:solidFill>
          </a:ln>
        </p:spPr>
      </p:pic>
      <p:pic>
        <p:nvPicPr>
          <p:cNvPr id="5124" name="Picture 4" descr="Haunting WWI Combat Photography: 32 ...">
            <a:extLst>
              <a:ext uri="{FF2B5EF4-FFF2-40B4-BE49-F238E27FC236}">
                <a16:creationId xmlns:a16="http://schemas.microsoft.com/office/drawing/2014/main" id="{AA939FDB-6728-F44C-0A6C-343E216A7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7372" y="2824698"/>
            <a:ext cx="5384746" cy="206261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 name="Content Placeholder 4" descr="A screenshot of a cell phone&#10;&#10;Description generated with very high confidence">
            <a:extLst>
              <a:ext uri="{FF2B5EF4-FFF2-40B4-BE49-F238E27FC236}">
                <a16:creationId xmlns:a16="http://schemas.microsoft.com/office/drawing/2014/main" id="{43D053EE-304B-54E4-4826-6850F37C6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518" y="2635867"/>
            <a:ext cx="4792536" cy="3972910"/>
          </a:xfrm>
          <a:prstGeom prst="rect">
            <a:avLst/>
          </a:prstGeom>
          <a:ln>
            <a:solidFill>
              <a:srgbClr val="002060"/>
            </a:solidFill>
          </a:ln>
        </p:spPr>
      </p:pic>
      <p:pic>
        <p:nvPicPr>
          <p:cNvPr id="5126" name="Picture 6" descr="The U.S. in WWI - Overview - World War ...">
            <a:extLst>
              <a:ext uri="{FF2B5EF4-FFF2-40B4-BE49-F238E27FC236}">
                <a16:creationId xmlns:a16="http://schemas.microsoft.com/office/drawing/2014/main" id="{0FF31320-70A5-D1AD-2548-A3B532E340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3677" y="5112051"/>
            <a:ext cx="4925082" cy="156965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868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4540A-0119-E267-0176-55A2088DA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E65954-34C7-2B0A-B656-3A11F1FC2A76}"/>
              </a:ext>
            </a:extLst>
          </p:cNvPr>
          <p:cNvSpPr>
            <a:spLocks noGrp="1"/>
          </p:cNvSpPr>
          <p:nvPr>
            <p:ph type="title"/>
          </p:nvPr>
        </p:nvSpPr>
        <p:spPr>
          <a:xfrm>
            <a:off x="838200" y="365126"/>
            <a:ext cx="10515600" cy="905736"/>
          </a:xfrm>
          <a:solidFill>
            <a:srgbClr val="002060"/>
          </a:solidFill>
          <a:ln w="28575">
            <a:solidFill>
              <a:srgbClr val="FF0000"/>
            </a:solidFill>
          </a:ln>
        </p:spPr>
        <p:txBody>
          <a:bodyPr/>
          <a:lstStyle/>
          <a:p>
            <a:r>
              <a:rPr lang="en-US" b="1" dirty="0">
                <a:solidFill>
                  <a:schemeClr val="bg1"/>
                </a:solidFill>
                <a:latin typeface="Poor Richard" panose="02080502050505020702" pitchFamily="18" charset="0"/>
              </a:rPr>
              <a:t>Breaking Washingtonian Precedent</a:t>
            </a:r>
          </a:p>
        </p:txBody>
      </p:sp>
      <p:sp>
        <p:nvSpPr>
          <p:cNvPr id="3" name="Content Placeholder 2">
            <a:extLst>
              <a:ext uri="{FF2B5EF4-FFF2-40B4-BE49-F238E27FC236}">
                <a16:creationId xmlns:a16="http://schemas.microsoft.com/office/drawing/2014/main" id="{4FC3EE52-B132-FA3E-5DE2-34596DF15C90}"/>
              </a:ext>
            </a:extLst>
          </p:cNvPr>
          <p:cNvSpPr>
            <a:spLocks noGrp="1"/>
          </p:cNvSpPr>
          <p:nvPr>
            <p:ph idx="1"/>
          </p:nvPr>
        </p:nvSpPr>
        <p:spPr>
          <a:xfrm>
            <a:off x="441434" y="1592317"/>
            <a:ext cx="10912366" cy="4584646"/>
          </a:xfrm>
          <a:solidFill>
            <a:schemeClr val="bg1"/>
          </a:solidFill>
          <a:ln>
            <a:solidFill>
              <a:srgbClr val="002060"/>
            </a:solidFill>
          </a:ln>
        </p:spPr>
        <p:txBody>
          <a:bodyPr>
            <a:normAutofit/>
          </a:bodyPr>
          <a:lstStyle/>
          <a:p>
            <a:pPr marL="0" indent="0">
              <a:buNone/>
            </a:pPr>
            <a:r>
              <a:rPr lang="en-US" sz="2400" b="1" u="sng" dirty="0">
                <a:solidFill>
                  <a:srgbClr val="FF0000"/>
                </a:solidFill>
                <a:latin typeface="Times New Roman" panose="02020603050405020304" pitchFamily="18" charset="0"/>
                <a:cs typeface="Times New Roman" panose="02020603050405020304" pitchFamily="18" charset="0"/>
              </a:rPr>
              <a:t>Election of 1916</a:t>
            </a:r>
            <a:r>
              <a:rPr lang="en-US" sz="2400" dirty="0">
                <a:latin typeface="Times New Roman" panose="02020603050405020304" pitchFamily="18" charset="0"/>
                <a:cs typeface="Times New Roman" panose="02020603050405020304" pitchFamily="18" charset="0"/>
              </a:rPr>
              <a:t>: Wilson promises to maintain neutrality </a:t>
            </a:r>
          </a:p>
        </p:txBody>
      </p:sp>
      <p:pic>
        <p:nvPicPr>
          <p:cNvPr id="4" name="Picture 2">
            <a:extLst>
              <a:ext uri="{FF2B5EF4-FFF2-40B4-BE49-F238E27FC236}">
                <a16:creationId xmlns:a16="http://schemas.microsoft.com/office/drawing/2014/main" id="{2303452B-F432-0306-854E-C018816DB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65" y="2117944"/>
            <a:ext cx="2956035" cy="4374930"/>
          </a:xfrm>
          <a:prstGeom prst="rect">
            <a:avLst/>
          </a:prstGeom>
          <a:noFill/>
          <a:ln w="952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a:extLst>
              <a:ext uri="{FF2B5EF4-FFF2-40B4-BE49-F238E27FC236}">
                <a16:creationId xmlns:a16="http://schemas.microsoft.com/office/drawing/2014/main" id="{B920D501-1C00-C857-A5FB-32F4B3F7A967}"/>
              </a:ext>
            </a:extLst>
          </p:cNvPr>
          <p:cNvSpPr/>
          <p:nvPr/>
        </p:nvSpPr>
        <p:spPr>
          <a:xfrm>
            <a:off x="3547241" y="2117943"/>
            <a:ext cx="5912069" cy="30156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Driving the U.S. to War</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Zimmerman Telegram </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Unrestricted Submarine warfare</a:t>
            </a:r>
          </a:p>
          <a:p>
            <a:endParaRPr lang="en-US" sz="2400" b="1" u="sng" dirty="0">
              <a:latin typeface="Times New Roman" panose="02020603050405020304" pitchFamily="18" charset="0"/>
              <a:cs typeface="Times New Roman" panose="02020603050405020304" pitchFamily="18" charset="0"/>
            </a:endParaRPr>
          </a:p>
          <a:p>
            <a:r>
              <a:rPr lang="en-US" sz="2400" b="1" u="sng" dirty="0">
                <a:latin typeface="Times New Roman" panose="02020603050405020304" pitchFamily="18" charset="0"/>
                <a:cs typeface="Times New Roman" panose="02020603050405020304" pitchFamily="18" charset="0"/>
              </a:rPr>
              <a:t>U.S. Declaration of War 1917</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Wilson pledge – “</a:t>
            </a:r>
            <a:r>
              <a:rPr lang="en-US" sz="2400" b="1" i="1" dirty="0">
                <a:solidFill>
                  <a:srgbClr val="FFFF00"/>
                </a:solidFill>
                <a:latin typeface="Times New Roman" panose="02020603050405020304" pitchFamily="18" charset="0"/>
                <a:cs typeface="Times New Roman" panose="02020603050405020304" pitchFamily="18" charset="0"/>
              </a:rPr>
              <a:t>Fight a War to End All War</a:t>
            </a:r>
            <a:r>
              <a:rPr lang="en-US"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14 Points of Peace</a:t>
            </a:r>
          </a:p>
        </p:txBody>
      </p:sp>
      <p:pic>
        <p:nvPicPr>
          <p:cNvPr id="6148" name="Picture 4" descr="Alfred von Tirpitz: unrestricted submarine warfare - Students | Britannica  Kids | Homework Help">
            <a:extLst>
              <a:ext uri="{FF2B5EF4-FFF2-40B4-BE49-F238E27FC236}">
                <a16:creationId xmlns:a16="http://schemas.microsoft.com/office/drawing/2014/main" id="{67F1EA76-75F2-C590-19EA-3C0710A9E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755" y="3260043"/>
            <a:ext cx="2758964" cy="259404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F343E12-40FB-D45A-CCF4-0564E56A8F1E}"/>
              </a:ext>
            </a:extLst>
          </p:cNvPr>
          <p:cNvSpPr/>
          <p:nvPr/>
        </p:nvSpPr>
        <p:spPr>
          <a:xfrm>
            <a:off x="1111353" y="5214129"/>
            <a:ext cx="9259731" cy="1198179"/>
          </a:xfrm>
          <a:prstGeom prst="rect">
            <a:avLst/>
          </a:prstGeom>
          <a:solidFill>
            <a:schemeClr val="tx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Prompt:</a:t>
            </a:r>
            <a:r>
              <a:rPr lang="en-US" sz="2800" b="1" dirty="0">
                <a:solidFill>
                  <a:schemeClr val="bg1"/>
                </a:solidFill>
                <a:latin typeface="Times New Roman" panose="02020603050405020304" pitchFamily="18" charset="0"/>
                <a:cs typeface="Times New Roman" panose="02020603050405020304" pitchFamily="18" charset="0"/>
              </a:rPr>
              <a:t> </a:t>
            </a:r>
            <a:r>
              <a:rPr lang="en-US" sz="2800" b="0" i="0" dirty="0">
                <a:solidFill>
                  <a:schemeClr val="bg1"/>
                </a:solidFill>
                <a:effectLst/>
                <a:latin typeface="Times New Roman" panose="02020603050405020304" pitchFamily="18" charset="0"/>
                <a:cs typeface="Times New Roman" panose="02020603050405020304" pitchFamily="18" charset="0"/>
              </a:rPr>
              <a:t>Evaluate whether the United States should have taken part in WWI and </a:t>
            </a:r>
            <a:r>
              <a:rPr lang="en-US" sz="2800" b="0" i="0" dirty="0">
                <a:solidFill>
                  <a:srgbClr val="000000"/>
                </a:solidFill>
                <a:effectLst/>
                <a:latin typeface="Lato Extended"/>
              </a:rPr>
              <a:t>accepted </a:t>
            </a:r>
            <a:r>
              <a:rPr lang="en-US" sz="2400" b="0" i="0" dirty="0">
                <a:solidFill>
                  <a:srgbClr val="000000"/>
                </a:solidFill>
                <a:effectLst/>
                <a:latin typeface="Lato Extended"/>
              </a:rPr>
              <a:t>it role as a world power. </a:t>
            </a:r>
            <a:endParaRPr lang="en-US" sz="2400" dirty="0">
              <a:latin typeface="Times New Roman" panose="02020603050405020304" pitchFamily="18" charset="0"/>
              <a:cs typeface="Times New Roman" panose="02020603050405020304" pitchFamily="18" charset="0"/>
            </a:endParaRPr>
          </a:p>
        </p:txBody>
      </p:sp>
      <p:pic>
        <p:nvPicPr>
          <p:cNvPr id="7" name="Picture 2" descr="http://www.lsg.musin.de/geschichte/Material/Karikaturen/v%C3%B6lkerbund4.gif">
            <a:extLst>
              <a:ext uri="{FF2B5EF4-FFF2-40B4-BE49-F238E27FC236}">
                <a16:creationId xmlns:a16="http://schemas.microsoft.com/office/drawing/2014/main" id="{48FC7A00-691B-18A6-119B-76618E5E0D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3003" y="76364"/>
            <a:ext cx="2754631" cy="2635305"/>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876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6E4E6-84B5-CEEA-E309-04D52A5814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D303AC-7002-B564-5D7D-17CB641705D7}"/>
              </a:ext>
            </a:extLst>
          </p:cNvPr>
          <p:cNvSpPr>
            <a:spLocks noGrp="1"/>
          </p:cNvSpPr>
          <p:nvPr>
            <p:ph type="title"/>
          </p:nvPr>
        </p:nvSpPr>
        <p:spPr>
          <a:xfrm>
            <a:off x="838200" y="365125"/>
            <a:ext cx="10515600" cy="859241"/>
          </a:xfrm>
          <a:solidFill>
            <a:schemeClr val="tx2"/>
          </a:solidFill>
          <a:ln w="38100">
            <a:solidFill>
              <a:schemeClr val="bg1"/>
            </a:solidFill>
          </a:ln>
        </p:spPr>
        <p:txBody>
          <a:bodyPr/>
          <a:lstStyle/>
          <a:p>
            <a:r>
              <a:rPr lang="en-US" dirty="0">
                <a:solidFill>
                  <a:srgbClr val="FFFF00"/>
                </a:solidFill>
                <a:latin typeface="Imprint MT Shadow" panose="04020605060303030202" pitchFamily="82" charset="0"/>
              </a:rPr>
              <a:t>Comparing Imperialism Foreign Policy </a:t>
            </a:r>
          </a:p>
        </p:txBody>
      </p:sp>
      <p:sp>
        <p:nvSpPr>
          <p:cNvPr id="3" name="Content Placeholder 2">
            <a:extLst>
              <a:ext uri="{FF2B5EF4-FFF2-40B4-BE49-F238E27FC236}">
                <a16:creationId xmlns:a16="http://schemas.microsoft.com/office/drawing/2014/main" id="{3816F194-A2AC-8C92-ADC6-1E6F43618111}"/>
              </a:ext>
            </a:extLst>
          </p:cNvPr>
          <p:cNvSpPr>
            <a:spLocks noGrp="1"/>
          </p:cNvSpPr>
          <p:nvPr>
            <p:ph idx="1"/>
          </p:nvPr>
        </p:nvSpPr>
        <p:spPr>
          <a:xfrm>
            <a:off x="362607" y="1639614"/>
            <a:ext cx="11272345" cy="4537349"/>
          </a:xfrm>
          <a:solidFill>
            <a:schemeClr val="bg1"/>
          </a:solidFill>
          <a:ln w="28575">
            <a:solidFill>
              <a:schemeClr val="accent6">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Evaluate how the debate over U.S. interventionism impacted American foreign policy from 1901 to 1920. </a:t>
            </a:r>
          </a:p>
        </p:txBody>
      </p:sp>
      <p:pic>
        <p:nvPicPr>
          <p:cNvPr id="2050" name="Picture 2" descr="Big stick ideology - Wikipedia">
            <a:extLst>
              <a:ext uri="{FF2B5EF4-FFF2-40B4-BE49-F238E27FC236}">
                <a16:creationId xmlns:a16="http://schemas.microsoft.com/office/drawing/2014/main" id="{803227C2-31ED-4EE3-4643-90E51E0A4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48" y="2466974"/>
            <a:ext cx="2769476" cy="33505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F816647-E2CC-BAA5-7FC9-81D37AEDD644}"/>
              </a:ext>
            </a:extLst>
          </p:cNvPr>
          <p:cNvSpPr/>
          <p:nvPr/>
        </p:nvSpPr>
        <p:spPr>
          <a:xfrm>
            <a:off x="1245476" y="4981903"/>
            <a:ext cx="2963917" cy="756745"/>
          </a:xfrm>
          <a:prstGeom prst="rect">
            <a:avLst/>
          </a:prstGeom>
          <a:solidFill>
            <a:schemeClr val="accent6"/>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Roosevelt’s Big Stick Diplomacy </a:t>
            </a:r>
          </a:p>
        </p:txBody>
      </p:sp>
      <p:pic>
        <p:nvPicPr>
          <p:cNvPr id="2052" name="Picture 4" descr="David Klein on X: &quot;Political Cartoon. William Howard Taft and Porfirio Díaz  met #TDIH in the first meeting by presidents of the United States and  Mexico. Taft sought reassurances of the stability">
            <a:extLst>
              <a:ext uri="{FF2B5EF4-FFF2-40B4-BE49-F238E27FC236}">
                <a16:creationId xmlns:a16="http://schemas.microsoft.com/office/drawing/2014/main" id="{548662FB-951E-4EFF-B99C-D4D63D595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827" y="2466974"/>
            <a:ext cx="2769476" cy="3350501"/>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B7BAF7C-49E9-A6AB-48B9-0F5EB55E873D}"/>
              </a:ext>
            </a:extLst>
          </p:cNvPr>
          <p:cNvSpPr/>
          <p:nvPr/>
        </p:nvSpPr>
        <p:spPr>
          <a:xfrm>
            <a:off x="4891252" y="4981903"/>
            <a:ext cx="2963917" cy="756745"/>
          </a:xfrm>
          <a:prstGeom prst="rect">
            <a:avLst/>
          </a:prstGeom>
          <a:solidFill>
            <a:schemeClr val="accent6"/>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Taft’s Dollar Diplomacy </a:t>
            </a:r>
          </a:p>
        </p:txBody>
      </p:sp>
      <p:pic>
        <p:nvPicPr>
          <p:cNvPr id="2054" name="Picture 6" descr="Political Cartoon. President Woodrow ...">
            <a:extLst>
              <a:ext uri="{FF2B5EF4-FFF2-40B4-BE49-F238E27FC236}">
                <a16:creationId xmlns:a16="http://schemas.microsoft.com/office/drawing/2014/main" id="{94068E40-5379-02FE-6778-4D08987BD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2174" y="2466973"/>
            <a:ext cx="2769475" cy="3350501"/>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03322B7-A7EF-3C74-9F83-CC8353AE76B0}"/>
              </a:ext>
            </a:extLst>
          </p:cNvPr>
          <p:cNvSpPr/>
          <p:nvPr/>
        </p:nvSpPr>
        <p:spPr>
          <a:xfrm>
            <a:off x="8610603" y="4981902"/>
            <a:ext cx="2963917" cy="756745"/>
          </a:xfrm>
          <a:prstGeom prst="rect">
            <a:avLst/>
          </a:prstGeom>
          <a:solidFill>
            <a:schemeClr val="accent6"/>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Wilson’s Moral Diplomacy </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3827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1552</TotalTime>
  <Words>1882</Words>
  <Application>Microsoft Office PowerPoint</Application>
  <PresentationFormat>Widescreen</PresentationFormat>
  <Paragraphs>200</Paragraphs>
  <Slides>32</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Aptos</vt:lpstr>
      <vt:lpstr>Aptos Display</vt:lpstr>
      <vt:lpstr>Arial</vt:lpstr>
      <vt:lpstr>Imprint MT Shadow</vt:lpstr>
      <vt:lpstr>Lato Extended</vt:lpstr>
      <vt:lpstr>Poor Richard</vt:lpstr>
      <vt:lpstr>Times New Roman</vt:lpstr>
      <vt:lpstr>Wingdings</vt:lpstr>
      <vt:lpstr>Office Theme</vt:lpstr>
      <vt:lpstr>WWI – A War to End All Wars</vt:lpstr>
      <vt:lpstr>PowerPoint Presentation</vt:lpstr>
      <vt:lpstr>Take Up The Sword of Justice</vt:lpstr>
      <vt:lpstr>Driving the World to WAR!!!!!</vt:lpstr>
      <vt:lpstr>The Precedent of Neutrality </vt:lpstr>
      <vt:lpstr>Driving America Towards War</vt:lpstr>
      <vt:lpstr>HORRORS WWI </vt:lpstr>
      <vt:lpstr>Breaking Washingtonian Precedent</vt:lpstr>
      <vt:lpstr>Comparing Imperialism Foreign Policy </vt:lpstr>
      <vt:lpstr>Imperialism Impact </vt:lpstr>
      <vt:lpstr>PowerPoint Presentation</vt:lpstr>
      <vt:lpstr>Selling the War</vt:lpstr>
      <vt:lpstr>Selling the War Effort</vt:lpstr>
      <vt:lpstr>Innovation in War Effort </vt:lpstr>
      <vt:lpstr>WWI Government Activism </vt:lpstr>
      <vt:lpstr>PowerPoint Presentation</vt:lpstr>
      <vt:lpstr>The Call to War </vt:lpstr>
      <vt:lpstr>Migration Patterns </vt:lpstr>
      <vt:lpstr>Opportunity</vt:lpstr>
      <vt:lpstr>Security v. Freedom </vt:lpstr>
      <vt:lpstr>Loss of Laissez Faire</vt:lpstr>
      <vt:lpstr>PowerPoint Presentation</vt:lpstr>
      <vt:lpstr>America on the World Stage </vt:lpstr>
      <vt:lpstr>America at War</vt:lpstr>
      <vt:lpstr>Industrial War Destruction</vt:lpstr>
      <vt:lpstr>WWI Data</vt:lpstr>
      <vt:lpstr>WWI Data</vt:lpstr>
      <vt:lpstr>Armistice Day</vt:lpstr>
      <vt:lpstr>Remember the Falling </vt:lpstr>
      <vt:lpstr>Peace at all COST</vt:lpstr>
      <vt:lpstr>Return to Isolationism </vt:lpstr>
      <vt:lpstr>Return to Isolationism </vt:lpstr>
    </vt:vector>
  </TitlesOfParts>
  <Company>Guilford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Hultberg, Andrew P</dc:creator>
  <cp:lastModifiedBy>Hultberg, Andrew P</cp:lastModifiedBy>
  <cp:revision>3</cp:revision>
  <dcterms:created xsi:type="dcterms:W3CDTF">2025-02-24T14:47:28Z</dcterms:created>
  <dcterms:modified xsi:type="dcterms:W3CDTF">2025-02-27T18:15:14Z</dcterms:modified>
</cp:coreProperties>
</file>