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93.jpg" ContentType="image/gif"/>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6" r:id="rId2"/>
    <p:sldId id="257" r:id="rId3"/>
    <p:sldId id="264" r:id="rId4"/>
    <p:sldId id="265" r:id="rId5"/>
    <p:sldId id="259" r:id="rId6"/>
    <p:sldId id="263" r:id="rId7"/>
    <p:sldId id="260" r:id="rId8"/>
    <p:sldId id="261" r:id="rId9"/>
    <p:sldId id="267" r:id="rId10"/>
    <p:sldId id="266" r:id="rId11"/>
    <p:sldId id="276" r:id="rId12"/>
    <p:sldId id="268" r:id="rId13"/>
    <p:sldId id="269" r:id="rId14"/>
    <p:sldId id="262" r:id="rId15"/>
    <p:sldId id="270" r:id="rId16"/>
    <p:sldId id="272" r:id="rId17"/>
    <p:sldId id="258" r:id="rId18"/>
    <p:sldId id="273" r:id="rId19"/>
    <p:sldId id="271" r:id="rId20"/>
    <p:sldId id="275" r:id="rId21"/>
    <p:sldId id="277" r:id="rId22"/>
    <p:sldId id="280" r:id="rId23"/>
    <p:sldId id="281" r:id="rId24"/>
    <p:sldId id="278" r:id="rId25"/>
    <p:sldId id="274" r:id="rId26"/>
    <p:sldId id="284" r:id="rId27"/>
    <p:sldId id="279" r:id="rId28"/>
    <p:sldId id="283" r:id="rId29"/>
    <p:sldId id="285" r:id="rId30"/>
    <p:sldId id="286" r:id="rId31"/>
    <p:sldId id="288" r:id="rId32"/>
    <p:sldId id="289" r:id="rId33"/>
    <p:sldId id="282" r:id="rId34"/>
    <p:sldId id="290" r:id="rId35"/>
    <p:sldId id="287" r:id="rId36"/>
    <p:sldId id="291" r:id="rId37"/>
    <p:sldId id="292" r:id="rId38"/>
    <p:sldId id="293" r:id="rId39"/>
    <p:sldId id="294" r:id="rId40"/>
    <p:sldId id="296" r:id="rId41"/>
    <p:sldId id="295" r:id="rId42"/>
    <p:sldId id="298" r:id="rId43"/>
    <p:sldId id="301" r:id="rId44"/>
    <p:sldId id="315" r:id="rId45"/>
    <p:sldId id="314" r:id="rId46"/>
    <p:sldId id="312" r:id="rId47"/>
    <p:sldId id="300" r:id="rId48"/>
    <p:sldId id="309" r:id="rId49"/>
    <p:sldId id="311" r:id="rId50"/>
    <p:sldId id="313" r:id="rId51"/>
    <p:sldId id="299" r:id="rId52"/>
    <p:sldId id="297" r:id="rId53"/>
    <p:sldId id="302" r:id="rId54"/>
    <p:sldId id="317" r:id="rId55"/>
    <p:sldId id="316" r:id="rId56"/>
    <p:sldId id="318" r:id="rId57"/>
    <p:sldId id="303" r:id="rId58"/>
    <p:sldId id="319" r:id="rId59"/>
    <p:sldId id="321" r:id="rId60"/>
    <p:sldId id="322" r:id="rId61"/>
    <p:sldId id="325" r:id="rId62"/>
    <p:sldId id="304" r:id="rId63"/>
    <p:sldId id="324" r:id="rId64"/>
    <p:sldId id="327" r:id="rId65"/>
    <p:sldId id="320" r:id="rId66"/>
    <p:sldId id="323" r:id="rId67"/>
    <p:sldId id="328" r:id="rId68"/>
    <p:sldId id="326" r:id="rId69"/>
    <p:sldId id="329" r:id="rId70"/>
    <p:sldId id="330" r:id="rId71"/>
    <p:sldId id="331" r:id="rId72"/>
    <p:sldId id="333" r:id="rId73"/>
    <p:sldId id="526" r:id="rId74"/>
    <p:sldId id="527" r:id="rId75"/>
    <p:sldId id="379" r:id="rId76"/>
    <p:sldId id="381" r:id="rId77"/>
    <p:sldId id="380" r:id="rId78"/>
    <p:sldId id="383" r:id="rId79"/>
    <p:sldId id="384" r:id="rId80"/>
    <p:sldId id="382" r:id="rId81"/>
    <p:sldId id="388" r:id="rId82"/>
    <p:sldId id="524" r:id="rId83"/>
    <p:sldId id="387" r:id="rId84"/>
    <p:sldId id="390" r:id="rId85"/>
    <p:sldId id="391" r:id="rId86"/>
    <p:sldId id="393" r:id="rId87"/>
    <p:sldId id="392" r:id="rId88"/>
    <p:sldId id="525" r:id="rId89"/>
    <p:sldId id="394" r:id="rId90"/>
    <p:sldId id="528" r:id="rId91"/>
    <p:sldId id="530" r:id="rId92"/>
    <p:sldId id="332" r:id="rId93"/>
    <p:sldId id="529" r:id="rId94"/>
    <p:sldId id="531" r:id="rId95"/>
    <p:sldId id="532" r:id="rId96"/>
    <p:sldId id="533" r:id="rId97"/>
    <p:sldId id="535" r:id="rId98"/>
    <p:sldId id="534" r:id="rId99"/>
    <p:sldId id="538" r:id="rId100"/>
    <p:sldId id="537" r:id="rId101"/>
    <p:sldId id="539" r:id="rId102"/>
    <p:sldId id="536"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4249" autoAdjust="0"/>
  </p:normalViewPr>
  <p:slideViewPr>
    <p:cSldViewPr snapToGrid="0">
      <p:cViewPr varScale="1">
        <p:scale>
          <a:sx n="64" d="100"/>
          <a:sy n="64"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A5911-24E6-4F9B-9409-26BD9F218FD3}" type="datetimeFigureOut">
              <a:rPr lang="en-US" smtClean="0"/>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C0964C-138B-4E38-925A-4F099CDA633C}" type="slidenum">
              <a:rPr lang="en-US" smtClean="0"/>
              <a:t>‹#›</a:t>
            </a:fld>
            <a:endParaRPr lang="en-US"/>
          </a:p>
        </p:txBody>
      </p:sp>
    </p:spTree>
    <p:extLst>
      <p:ext uri="{BB962C8B-B14F-4D97-AF65-F5344CB8AC3E}">
        <p14:creationId xmlns:p14="http://schemas.microsoft.com/office/powerpoint/2010/main" val="221163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C0964C-138B-4E38-925A-4F099CDA633C}" type="slidenum">
              <a:rPr lang="en-US" smtClean="0"/>
              <a:t>88</a:t>
            </a:fld>
            <a:endParaRPr lang="en-US"/>
          </a:p>
        </p:txBody>
      </p:sp>
    </p:spTree>
    <p:extLst>
      <p:ext uri="{BB962C8B-B14F-4D97-AF65-F5344CB8AC3E}">
        <p14:creationId xmlns:p14="http://schemas.microsoft.com/office/powerpoint/2010/main" val="303328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AAFE-532B-48BF-91A0-B6F7E0CD9E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982796-662D-482F-BADF-69AFFCCD11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3E3984-A876-48FC-A511-10E4C7F65D61}"/>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5" name="Footer Placeholder 4">
            <a:extLst>
              <a:ext uri="{FF2B5EF4-FFF2-40B4-BE49-F238E27FC236}">
                <a16:creationId xmlns:a16="http://schemas.microsoft.com/office/drawing/2014/main" id="{36FE579F-1551-4470-8338-B3D7C4814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992B2-EB88-45E3-9F68-FF207E71E252}"/>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120440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588F-D037-4206-9873-8B72ABB160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67A57E-D1FF-49AE-A068-64E8565923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44962-8D65-405E-AD72-66C04B561D83}"/>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5" name="Footer Placeholder 4">
            <a:extLst>
              <a:ext uri="{FF2B5EF4-FFF2-40B4-BE49-F238E27FC236}">
                <a16:creationId xmlns:a16="http://schemas.microsoft.com/office/drawing/2014/main" id="{C741F5B2-E1AA-47C9-A0FC-D3CF2551D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97796-9697-4F50-8415-FA3F5B06FC93}"/>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129733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FC76DA-DC48-4EE0-8DFC-D25372D889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CE5485-1F78-4A18-9118-40F88FFCF3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33834-85FC-4541-863E-AE6E9215814E}"/>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5" name="Footer Placeholder 4">
            <a:extLst>
              <a:ext uri="{FF2B5EF4-FFF2-40B4-BE49-F238E27FC236}">
                <a16:creationId xmlns:a16="http://schemas.microsoft.com/office/drawing/2014/main" id="{0EC3947A-B5A3-4336-98B2-A3C2EA4E3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A664F-C5AB-4B82-9655-7AE59D0BCD6A}"/>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342235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4716-F74C-4DDC-90A1-C54A35B2F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1C8331-52AA-4E56-B34C-B9A37D1AA0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9FF64-1B5E-4B19-AB88-85AAA0F05E9B}"/>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5" name="Footer Placeholder 4">
            <a:extLst>
              <a:ext uri="{FF2B5EF4-FFF2-40B4-BE49-F238E27FC236}">
                <a16:creationId xmlns:a16="http://schemas.microsoft.com/office/drawing/2014/main" id="{57C6EA15-9718-4429-A212-9CF2FBDB2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E51F3-E1C5-4ED1-B70A-D82DD74A161A}"/>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122815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5C37-750B-499E-9423-B65B5DD46D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F35417-C79F-4382-969E-71B8B4B736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1FF655-0EDF-4FB5-B3C7-121A010528BA}"/>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5" name="Footer Placeholder 4">
            <a:extLst>
              <a:ext uri="{FF2B5EF4-FFF2-40B4-BE49-F238E27FC236}">
                <a16:creationId xmlns:a16="http://schemas.microsoft.com/office/drawing/2014/main" id="{61F6BAE6-B5D5-4543-A1F7-A6F187F76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8BA32-D077-4AAD-B9F8-856ADA106B84}"/>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3311802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B0D77-64E6-45FD-A920-3CA2B32FC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04B24-A0DA-4440-B118-FE4F57FBCB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31F83D-1093-4BFB-A3C7-232B303A50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AF2C7D-541C-47BD-9E32-7D473FD2931C}"/>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6" name="Footer Placeholder 5">
            <a:extLst>
              <a:ext uri="{FF2B5EF4-FFF2-40B4-BE49-F238E27FC236}">
                <a16:creationId xmlns:a16="http://schemas.microsoft.com/office/drawing/2014/main" id="{DC3BD5FB-3DF5-48BC-B746-FD0E97531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4022B-475D-4127-A9DE-82ACF67CA2DB}"/>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1173530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C6028-7B15-4370-9A60-ACD212B1A7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9A94D-C3EC-47A3-819B-1265FA32F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8F8310-E189-423F-8DAF-DB566B89D2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91EC68-41E0-408D-8A75-2A21018CFF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58E316-308C-481F-BEC6-51727015A4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1AB651-9FDE-4478-902A-F8D2E87A9BCA}"/>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8" name="Footer Placeholder 7">
            <a:extLst>
              <a:ext uri="{FF2B5EF4-FFF2-40B4-BE49-F238E27FC236}">
                <a16:creationId xmlns:a16="http://schemas.microsoft.com/office/drawing/2014/main" id="{C1AC72D2-9F0B-4DDA-9E42-56A9FF0DFA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FD587F-7BB0-4695-8C01-C26EBE6A9C54}"/>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2559391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B763-B690-409F-A63E-0B8EE9F39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10428-D250-48E2-9713-EDF2D4232BA9}"/>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4" name="Footer Placeholder 3">
            <a:extLst>
              <a:ext uri="{FF2B5EF4-FFF2-40B4-BE49-F238E27FC236}">
                <a16:creationId xmlns:a16="http://schemas.microsoft.com/office/drawing/2014/main" id="{DC910DDC-C1F7-4365-BE22-0EA3882FD8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59DA70-A6B9-469E-88B2-C40EE217CF6D}"/>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2151086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03DA77-107D-4942-9A54-5A7E8AE63139}"/>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3" name="Footer Placeholder 2">
            <a:extLst>
              <a:ext uri="{FF2B5EF4-FFF2-40B4-BE49-F238E27FC236}">
                <a16:creationId xmlns:a16="http://schemas.microsoft.com/office/drawing/2014/main" id="{578993F1-B2FF-4BFB-B8AD-F27060BA63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068B93-6D3B-4922-AAB3-B10C6DD943EC}"/>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331538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99F1-EA40-485C-8555-25EC9205CC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934FF0-AEE1-46B1-99DE-5C0FD78BC0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5D4158-405F-4A84-AA40-5AAD44E7D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85E63-1F4A-4FF9-ACA9-36379D0B8D40}"/>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6" name="Footer Placeholder 5">
            <a:extLst>
              <a:ext uri="{FF2B5EF4-FFF2-40B4-BE49-F238E27FC236}">
                <a16:creationId xmlns:a16="http://schemas.microsoft.com/office/drawing/2014/main" id="{C7EC1A82-05A3-4D46-8578-8B17B1AE0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8020F7-E80F-4598-8C16-FB5021FD0B4C}"/>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2599335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0842-97D7-40A8-9585-7BC6612C8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B2C866-2A01-4CCC-9A0A-5F2AB69919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B98972-CC4B-4916-83D3-564436746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CDC137-5E06-4E05-AAC2-FF611F9E5BC5}"/>
              </a:ext>
            </a:extLst>
          </p:cNvPr>
          <p:cNvSpPr>
            <a:spLocks noGrp="1"/>
          </p:cNvSpPr>
          <p:nvPr>
            <p:ph type="dt" sz="half" idx="10"/>
          </p:nvPr>
        </p:nvSpPr>
        <p:spPr/>
        <p:txBody>
          <a:bodyPr/>
          <a:lstStyle/>
          <a:p>
            <a:fld id="{B63CD6A5-B5D5-40CE-AD0D-F42467CE912A}" type="datetimeFigureOut">
              <a:rPr lang="en-US" smtClean="0"/>
              <a:t>5/12/2022</a:t>
            </a:fld>
            <a:endParaRPr lang="en-US"/>
          </a:p>
        </p:txBody>
      </p:sp>
      <p:sp>
        <p:nvSpPr>
          <p:cNvPr id="6" name="Footer Placeholder 5">
            <a:extLst>
              <a:ext uri="{FF2B5EF4-FFF2-40B4-BE49-F238E27FC236}">
                <a16:creationId xmlns:a16="http://schemas.microsoft.com/office/drawing/2014/main" id="{A88EB927-4A3B-4639-BF92-92617A864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2A6BC-178F-4E63-A9C3-6757FF288452}"/>
              </a:ext>
            </a:extLst>
          </p:cNvPr>
          <p:cNvSpPr>
            <a:spLocks noGrp="1"/>
          </p:cNvSpPr>
          <p:nvPr>
            <p:ph type="sldNum" sz="quarter" idx="12"/>
          </p:nvPr>
        </p:nvSpPr>
        <p:spPr/>
        <p:txBody>
          <a:bodyPr/>
          <a:lstStyle/>
          <a:p>
            <a:fld id="{59507558-96F9-460C-AB5F-6B6C817BBDE9}" type="slidenum">
              <a:rPr lang="en-US" smtClean="0"/>
              <a:t>‹#›</a:t>
            </a:fld>
            <a:endParaRPr lang="en-US"/>
          </a:p>
        </p:txBody>
      </p:sp>
    </p:spTree>
    <p:extLst>
      <p:ext uri="{BB962C8B-B14F-4D97-AF65-F5344CB8AC3E}">
        <p14:creationId xmlns:p14="http://schemas.microsoft.com/office/powerpoint/2010/main" val="264056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6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C67794-C4FB-487E-92C1-935BC2655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4D4B49-4E3C-436E-97D3-B8C693F6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4FE9B-FE41-451E-9412-67CAD6FBA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3CD6A5-B5D5-40CE-AD0D-F42467CE912A}" type="datetimeFigureOut">
              <a:rPr lang="en-US" smtClean="0"/>
              <a:t>5/12/2022</a:t>
            </a:fld>
            <a:endParaRPr lang="en-US"/>
          </a:p>
        </p:txBody>
      </p:sp>
      <p:sp>
        <p:nvSpPr>
          <p:cNvPr id="5" name="Footer Placeholder 4">
            <a:extLst>
              <a:ext uri="{FF2B5EF4-FFF2-40B4-BE49-F238E27FC236}">
                <a16:creationId xmlns:a16="http://schemas.microsoft.com/office/drawing/2014/main" id="{84C06A1E-F084-45D9-8C90-7BDAA5ABB4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47488C-4115-4761-A75F-B121EDCF6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07558-96F9-460C-AB5F-6B6C817BBDE9}" type="slidenum">
              <a:rPr lang="en-US" smtClean="0"/>
              <a:t>‹#›</a:t>
            </a:fld>
            <a:endParaRPr lang="en-US"/>
          </a:p>
        </p:txBody>
      </p:sp>
    </p:spTree>
    <p:extLst>
      <p:ext uri="{BB962C8B-B14F-4D97-AF65-F5344CB8AC3E}">
        <p14:creationId xmlns:p14="http://schemas.microsoft.com/office/powerpoint/2010/main" val="3987673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span.org/classroom/document/?6929"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billofrightsinstitute.org/activities/federalist-no-51-excerpts-annotated#2"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file:///\\upload.wikimedia.org\wikipedia\commons\0\03\Map_of_unitary_states.svg"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file:///\\upload.wikimedia.org\wikipedia\commons\6\69\Map_of_federal_states.sv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hyperlink" Target="https://www.youtube.com/watch?v=4ERbC7JyCfU"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hultbea@gcsnc.com"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8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9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www.cnn.com/videos/politics/2022/04/09/pandemic-politics-smerc.cnn"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69B93-592B-427F-94B6-DC2F79FB223A}"/>
              </a:ext>
            </a:extLst>
          </p:cNvPr>
          <p:cNvSpPr>
            <a:spLocks noGrp="1"/>
          </p:cNvSpPr>
          <p:nvPr>
            <p:ph type="ctrTitle"/>
          </p:nvPr>
        </p:nvSpPr>
        <p:spPr>
          <a:solidFill>
            <a:schemeClr val="bg2"/>
          </a:solidFill>
          <a:ln>
            <a:solidFill>
              <a:srgbClr val="C00000"/>
            </a:solidFill>
          </a:ln>
        </p:spPr>
        <p:txBody>
          <a:bodyPr/>
          <a:lstStyle/>
          <a:p>
            <a:r>
              <a:rPr lang="en-US" dirty="0">
                <a:latin typeface="Georgia Pro Black" panose="02040A02050405020203" pitchFamily="18" charset="0"/>
              </a:rPr>
              <a:t>GLOBALIZATION</a:t>
            </a:r>
            <a:br>
              <a:rPr lang="en-US" dirty="0">
                <a:latin typeface="Georgia Pro Black" panose="02040A02050405020203" pitchFamily="18" charset="0"/>
              </a:rPr>
            </a:br>
            <a:r>
              <a:rPr lang="en-US" dirty="0">
                <a:latin typeface="Georgia Pro Black" panose="02040A02050405020203" pitchFamily="18" charset="0"/>
              </a:rPr>
              <a:t>Unit 8</a:t>
            </a:r>
          </a:p>
        </p:txBody>
      </p:sp>
      <p:sp>
        <p:nvSpPr>
          <p:cNvPr id="3" name="Subtitle 2">
            <a:extLst>
              <a:ext uri="{FF2B5EF4-FFF2-40B4-BE49-F238E27FC236}">
                <a16:creationId xmlns:a16="http://schemas.microsoft.com/office/drawing/2014/main" id="{236AB8DE-C6E2-43CC-89B5-CE816AA1FA33}"/>
              </a:ext>
            </a:extLst>
          </p:cNvPr>
          <p:cNvSpPr>
            <a:spLocks noGrp="1"/>
          </p:cNvSpPr>
          <p:nvPr>
            <p:ph type="subTitle" idx="1"/>
          </p:nvPr>
        </p:nvSpPr>
        <p:spPr>
          <a:xfrm>
            <a:off x="661182" y="4051494"/>
            <a:ext cx="10006818" cy="1206305"/>
          </a:xfrm>
          <a:solidFill>
            <a:schemeClr val="tx1"/>
          </a:solidFill>
        </p:spPr>
        <p:txBody>
          <a:bodyPr/>
          <a:lstStyle/>
          <a:p>
            <a:pPr algn="l"/>
            <a:r>
              <a:rPr lang="en-US" dirty="0">
                <a:solidFill>
                  <a:schemeClr val="bg1"/>
                </a:solidFill>
                <a:latin typeface="Times New Roman" panose="02020603050405020304" pitchFamily="18" charset="0"/>
                <a:cs typeface="Times New Roman" panose="02020603050405020304" pitchFamily="18" charset="0"/>
              </a:rPr>
              <a:t>“And then around 2000 came Globalization 3.0, in which the world from being small to tiny.”</a:t>
            </a:r>
          </a:p>
          <a:p>
            <a:pPr algn="l"/>
            <a:r>
              <a:rPr lang="en-US" dirty="0">
                <a:solidFill>
                  <a:schemeClr val="bg1"/>
                </a:solidFill>
                <a:latin typeface="Times New Roman" panose="02020603050405020304" pitchFamily="18" charset="0"/>
                <a:cs typeface="Times New Roman" panose="02020603050405020304" pitchFamily="18" charset="0"/>
              </a:rPr>
              <a:t>	- Thomas Friedman </a:t>
            </a:r>
          </a:p>
        </p:txBody>
      </p:sp>
      <p:pic>
        <p:nvPicPr>
          <p:cNvPr id="1026" name="Picture 2" descr="Thomas L. Friedman | The World Is Flat | Globalization">
            <a:extLst>
              <a:ext uri="{FF2B5EF4-FFF2-40B4-BE49-F238E27FC236}">
                <a16:creationId xmlns:a16="http://schemas.microsoft.com/office/drawing/2014/main" id="{F6932B28-ED47-49E1-A083-2A6831DDA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9402" y="4519540"/>
            <a:ext cx="1714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7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Governments from around the world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Gummy Bear Governments Analysis</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Power vs. Freedom</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The Meaning of the Declaration of Independence</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7175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Challenge Question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49881" y="1255024"/>
            <a:ext cx="11141612" cy="4742058"/>
          </a:xfrm>
          <a:solidFill>
            <a:schemeClr val="bg1"/>
          </a:solidFill>
          <a:ln>
            <a:solidFill>
              <a:srgbClr val="FF000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Which action is a civic responsibility? </a:t>
            </a:r>
          </a:p>
          <a:p>
            <a:pPr marL="457200" indent="-457200">
              <a:buFont typeface="+mj-lt"/>
              <a:buAutoNum type="alphaUcPeriod"/>
            </a:pPr>
            <a:r>
              <a:rPr lang="en-US" sz="2400" dirty="0">
                <a:latin typeface="Times" panose="02020603050405020304" pitchFamily="18" charset="0"/>
                <a:cs typeface="Times" panose="02020603050405020304" pitchFamily="18" charset="0"/>
              </a:rPr>
              <a:t>voting in national elections </a:t>
            </a:r>
          </a:p>
          <a:p>
            <a:pPr marL="457200" indent="-457200">
              <a:buFont typeface="+mj-lt"/>
              <a:buAutoNum type="alphaUcPeriod"/>
            </a:pPr>
            <a:r>
              <a:rPr lang="en-US" sz="2400" dirty="0">
                <a:latin typeface="Times" panose="02020603050405020304" pitchFamily="18" charset="0"/>
                <a:cs typeface="Times" panose="02020603050405020304" pitchFamily="18" charset="0"/>
              </a:rPr>
              <a:t>obeying laws </a:t>
            </a:r>
          </a:p>
          <a:p>
            <a:pPr marL="457200" indent="-457200">
              <a:buFont typeface="+mj-lt"/>
              <a:buAutoNum type="alphaUcPeriod"/>
            </a:pPr>
            <a:r>
              <a:rPr lang="en-US" sz="2400" dirty="0">
                <a:latin typeface="Times" panose="02020603050405020304" pitchFamily="18" charset="0"/>
                <a:cs typeface="Times" panose="02020603050405020304" pitchFamily="18" charset="0"/>
              </a:rPr>
              <a:t>registering for the draft</a:t>
            </a:r>
          </a:p>
          <a:p>
            <a:pPr marL="457200" indent="-457200">
              <a:buFont typeface="+mj-lt"/>
              <a:buAutoNum type="alphaUcPeriod"/>
            </a:pPr>
            <a:r>
              <a:rPr lang="en-US" sz="2400" dirty="0">
                <a:latin typeface="Times" panose="02020603050405020304" pitchFamily="18" charset="0"/>
                <a:cs typeface="Times" panose="02020603050405020304" pitchFamily="18" charset="0"/>
              </a:rPr>
              <a:t>Serving on juries </a:t>
            </a:r>
          </a:p>
        </p:txBody>
      </p:sp>
    </p:spTree>
    <p:extLst>
      <p:ext uri="{BB962C8B-B14F-4D97-AF65-F5344CB8AC3E}">
        <p14:creationId xmlns:p14="http://schemas.microsoft.com/office/powerpoint/2010/main" val="18635644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Challenge Question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49881" y="1255024"/>
            <a:ext cx="11141612" cy="4742058"/>
          </a:xfrm>
          <a:solidFill>
            <a:schemeClr val="bg1"/>
          </a:solidFill>
          <a:ln>
            <a:solidFill>
              <a:srgbClr val="FF000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How would U.S. consumers most likely react to a large increase in the excise tax on luxury cars imported from Japan? </a:t>
            </a:r>
          </a:p>
          <a:p>
            <a:pPr marL="457200" indent="-457200">
              <a:buFont typeface="+mj-lt"/>
              <a:buAutoNum type="alphaUcPeriod"/>
            </a:pPr>
            <a:r>
              <a:rPr lang="en-US" sz="2400" dirty="0">
                <a:latin typeface="Times" panose="02020603050405020304" pitchFamily="18" charset="0"/>
                <a:cs typeface="Times" panose="02020603050405020304" pitchFamily="18" charset="0"/>
              </a:rPr>
              <a:t>U.S. consumers would continue to buy Japanese luxury cars. </a:t>
            </a:r>
          </a:p>
          <a:p>
            <a:pPr marL="457200" indent="-457200">
              <a:buFont typeface="+mj-lt"/>
              <a:buAutoNum type="alphaUcPeriod"/>
            </a:pPr>
            <a:r>
              <a:rPr lang="en-US" sz="2400" dirty="0">
                <a:latin typeface="Times" panose="02020603050405020304" pitchFamily="18" charset="0"/>
                <a:cs typeface="Times" panose="02020603050405020304" pitchFamily="18" charset="0"/>
              </a:rPr>
              <a:t>U.S. consumers would buy more domestic or European luxury cars. </a:t>
            </a:r>
          </a:p>
          <a:p>
            <a:pPr marL="457200" indent="-457200">
              <a:buFont typeface="+mj-lt"/>
              <a:buAutoNum type="alphaUcPeriod"/>
            </a:pPr>
            <a:r>
              <a:rPr lang="en-US" sz="2400" dirty="0">
                <a:latin typeface="Times" panose="02020603050405020304" pitchFamily="18" charset="0"/>
                <a:cs typeface="Times" panose="02020603050405020304" pitchFamily="18" charset="0"/>
              </a:rPr>
              <a:t>U.S. consumers who usually purchase Japanese luxury cars would demand greater fuel efficiency in those cars. </a:t>
            </a:r>
          </a:p>
          <a:p>
            <a:pPr marL="457200" indent="-457200">
              <a:buFont typeface="+mj-lt"/>
              <a:buAutoNum type="alphaUcPeriod"/>
            </a:pPr>
            <a:r>
              <a:rPr lang="en-US" sz="2400" dirty="0">
                <a:latin typeface="Times" panose="02020603050405020304" pitchFamily="18" charset="0"/>
                <a:cs typeface="Times" panose="02020603050405020304" pitchFamily="18" charset="0"/>
              </a:rPr>
              <a:t>U.S. consumers who usually purchase Japanese luxury cars would buy non-luxury Japanese cars instead. </a:t>
            </a:r>
          </a:p>
        </p:txBody>
      </p:sp>
    </p:spTree>
    <p:extLst>
      <p:ext uri="{BB962C8B-B14F-4D97-AF65-F5344CB8AC3E}">
        <p14:creationId xmlns:p14="http://schemas.microsoft.com/office/powerpoint/2010/main" val="3276336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850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Unit 8 Review</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Unit 8 Test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Immigration Debate</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Immigration Debate due Monday 5/16</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 </a:t>
            </a:r>
          </a:p>
          <a:p>
            <a:pPr marL="0" indent="0">
              <a:buNone/>
            </a:pP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9420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Governments around the World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33046" y="1195754"/>
            <a:ext cx="11141612" cy="5423730"/>
          </a:xfrm>
          <a:solidFill>
            <a:schemeClr val="bg1"/>
          </a:solidFill>
          <a:ln>
            <a:solidFill>
              <a:srgbClr val="FF0000"/>
            </a:solidFill>
          </a:ln>
        </p:spPr>
        <p:txBody>
          <a:bodyPr>
            <a:normAutofit fontScale="92500"/>
          </a:bodyPr>
          <a:lstStyle/>
          <a:p>
            <a:pPr marL="0" indent="0">
              <a:buNone/>
            </a:pPr>
            <a:r>
              <a:rPr lang="en-US" sz="2400" dirty="0">
                <a:latin typeface="Times New Roman" panose="02020603050405020304" pitchFamily="18" charset="0"/>
                <a:cs typeface="Times New Roman" panose="02020603050405020304" pitchFamily="18" charset="0"/>
              </a:rPr>
              <a:t>Identify the for of government </a:t>
            </a:r>
          </a:p>
          <a:p>
            <a:pPr marL="0" indent="0">
              <a:buNone/>
            </a:pPr>
            <a:r>
              <a:rPr lang="en-US" sz="2400" dirty="0">
                <a:latin typeface="Times New Roman" panose="02020603050405020304" pitchFamily="18" charset="0"/>
                <a:cs typeface="Times New Roman" panose="02020603050405020304" pitchFamily="18" charset="0"/>
              </a:rPr>
              <a:t>___ 1. In Switzerland the people elected others to serve in legislative bodies, but also vote several times a year on proposed laws</a:t>
            </a:r>
          </a:p>
          <a:p>
            <a:pPr marL="0" indent="0">
              <a:buNone/>
            </a:pPr>
            <a:r>
              <a:rPr lang="en-US" sz="2400" dirty="0">
                <a:latin typeface="Times New Roman" panose="02020603050405020304" pitchFamily="18" charset="0"/>
                <a:cs typeface="Times New Roman" panose="02020603050405020304" pitchFamily="18" charset="0"/>
              </a:rPr>
              <a:t>___ 2. In South Africa, the political power remains with the white minority population and the black majority population are denied representation and say in government </a:t>
            </a:r>
          </a:p>
          <a:p>
            <a:pPr marL="0" indent="0">
              <a:buNone/>
            </a:pPr>
            <a:r>
              <a:rPr lang="en-US" sz="2400" dirty="0">
                <a:latin typeface="Times New Roman" panose="02020603050405020304" pitchFamily="18" charset="0"/>
                <a:cs typeface="Times New Roman" panose="02020603050405020304" pitchFamily="18" charset="0"/>
              </a:rPr>
              <a:t>___ 3. Saudi Arabia, the King appoints a council of Ministers to help him govern.  Under the Saudi’s Constitution the Islamic holy book the Qur’an is recognized as the law of the land.</a:t>
            </a:r>
          </a:p>
          <a:p>
            <a:pPr marL="0" indent="0">
              <a:buNone/>
            </a:pPr>
            <a:r>
              <a:rPr lang="en-US" sz="2400" dirty="0">
                <a:latin typeface="Times New Roman" panose="02020603050405020304" pitchFamily="18" charset="0"/>
                <a:cs typeface="Times New Roman" panose="02020603050405020304" pitchFamily="18" charset="0"/>
              </a:rPr>
              <a:t>___ 4. In North Korea, one man leads and controls its government.  He also controls the country’s political party  which choose the people who runs for government and the people do elect, but really get no say in their government.</a:t>
            </a:r>
          </a:p>
          <a:p>
            <a:pPr marL="0" indent="0">
              <a:buNone/>
            </a:pPr>
            <a:r>
              <a:rPr lang="en-US" sz="2400" dirty="0">
                <a:latin typeface="Times New Roman" panose="02020603050405020304" pitchFamily="18" charset="0"/>
                <a:cs typeface="Times New Roman" panose="02020603050405020304" pitchFamily="18" charset="0"/>
              </a:rPr>
              <a:t>___ 5. In Denmark, the people elected a parliament legislative body.  The Queen of Denmark leads the country, but only has limited role in government.  The Prime Minister is the elected head of government.</a:t>
            </a:r>
          </a:p>
          <a:p>
            <a:pPr marL="0" indent="0">
              <a:buNone/>
            </a:pPr>
            <a:r>
              <a:rPr lang="en-US" sz="2400" dirty="0">
                <a:latin typeface="Times New Roman" panose="02020603050405020304" pitchFamily="18" charset="0"/>
                <a:cs typeface="Times New Roman" panose="02020603050405020304" pitchFamily="18" charset="0"/>
              </a:rPr>
              <a:t>___ 6. In Brazil, the people elect a president every four years, as well as elect the legislative body. </a:t>
            </a:r>
          </a:p>
        </p:txBody>
      </p:sp>
    </p:spTree>
    <p:extLst>
      <p:ext uri="{BB962C8B-B14F-4D97-AF65-F5344CB8AC3E}">
        <p14:creationId xmlns:p14="http://schemas.microsoft.com/office/powerpoint/2010/main" val="2942982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735261"/>
          </a:xfrm>
          <a:solidFill>
            <a:schemeClr val="bg1"/>
          </a:solidFill>
          <a:ln>
            <a:solidFill>
              <a:srgbClr val="C00000"/>
            </a:solidFill>
          </a:ln>
        </p:spPr>
        <p:txBody>
          <a:bodyPr>
            <a:noAutofit/>
          </a:bodyPr>
          <a:lstStyle/>
          <a:p>
            <a:r>
              <a:rPr lang="en-US" sz="3200" dirty="0">
                <a:latin typeface="Georgia Pro Black" panose="02040A02050405020203" pitchFamily="18" charset="0"/>
              </a:rPr>
              <a:t>Characteristics of Government Authority</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shape of government authority</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8" name="Picture 4" descr="Uncle Sam (New Earth) | DC Database | Fandom">
            <a:extLst>
              <a:ext uri="{FF2B5EF4-FFF2-40B4-BE49-F238E27FC236}">
                <a16:creationId xmlns:a16="http://schemas.microsoft.com/office/drawing/2014/main" id="{4F7AEE3C-5532-3941-968A-43FDDFE28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236" y="2115942"/>
            <a:ext cx="2765388" cy="43034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ernational Voices on Authoritarianism Encourage Our Own | by Lindley  Mease | Medium">
            <a:extLst>
              <a:ext uri="{FF2B5EF4-FFF2-40B4-BE49-F238E27FC236}">
                <a16:creationId xmlns:a16="http://schemas.microsoft.com/office/drawing/2014/main" id="{B89206F4-6B1F-BF43-91A5-23734D4C9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836" y="4010541"/>
            <a:ext cx="5895474" cy="26089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9412A3-ECD2-4F47-88FC-3BCDF9597F33}"/>
              </a:ext>
            </a:extLst>
          </p:cNvPr>
          <p:cNvSpPr/>
          <p:nvPr/>
        </p:nvSpPr>
        <p:spPr>
          <a:xfrm>
            <a:off x="4226949" y="1959429"/>
            <a:ext cx="7126851" cy="18465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Chart characteristics of types of government authority </a:t>
            </a:r>
          </a:p>
          <a:p>
            <a:pPr marL="342900" indent="-342900">
              <a:buFont typeface="Arial" panose="020B0604020202020204" pitchFamily="34" charset="0"/>
              <a:buChar char="•"/>
            </a:pPr>
            <a:r>
              <a:rPr lang="en-US" sz="2400" dirty="0">
                <a:latin typeface="Times" pitchFamily="2" charset="0"/>
              </a:rPr>
              <a:t>Definition</a:t>
            </a:r>
          </a:p>
          <a:p>
            <a:pPr marL="342900" indent="-342900">
              <a:buFont typeface="Arial" panose="020B0604020202020204" pitchFamily="34" charset="0"/>
              <a:buChar char="•"/>
            </a:pPr>
            <a:r>
              <a:rPr lang="en-US" sz="2400" dirty="0">
                <a:latin typeface="Times" pitchFamily="2" charset="0"/>
              </a:rPr>
              <a:t>Advantage </a:t>
            </a:r>
          </a:p>
          <a:p>
            <a:pPr marL="342900" indent="-342900">
              <a:buFont typeface="Arial" panose="020B0604020202020204" pitchFamily="34" charset="0"/>
              <a:buChar char="•"/>
            </a:pPr>
            <a:r>
              <a:rPr lang="en-US" sz="2400" dirty="0">
                <a:latin typeface="Times" pitchFamily="2" charset="0"/>
              </a:rPr>
              <a:t>Disadvantage</a:t>
            </a:r>
          </a:p>
        </p:txBody>
      </p:sp>
    </p:spTree>
    <p:extLst>
      <p:ext uri="{BB962C8B-B14F-4D97-AF65-F5344CB8AC3E}">
        <p14:creationId xmlns:p14="http://schemas.microsoft.com/office/powerpoint/2010/main" val="2599537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The True Face of Government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Understanding who has the power to govern</a:t>
            </a:r>
          </a:p>
        </p:txBody>
      </p:sp>
      <p:sp>
        <p:nvSpPr>
          <p:cNvPr id="4" name="Rectangle 3">
            <a:extLst>
              <a:ext uri="{FF2B5EF4-FFF2-40B4-BE49-F238E27FC236}">
                <a16:creationId xmlns:a16="http://schemas.microsoft.com/office/drawing/2014/main" id="{B40EAE55-BEAF-584B-8C84-B4912C44EB59}"/>
              </a:ext>
            </a:extLst>
          </p:cNvPr>
          <p:cNvSpPr/>
          <p:nvPr/>
        </p:nvSpPr>
        <p:spPr>
          <a:xfrm>
            <a:off x="178130" y="2006930"/>
            <a:ext cx="2244436" cy="510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Democracy </a:t>
            </a:r>
          </a:p>
        </p:txBody>
      </p:sp>
      <p:sp>
        <p:nvSpPr>
          <p:cNvPr id="5" name="Rectangle 4">
            <a:extLst>
              <a:ext uri="{FF2B5EF4-FFF2-40B4-BE49-F238E27FC236}">
                <a16:creationId xmlns:a16="http://schemas.microsoft.com/office/drawing/2014/main" id="{45302988-6C20-B648-8A9F-0707D0026BF6}"/>
              </a:ext>
            </a:extLst>
          </p:cNvPr>
          <p:cNvSpPr/>
          <p:nvPr/>
        </p:nvSpPr>
        <p:spPr>
          <a:xfrm>
            <a:off x="178130" y="2727928"/>
            <a:ext cx="2244436" cy="510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Anarchy </a:t>
            </a:r>
          </a:p>
        </p:txBody>
      </p:sp>
      <p:sp>
        <p:nvSpPr>
          <p:cNvPr id="6" name="Rectangle 5">
            <a:extLst>
              <a:ext uri="{FF2B5EF4-FFF2-40B4-BE49-F238E27FC236}">
                <a16:creationId xmlns:a16="http://schemas.microsoft.com/office/drawing/2014/main" id="{8B562FA5-5C2E-614E-BA81-B07E64DC9DD5}"/>
              </a:ext>
            </a:extLst>
          </p:cNvPr>
          <p:cNvSpPr/>
          <p:nvPr/>
        </p:nvSpPr>
        <p:spPr>
          <a:xfrm>
            <a:off x="178130" y="3429000"/>
            <a:ext cx="2244436" cy="510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Monarchy </a:t>
            </a:r>
          </a:p>
        </p:txBody>
      </p:sp>
      <p:sp>
        <p:nvSpPr>
          <p:cNvPr id="7" name="Rectangle 6">
            <a:extLst>
              <a:ext uri="{FF2B5EF4-FFF2-40B4-BE49-F238E27FC236}">
                <a16:creationId xmlns:a16="http://schemas.microsoft.com/office/drawing/2014/main" id="{9936A341-9F40-C14E-9CA0-166EDDC9C5D7}"/>
              </a:ext>
            </a:extLst>
          </p:cNvPr>
          <p:cNvSpPr/>
          <p:nvPr/>
        </p:nvSpPr>
        <p:spPr>
          <a:xfrm>
            <a:off x="161307" y="4130072"/>
            <a:ext cx="2244436" cy="510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Theocracy </a:t>
            </a:r>
          </a:p>
        </p:txBody>
      </p:sp>
      <p:sp>
        <p:nvSpPr>
          <p:cNvPr id="8" name="Rectangle 7">
            <a:extLst>
              <a:ext uri="{FF2B5EF4-FFF2-40B4-BE49-F238E27FC236}">
                <a16:creationId xmlns:a16="http://schemas.microsoft.com/office/drawing/2014/main" id="{F28E1EC1-B0D3-5B4B-A5BC-BCBD3F3CC234}"/>
              </a:ext>
            </a:extLst>
          </p:cNvPr>
          <p:cNvSpPr/>
          <p:nvPr/>
        </p:nvSpPr>
        <p:spPr>
          <a:xfrm>
            <a:off x="178130" y="4802981"/>
            <a:ext cx="2244436" cy="510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Autocracy</a:t>
            </a:r>
          </a:p>
        </p:txBody>
      </p:sp>
      <p:sp>
        <p:nvSpPr>
          <p:cNvPr id="9" name="Rectangle 8">
            <a:extLst>
              <a:ext uri="{FF2B5EF4-FFF2-40B4-BE49-F238E27FC236}">
                <a16:creationId xmlns:a16="http://schemas.microsoft.com/office/drawing/2014/main" id="{4A00D5F5-CAA7-D149-BA25-6B41075FF30F}"/>
              </a:ext>
            </a:extLst>
          </p:cNvPr>
          <p:cNvSpPr/>
          <p:nvPr/>
        </p:nvSpPr>
        <p:spPr>
          <a:xfrm>
            <a:off x="161307" y="5516182"/>
            <a:ext cx="2244436" cy="510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Oligarchy </a:t>
            </a:r>
          </a:p>
        </p:txBody>
      </p:sp>
      <p:sp>
        <p:nvSpPr>
          <p:cNvPr id="10" name="Rectangle 9">
            <a:extLst>
              <a:ext uri="{FF2B5EF4-FFF2-40B4-BE49-F238E27FC236}">
                <a16:creationId xmlns:a16="http://schemas.microsoft.com/office/drawing/2014/main" id="{A6CA8ABF-DD91-DC49-AC44-FD1BC1BD4C32}"/>
              </a:ext>
            </a:extLst>
          </p:cNvPr>
          <p:cNvSpPr/>
          <p:nvPr/>
        </p:nvSpPr>
        <p:spPr>
          <a:xfrm>
            <a:off x="3004457" y="1983339"/>
            <a:ext cx="4358244" cy="468964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itchFamily="2" charset="0"/>
              </a:rPr>
              <a:t>Who has the power to govern?</a:t>
            </a:r>
          </a:p>
          <a:p>
            <a:pPr marL="342900" indent="-342900">
              <a:buFont typeface="Arial" panose="020B0604020202020204" pitchFamily="34" charset="0"/>
              <a:buChar char="•"/>
            </a:pPr>
            <a:r>
              <a:rPr lang="en-US" sz="2400" dirty="0">
                <a:latin typeface="Times" pitchFamily="2" charset="0"/>
              </a:rPr>
              <a:t>How much liberty are citizens granted?</a:t>
            </a:r>
          </a:p>
          <a:p>
            <a:pPr marL="342900" indent="-342900">
              <a:buFont typeface="Arial" panose="020B0604020202020204" pitchFamily="34" charset="0"/>
              <a:buChar char="•"/>
            </a:pPr>
            <a:r>
              <a:rPr lang="en-US" sz="2400" dirty="0">
                <a:latin typeface="Times" pitchFamily="2" charset="0"/>
              </a:rPr>
              <a:t>Why is liberty either restricted or expanded under a form of government?</a:t>
            </a:r>
          </a:p>
          <a:p>
            <a:pPr marL="342900" indent="-342900">
              <a:buFont typeface="Arial" panose="020B0604020202020204" pitchFamily="34" charset="0"/>
              <a:buChar char="•"/>
            </a:pPr>
            <a:r>
              <a:rPr lang="en-US" sz="2400" dirty="0">
                <a:latin typeface="Times" pitchFamily="2" charset="0"/>
              </a:rPr>
              <a:t>Why does no form of government grant freedom?</a:t>
            </a:r>
          </a:p>
          <a:p>
            <a:pPr marL="342900" indent="-342900">
              <a:buFont typeface="Arial" panose="020B0604020202020204" pitchFamily="34" charset="0"/>
              <a:buChar char="•"/>
            </a:pPr>
            <a:r>
              <a:rPr lang="en-US" sz="2400" dirty="0">
                <a:latin typeface="Times" pitchFamily="2" charset="0"/>
              </a:rPr>
              <a:t>How is government power restrained?</a:t>
            </a:r>
          </a:p>
        </p:txBody>
      </p:sp>
      <p:sp>
        <p:nvSpPr>
          <p:cNvPr id="12" name="Rectangle 11">
            <a:extLst>
              <a:ext uri="{FF2B5EF4-FFF2-40B4-BE49-F238E27FC236}">
                <a16:creationId xmlns:a16="http://schemas.microsoft.com/office/drawing/2014/main" id="{C9B5E76B-332E-D441-8212-F2C08EB0EDB6}"/>
              </a:ext>
            </a:extLst>
          </p:cNvPr>
          <p:cNvSpPr/>
          <p:nvPr/>
        </p:nvSpPr>
        <p:spPr>
          <a:xfrm>
            <a:off x="178130" y="6202996"/>
            <a:ext cx="2244436" cy="51064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Socialism </a:t>
            </a:r>
          </a:p>
        </p:txBody>
      </p:sp>
      <p:pic>
        <p:nvPicPr>
          <p:cNvPr id="2050" name="Picture 2" descr="Darth Vader - Wikipedia">
            <a:extLst>
              <a:ext uri="{FF2B5EF4-FFF2-40B4-BE49-F238E27FC236}">
                <a16:creationId xmlns:a16="http://schemas.microsoft.com/office/drawing/2014/main" id="{489E1ED3-8F14-7F4B-8539-F9BC8D5ED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6305" y="4310742"/>
            <a:ext cx="2905238" cy="2403693"/>
          </a:xfrm>
          <a:prstGeom prst="rect">
            <a:avLst/>
          </a:prstGeom>
          <a:noFill/>
          <a:extLst>
            <a:ext uri="{909E8E84-426E-40DD-AFC4-6F175D3DCCD1}">
              <a14:hiddenFill xmlns:a14="http://schemas.microsoft.com/office/drawing/2010/main">
                <a:solidFill>
                  <a:srgbClr val="FFFFFF"/>
                </a:solidFill>
              </a14:hiddenFill>
            </a:ext>
          </a:extLst>
        </p:spPr>
      </p:pic>
      <p:sp>
        <p:nvSpPr>
          <p:cNvPr id="13" name="Oval Callout 12">
            <a:extLst>
              <a:ext uri="{FF2B5EF4-FFF2-40B4-BE49-F238E27FC236}">
                <a16:creationId xmlns:a16="http://schemas.microsoft.com/office/drawing/2014/main" id="{1DFEDFAE-B685-9044-BE7A-C52A0037A85A}"/>
              </a:ext>
            </a:extLst>
          </p:cNvPr>
          <p:cNvSpPr/>
          <p:nvPr/>
        </p:nvSpPr>
        <p:spPr>
          <a:xfrm>
            <a:off x="9666514" y="3939640"/>
            <a:ext cx="2347356" cy="863341"/>
          </a:xfrm>
          <a:prstGeom prst="wedgeEllipseCallout">
            <a:avLst>
              <a:gd name="adj1" fmla="val -55234"/>
              <a:gd name="adj2" fmla="val 5287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itchFamily="2" charset="0"/>
              </a:rPr>
              <a:t>I have the power!</a:t>
            </a:r>
          </a:p>
        </p:txBody>
      </p:sp>
      <p:pic>
        <p:nvPicPr>
          <p:cNvPr id="2052" name="Picture 4" descr="Topic Voters At Voting Booth - Public Policy Institute of California">
            <a:extLst>
              <a:ext uri="{FF2B5EF4-FFF2-40B4-BE49-F238E27FC236}">
                <a16:creationId xmlns:a16="http://schemas.microsoft.com/office/drawing/2014/main" id="{CBE1B5E3-30EF-BF4E-AE2D-93C932558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765" y="1678407"/>
            <a:ext cx="3644900" cy="22352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Callout 15">
            <a:extLst>
              <a:ext uri="{FF2B5EF4-FFF2-40B4-BE49-F238E27FC236}">
                <a16:creationId xmlns:a16="http://schemas.microsoft.com/office/drawing/2014/main" id="{D7720109-840C-164B-B0CB-F0A8284115D6}"/>
              </a:ext>
            </a:extLst>
          </p:cNvPr>
          <p:cNvSpPr/>
          <p:nvPr/>
        </p:nvSpPr>
        <p:spPr>
          <a:xfrm>
            <a:off x="9258924" y="1052281"/>
            <a:ext cx="2347356" cy="863341"/>
          </a:xfrm>
          <a:prstGeom prst="wedgeEllipseCallout">
            <a:avLst>
              <a:gd name="adj1" fmla="val -55234"/>
              <a:gd name="adj2" fmla="val 5287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itchFamily="2" charset="0"/>
              </a:rPr>
              <a:t>We have the power!</a:t>
            </a:r>
          </a:p>
        </p:txBody>
      </p:sp>
    </p:spTree>
    <p:extLst>
      <p:ext uri="{BB962C8B-B14F-4D97-AF65-F5344CB8AC3E}">
        <p14:creationId xmlns:p14="http://schemas.microsoft.com/office/powerpoint/2010/main" val="3416826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114494"/>
            <a:ext cx="10515600" cy="915036"/>
          </a:xfrm>
          <a:solidFill>
            <a:schemeClr val="bg1"/>
          </a:solidFill>
          <a:ln>
            <a:solidFill>
              <a:srgbClr val="C00000"/>
            </a:solidFill>
          </a:ln>
        </p:spPr>
        <p:txBody>
          <a:bodyPr/>
          <a:lstStyle/>
          <a:p>
            <a:r>
              <a:rPr lang="en-US" dirty="0">
                <a:latin typeface="Georgia Pro Black" panose="02040A02050405020203" pitchFamily="18" charset="0"/>
              </a:rPr>
              <a:t>Form of Governments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2971484"/>
            <a:ext cx="11141612" cy="3757320"/>
          </a:xfrm>
          <a:solidFill>
            <a:schemeClr val="bg1"/>
          </a:solidFill>
          <a:ln>
            <a:solidFill>
              <a:srgbClr val="FF0000"/>
            </a:solidFill>
          </a:ln>
        </p:spPr>
        <p:txBody>
          <a:bodyPr>
            <a:normAutofit fontScale="85000" lnSpcReduction="20000"/>
          </a:bodyPr>
          <a:lstStyle/>
          <a:p>
            <a:pPr marL="0" indent="0">
              <a:buNone/>
            </a:pPr>
            <a:r>
              <a:rPr lang="en-US" sz="2400" dirty="0">
                <a:latin typeface="Times New Roman" panose="02020603050405020304" pitchFamily="18" charset="0"/>
                <a:cs typeface="Times New Roman" panose="02020603050405020304" pitchFamily="18" charset="0"/>
              </a:rPr>
              <a:t>Evaluate the best type of government the fits the description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Fairest to all the people it governs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Provides the greatest security to the people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Creates the most economic opportunity</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Represents Thomas Hobbes view of government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Represents John Locke’s view of government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Denies the most liberty to the people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Allows for decisions to be made quickly</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Is the most moral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Gives the greatest liberty to the people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Only benefits the few</a:t>
            </a:r>
          </a:p>
        </p:txBody>
      </p:sp>
      <p:sp>
        <p:nvSpPr>
          <p:cNvPr id="4" name="Rectangle 3">
            <a:extLst>
              <a:ext uri="{FF2B5EF4-FFF2-40B4-BE49-F238E27FC236}">
                <a16:creationId xmlns:a16="http://schemas.microsoft.com/office/drawing/2014/main" id="{9506A0F5-2250-46D3-9BCA-ECB36984F4F3}"/>
              </a:ext>
            </a:extLst>
          </p:cNvPr>
          <p:cNvSpPr/>
          <p:nvPr/>
        </p:nvSpPr>
        <p:spPr>
          <a:xfrm>
            <a:off x="525194" y="1145273"/>
            <a:ext cx="2335236" cy="794823"/>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Socialism</a:t>
            </a:r>
          </a:p>
        </p:txBody>
      </p:sp>
      <p:sp>
        <p:nvSpPr>
          <p:cNvPr id="5" name="Rectangle 4">
            <a:extLst>
              <a:ext uri="{FF2B5EF4-FFF2-40B4-BE49-F238E27FC236}">
                <a16:creationId xmlns:a16="http://schemas.microsoft.com/office/drawing/2014/main" id="{EEEA3F3F-AC2E-41EF-9940-817E24DFF684}"/>
              </a:ext>
            </a:extLst>
          </p:cNvPr>
          <p:cNvSpPr/>
          <p:nvPr/>
        </p:nvSpPr>
        <p:spPr>
          <a:xfrm>
            <a:off x="3191021" y="1145272"/>
            <a:ext cx="2335236" cy="794824"/>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Autocracy</a:t>
            </a:r>
          </a:p>
        </p:txBody>
      </p:sp>
      <p:sp>
        <p:nvSpPr>
          <p:cNvPr id="7" name="Rectangle 6">
            <a:extLst>
              <a:ext uri="{FF2B5EF4-FFF2-40B4-BE49-F238E27FC236}">
                <a16:creationId xmlns:a16="http://schemas.microsoft.com/office/drawing/2014/main" id="{A651493E-9295-4B5B-BA5E-82C2BDE091E3}"/>
              </a:ext>
            </a:extLst>
          </p:cNvPr>
          <p:cNvSpPr/>
          <p:nvPr/>
        </p:nvSpPr>
        <p:spPr>
          <a:xfrm>
            <a:off x="5856848" y="1145271"/>
            <a:ext cx="2335236" cy="794825"/>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Representative Democracy</a:t>
            </a:r>
          </a:p>
        </p:txBody>
      </p:sp>
      <p:sp>
        <p:nvSpPr>
          <p:cNvPr id="8" name="Rectangle 7">
            <a:extLst>
              <a:ext uri="{FF2B5EF4-FFF2-40B4-BE49-F238E27FC236}">
                <a16:creationId xmlns:a16="http://schemas.microsoft.com/office/drawing/2014/main" id="{D3823CEC-FA22-4A78-9335-2EB2AD7A30CB}"/>
              </a:ext>
            </a:extLst>
          </p:cNvPr>
          <p:cNvSpPr/>
          <p:nvPr/>
        </p:nvSpPr>
        <p:spPr>
          <a:xfrm>
            <a:off x="8522675" y="1145270"/>
            <a:ext cx="2335236" cy="794825"/>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Anarchy</a:t>
            </a:r>
          </a:p>
        </p:txBody>
      </p:sp>
      <p:sp>
        <p:nvSpPr>
          <p:cNvPr id="9" name="Rectangle 8">
            <a:extLst>
              <a:ext uri="{FF2B5EF4-FFF2-40B4-BE49-F238E27FC236}">
                <a16:creationId xmlns:a16="http://schemas.microsoft.com/office/drawing/2014/main" id="{75EE19DE-B5B1-4662-8B52-77345B51DE32}"/>
              </a:ext>
            </a:extLst>
          </p:cNvPr>
          <p:cNvSpPr/>
          <p:nvPr/>
        </p:nvSpPr>
        <p:spPr>
          <a:xfrm>
            <a:off x="525194" y="2055839"/>
            <a:ext cx="2335236" cy="794825"/>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Direct Democracy</a:t>
            </a:r>
          </a:p>
        </p:txBody>
      </p:sp>
      <p:sp>
        <p:nvSpPr>
          <p:cNvPr id="10" name="Rectangle 9">
            <a:extLst>
              <a:ext uri="{FF2B5EF4-FFF2-40B4-BE49-F238E27FC236}">
                <a16:creationId xmlns:a16="http://schemas.microsoft.com/office/drawing/2014/main" id="{F4575035-D246-4694-83DC-1C137CC18FAA}"/>
              </a:ext>
            </a:extLst>
          </p:cNvPr>
          <p:cNvSpPr/>
          <p:nvPr/>
        </p:nvSpPr>
        <p:spPr>
          <a:xfrm>
            <a:off x="3191021" y="2055839"/>
            <a:ext cx="2335236" cy="794825"/>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Theocracy</a:t>
            </a:r>
          </a:p>
        </p:txBody>
      </p:sp>
      <p:sp>
        <p:nvSpPr>
          <p:cNvPr id="11" name="Rectangle 10">
            <a:extLst>
              <a:ext uri="{FF2B5EF4-FFF2-40B4-BE49-F238E27FC236}">
                <a16:creationId xmlns:a16="http://schemas.microsoft.com/office/drawing/2014/main" id="{6A21109F-4DD5-4A98-9BA6-F70B5E642BF0}"/>
              </a:ext>
            </a:extLst>
          </p:cNvPr>
          <p:cNvSpPr/>
          <p:nvPr/>
        </p:nvSpPr>
        <p:spPr>
          <a:xfrm>
            <a:off x="5856848" y="2055839"/>
            <a:ext cx="2335236" cy="794825"/>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Monarchy</a:t>
            </a:r>
          </a:p>
        </p:txBody>
      </p:sp>
      <p:sp>
        <p:nvSpPr>
          <p:cNvPr id="12" name="Rectangle 11">
            <a:extLst>
              <a:ext uri="{FF2B5EF4-FFF2-40B4-BE49-F238E27FC236}">
                <a16:creationId xmlns:a16="http://schemas.microsoft.com/office/drawing/2014/main" id="{23001331-7A1D-4A13-A79E-F335664A6167}"/>
              </a:ext>
            </a:extLst>
          </p:cNvPr>
          <p:cNvSpPr/>
          <p:nvPr/>
        </p:nvSpPr>
        <p:spPr>
          <a:xfrm>
            <a:off x="8522675" y="2055835"/>
            <a:ext cx="2335236" cy="794825"/>
          </a:xfrm>
          <a:prstGeom prst="rect">
            <a:avLst/>
          </a:prstGeom>
          <a:solidFill>
            <a:srgbClr val="00206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Oligarchy</a:t>
            </a:r>
          </a:p>
        </p:txBody>
      </p:sp>
    </p:spTree>
    <p:extLst>
      <p:ext uri="{BB962C8B-B14F-4D97-AF65-F5344CB8AC3E}">
        <p14:creationId xmlns:p14="http://schemas.microsoft.com/office/powerpoint/2010/main" val="2045312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Forms of Government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Arrange the forms of government along the political spectrum to demonstrate how power shifts from the many to one. </a:t>
            </a:r>
          </a:p>
        </p:txBody>
      </p:sp>
      <p:sp>
        <p:nvSpPr>
          <p:cNvPr id="4" name="Arrow: Left-Right 3">
            <a:extLst>
              <a:ext uri="{FF2B5EF4-FFF2-40B4-BE49-F238E27FC236}">
                <a16:creationId xmlns:a16="http://schemas.microsoft.com/office/drawing/2014/main" id="{670A54A7-C32D-4CC3-9DE0-C6B398A222F0}"/>
              </a:ext>
            </a:extLst>
          </p:cNvPr>
          <p:cNvSpPr/>
          <p:nvPr/>
        </p:nvSpPr>
        <p:spPr>
          <a:xfrm>
            <a:off x="445477" y="2880360"/>
            <a:ext cx="11507372" cy="54864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C2F1EA-8EAD-420D-A4A0-C097FE88706B}"/>
              </a:ext>
            </a:extLst>
          </p:cNvPr>
          <p:cNvSpPr/>
          <p:nvPr/>
        </p:nvSpPr>
        <p:spPr>
          <a:xfrm>
            <a:off x="4079631" y="2222696"/>
            <a:ext cx="3953021" cy="54864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Power Spectrum</a:t>
            </a:r>
          </a:p>
        </p:txBody>
      </p:sp>
      <p:sp>
        <p:nvSpPr>
          <p:cNvPr id="6" name="Rectangle 5">
            <a:extLst>
              <a:ext uri="{FF2B5EF4-FFF2-40B4-BE49-F238E27FC236}">
                <a16:creationId xmlns:a16="http://schemas.microsoft.com/office/drawing/2014/main" id="{3E50942A-4B72-4AE1-ADD3-892DC9533127}"/>
              </a:ext>
            </a:extLst>
          </p:cNvPr>
          <p:cNvSpPr/>
          <p:nvPr/>
        </p:nvSpPr>
        <p:spPr>
          <a:xfrm>
            <a:off x="126611" y="3559127"/>
            <a:ext cx="2335236" cy="54864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Democratic</a:t>
            </a:r>
          </a:p>
        </p:txBody>
      </p:sp>
      <p:sp>
        <p:nvSpPr>
          <p:cNvPr id="7" name="Rectangle 6">
            <a:extLst>
              <a:ext uri="{FF2B5EF4-FFF2-40B4-BE49-F238E27FC236}">
                <a16:creationId xmlns:a16="http://schemas.microsoft.com/office/drawing/2014/main" id="{6A344A21-AD21-49E0-8C67-1C986B43AF44}"/>
              </a:ext>
            </a:extLst>
          </p:cNvPr>
          <p:cNvSpPr/>
          <p:nvPr/>
        </p:nvSpPr>
        <p:spPr>
          <a:xfrm>
            <a:off x="9570721" y="3531614"/>
            <a:ext cx="2335236" cy="54864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Dictatorship</a:t>
            </a:r>
          </a:p>
        </p:txBody>
      </p:sp>
      <p:sp>
        <p:nvSpPr>
          <p:cNvPr id="8" name="Rectangle 7">
            <a:extLst>
              <a:ext uri="{FF2B5EF4-FFF2-40B4-BE49-F238E27FC236}">
                <a16:creationId xmlns:a16="http://schemas.microsoft.com/office/drawing/2014/main" id="{5167089C-6D91-46B3-A87C-84C5AA12087F}"/>
              </a:ext>
            </a:extLst>
          </p:cNvPr>
          <p:cNvSpPr/>
          <p:nvPr/>
        </p:nvSpPr>
        <p:spPr>
          <a:xfrm>
            <a:off x="982395" y="4325814"/>
            <a:ext cx="2335236" cy="794823"/>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Socialism</a:t>
            </a:r>
          </a:p>
        </p:txBody>
      </p:sp>
      <p:sp>
        <p:nvSpPr>
          <p:cNvPr id="9" name="Rectangle 8">
            <a:extLst>
              <a:ext uri="{FF2B5EF4-FFF2-40B4-BE49-F238E27FC236}">
                <a16:creationId xmlns:a16="http://schemas.microsoft.com/office/drawing/2014/main" id="{DD38EA56-3FA7-419E-8336-764C635F7E6D}"/>
              </a:ext>
            </a:extLst>
          </p:cNvPr>
          <p:cNvSpPr/>
          <p:nvPr/>
        </p:nvSpPr>
        <p:spPr>
          <a:xfrm>
            <a:off x="3795931" y="4325815"/>
            <a:ext cx="2335236" cy="794824"/>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Autocracy</a:t>
            </a:r>
          </a:p>
        </p:txBody>
      </p:sp>
      <p:sp>
        <p:nvSpPr>
          <p:cNvPr id="10" name="Rectangle 9">
            <a:extLst>
              <a:ext uri="{FF2B5EF4-FFF2-40B4-BE49-F238E27FC236}">
                <a16:creationId xmlns:a16="http://schemas.microsoft.com/office/drawing/2014/main" id="{2AAAAE1E-1708-43C2-A131-D4E03A113BD7}"/>
              </a:ext>
            </a:extLst>
          </p:cNvPr>
          <p:cNvSpPr/>
          <p:nvPr/>
        </p:nvSpPr>
        <p:spPr>
          <a:xfrm>
            <a:off x="6539135" y="4325814"/>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Representative Democracy</a:t>
            </a:r>
          </a:p>
        </p:txBody>
      </p:sp>
      <p:sp>
        <p:nvSpPr>
          <p:cNvPr id="12" name="Rectangle 11">
            <a:extLst>
              <a:ext uri="{FF2B5EF4-FFF2-40B4-BE49-F238E27FC236}">
                <a16:creationId xmlns:a16="http://schemas.microsoft.com/office/drawing/2014/main" id="{91AA2B8D-97B3-4D8C-9808-F4ADBDFD7241}"/>
              </a:ext>
            </a:extLst>
          </p:cNvPr>
          <p:cNvSpPr/>
          <p:nvPr/>
        </p:nvSpPr>
        <p:spPr>
          <a:xfrm>
            <a:off x="9251853" y="4337612"/>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Anarchy</a:t>
            </a:r>
          </a:p>
        </p:txBody>
      </p:sp>
      <p:sp>
        <p:nvSpPr>
          <p:cNvPr id="13" name="Rectangle 12">
            <a:extLst>
              <a:ext uri="{FF2B5EF4-FFF2-40B4-BE49-F238E27FC236}">
                <a16:creationId xmlns:a16="http://schemas.microsoft.com/office/drawing/2014/main" id="{65889D46-9EBF-44D1-9932-A1A47CA236F3}"/>
              </a:ext>
            </a:extLst>
          </p:cNvPr>
          <p:cNvSpPr/>
          <p:nvPr/>
        </p:nvSpPr>
        <p:spPr>
          <a:xfrm>
            <a:off x="982395" y="5423095"/>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Direct Democracy</a:t>
            </a:r>
          </a:p>
        </p:txBody>
      </p:sp>
      <p:sp>
        <p:nvSpPr>
          <p:cNvPr id="14" name="Rectangle 13">
            <a:extLst>
              <a:ext uri="{FF2B5EF4-FFF2-40B4-BE49-F238E27FC236}">
                <a16:creationId xmlns:a16="http://schemas.microsoft.com/office/drawing/2014/main" id="{F4EF4DB1-B743-4013-ABB9-F54FDE562262}"/>
              </a:ext>
            </a:extLst>
          </p:cNvPr>
          <p:cNvSpPr/>
          <p:nvPr/>
        </p:nvSpPr>
        <p:spPr>
          <a:xfrm>
            <a:off x="3795931" y="5491162"/>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Theocracy</a:t>
            </a:r>
          </a:p>
        </p:txBody>
      </p:sp>
      <p:sp>
        <p:nvSpPr>
          <p:cNvPr id="15" name="Rectangle 14">
            <a:extLst>
              <a:ext uri="{FF2B5EF4-FFF2-40B4-BE49-F238E27FC236}">
                <a16:creationId xmlns:a16="http://schemas.microsoft.com/office/drawing/2014/main" id="{8B6F352E-324F-42FF-A5EA-07B3ED9ACA98}"/>
              </a:ext>
            </a:extLst>
          </p:cNvPr>
          <p:cNvSpPr/>
          <p:nvPr/>
        </p:nvSpPr>
        <p:spPr>
          <a:xfrm>
            <a:off x="6539135" y="5491161"/>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Monarchy</a:t>
            </a:r>
          </a:p>
        </p:txBody>
      </p:sp>
      <p:sp>
        <p:nvSpPr>
          <p:cNvPr id="16" name="Rectangle 15">
            <a:extLst>
              <a:ext uri="{FF2B5EF4-FFF2-40B4-BE49-F238E27FC236}">
                <a16:creationId xmlns:a16="http://schemas.microsoft.com/office/drawing/2014/main" id="{40AD8FA9-0542-44DB-B046-AEEF0D640886}"/>
              </a:ext>
            </a:extLst>
          </p:cNvPr>
          <p:cNvSpPr/>
          <p:nvPr/>
        </p:nvSpPr>
        <p:spPr>
          <a:xfrm>
            <a:off x="9251853" y="5484752"/>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Oligarchy</a:t>
            </a:r>
          </a:p>
        </p:txBody>
      </p:sp>
      <p:sp>
        <p:nvSpPr>
          <p:cNvPr id="17" name="Arrow: Down 16">
            <a:extLst>
              <a:ext uri="{FF2B5EF4-FFF2-40B4-BE49-F238E27FC236}">
                <a16:creationId xmlns:a16="http://schemas.microsoft.com/office/drawing/2014/main" id="{EA80E3E6-EE72-4F16-8390-16725D386104}"/>
              </a:ext>
            </a:extLst>
          </p:cNvPr>
          <p:cNvSpPr/>
          <p:nvPr/>
        </p:nvSpPr>
        <p:spPr>
          <a:xfrm>
            <a:off x="1294229" y="3154680"/>
            <a:ext cx="337623" cy="548640"/>
          </a:xfrm>
          <a:prstGeom prst="down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C0E6EFED-C98A-4E53-9B0C-31A76C872753}"/>
              </a:ext>
            </a:extLst>
          </p:cNvPr>
          <p:cNvSpPr/>
          <p:nvPr/>
        </p:nvSpPr>
        <p:spPr>
          <a:xfrm>
            <a:off x="10560148" y="3137718"/>
            <a:ext cx="337623" cy="548640"/>
          </a:xfrm>
          <a:prstGeom prst="down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19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Citizenship Test</a:t>
            </a:r>
          </a:p>
          <a:p>
            <a:pPr>
              <a:buFont typeface="Wingdings" panose="05000000000000000000" pitchFamily="2" charset="2"/>
              <a:buChar char="Ø"/>
            </a:pPr>
            <a:r>
              <a:rPr lang="en-US" sz="2400" dirty="0"/>
              <a:t> </a:t>
            </a:r>
            <a:r>
              <a:rPr lang="en-US" sz="2400" dirty="0">
                <a:latin typeface="Times" pitchFamily="2" charset="0"/>
              </a:rPr>
              <a:t>Declaration of American Citizens </a:t>
            </a:r>
            <a:r>
              <a:rPr lang="en-US" sz="2400" dirty="0"/>
              <a:t>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Being an American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Being an American </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793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Jefferson’s Founding Idealism</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249381" y="1258785"/>
            <a:ext cx="11661569" cy="3491345"/>
          </a:xfrm>
          <a:solidFill>
            <a:schemeClr val="bg1"/>
          </a:solidFill>
          <a:ln>
            <a:solidFill>
              <a:srgbClr val="FF0000"/>
            </a:solidFill>
          </a:ln>
        </p:spPr>
        <p:txBody>
          <a:bodyPr/>
          <a:lstStyle/>
          <a:p>
            <a:pPr marL="0" indent="0">
              <a:buNone/>
            </a:pPr>
            <a:r>
              <a:rPr lang="en-US" sz="2400" dirty="0">
                <a:latin typeface="Times" pitchFamily="2" charset="0"/>
              </a:rPr>
              <a:t>We hold these truths to be self-evident, that all men are created equal, that they are endowed by their Creator with certain unalienable Rights, that among these are Life, Liberty and the pursuit of Happiness.–That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 </a:t>
            </a:r>
          </a:p>
          <a:p>
            <a:pPr marL="0" indent="0">
              <a:buNone/>
            </a:pPr>
            <a:r>
              <a:rPr lang="en-US" b="1" i="1" dirty="0">
                <a:latin typeface="Times" pitchFamily="2" charset="0"/>
              </a:rPr>
              <a:t>- Declaration of Independence</a:t>
            </a:r>
            <a:endParaRPr lang="en-US" dirty="0">
              <a:latin typeface="Times" pitchFamily="2" charset="0"/>
            </a:endParaRPr>
          </a:p>
        </p:txBody>
      </p:sp>
      <p:sp>
        <p:nvSpPr>
          <p:cNvPr id="4" name="Rectangle 3">
            <a:extLst>
              <a:ext uri="{FF2B5EF4-FFF2-40B4-BE49-F238E27FC236}">
                <a16:creationId xmlns:a16="http://schemas.microsoft.com/office/drawing/2014/main" id="{86EEBC21-637A-D749-BAF8-A902EBC5B12B}"/>
              </a:ext>
            </a:extLst>
          </p:cNvPr>
          <p:cNvSpPr/>
          <p:nvPr/>
        </p:nvSpPr>
        <p:spPr>
          <a:xfrm>
            <a:off x="330530" y="4892633"/>
            <a:ext cx="11530940" cy="172685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latin typeface="Times" pitchFamily="2" charset="0"/>
              </a:rPr>
              <a:t>According to the Declaration of Independence what are guiding ideas of America as a nation? </a:t>
            </a:r>
          </a:p>
          <a:p>
            <a:pPr marL="457200" indent="-457200">
              <a:buAutoNum type="arabicPeriod"/>
            </a:pPr>
            <a:r>
              <a:rPr lang="en-US" sz="2400" dirty="0">
                <a:latin typeface="Times" pitchFamily="2" charset="0"/>
              </a:rPr>
              <a:t>How did these guiding ideas become incorporated in the U.S. Constitution and the republic that it forms?</a:t>
            </a:r>
          </a:p>
        </p:txBody>
      </p:sp>
    </p:spTree>
    <p:extLst>
      <p:ext uri="{BB962C8B-B14F-4D97-AF65-F5344CB8AC3E}">
        <p14:creationId xmlns:p14="http://schemas.microsoft.com/office/powerpoint/2010/main" val="3266503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75884"/>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Being An American</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2956956"/>
            <a:ext cx="11141612" cy="3220007"/>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Illustrate and explain why democracy empowers and relies on the people to properly function. </a:t>
            </a:r>
          </a:p>
          <a:p>
            <a:r>
              <a:rPr lang="en-US" sz="2400" dirty="0">
                <a:latin typeface="Times New Roman" panose="02020603050405020304" pitchFamily="18" charset="0"/>
                <a:cs typeface="Times New Roman" panose="02020603050405020304" pitchFamily="18" charset="0"/>
              </a:rPr>
              <a:t>Privileges</a:t>
            </a:r>
          </a:p>
          <a:p>
            <a:r>
              <a:rPr lang="en-US" sz="2400" dirty="0">
                <a:latin typeface="Times New Roman" panose="02020603050405020304" pitchFamily="18" charset="0"/>
                <a:cs typeface="Times New Roman" panose="02020603050405020304" pitchFamily="18" charset="0"/>
              </a:rPr>
              <a:t>Duties </a:t>
            </a:r>
          </a:p>
          <a:p>
            <a:r>
              <a:rPr lang="en-US" sz="2400" dirty="0">
                <a:latin typeface="Times New Roman" panose="02020603050405020304" pitchFamily="18" charset="0"/>
                <a:cs typeface="Times New Roman" panose="02020603050405020304" pitchFamily="18" charset="0"/>
              </a:rPr>
              <a:t>Responsibilities</a:t>
            </a:r>
          </a:p>
          <a:p>
            <a:r>
              <a:rPr lang="en-US" sz="2400" dirty="0">
                <a:latin typeface="Times New Roman" panose="02020603050405020304" pitchFamily="18" charset="0"/>
                <a:cs typeface="Times New Roman" panose="02020603050405020304" pitchFamily="18" charset="0"/>
              </a:rPr>
              <a:t>Kryptonite (failures of the people) </a:t>
            </a:r>
          </a:p>
        </p:txBody>
      </p:sp>
      <p:sp>
        <p:nvSpPr>
          <p:cNvPr id="4" name="Rectangle 3">
            <a:extLst>
              <a:ext uri="{FF2B5EF4-FFF2-40B4-BE49-F238E27FC236}">
                <a16:creationId xmlns:a16="http://schemas.microsoft.com/office/drawing/2014/main" id="{D61736D4-72DE-7545-81BC-002D49358EE6}"/>
              </a:ext>
            </a:extLst>
          </p:cNvPr>
          <p:cNvSpPr/>
          <p:nvPr/>
        </p:nvSpPr>
        <p:spPr>
          <a:xfrm>
            <a:off x="344384" y="1116281"/>
            <a:ext cx="11519065" cy="166254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“Educate and inform the whole mass of the people.  They are the only sure reliance for the preservation of our liberty.”</a:t>
            </a:r>
          </a:p>
          <a:p>
            <a:r>
              <a:rPr lang="en-US" sz="2400" dirty="0">
                <a:latin typeface="Times" pitchFamily="2" charset="0"/>
              </a:rPr>
              <a:t>	- Thomas Jefferson </a:t>
            </a:r>
          </a:p>
        </p:txBody>
      </p:sp>
      <p:pic>
        <p:nvPicPr>
          <p:cNvPr id="4100" name="Picture 4" descr="Captain America holding shield HD wallpaper | Wallpaper Flare">
            <a:extLst>
              <a:ext uri="{FF2B5EF4-FFF2-40B4-BE49-F238E27FC236}">
                <a16:creationId xmlns:a16="http://schemas.microsoft.com/office/drawing/2014/main" id="{DED7FE52-E80F-6746-9CF7-06780EE83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485" y="3637993"/>
            <a:ext cx="4340968" cy="273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56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Citizenship</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as (P) privilege, (D) duty, or (R) responsibility</a:t>
            </a:r>
          </a:p>
          <a:p>
            <a:pPr marL="0" indent="0">
              <a:buNone/>
            </a:pPr>
            <a:r>
              <a:rPr lang="en-US" sz="2400" dirty="0">
                <a:latin typeface="Times New Roman" panose="02020603050405020304" pitchFamily="18" charset="0"/>
                <a:cs typeface="Times New Roman" panose="02020603050405020304" pitchFamily="18" charset="0"/>
              </a:rPr>
              <a:t>__ 1. Paying taxes</a:t>
            </a:r>
          </a:p>
          <a:p>
            <a:pPr marL="0" indent="0">
              <a:buNone/>
            </a:pPr>
            <a:r>
              <a:rPr lang="en-US" sz="2400" dirty="0">
                <a:latin typeface="Times New Roman" panose="02020603050405020304" pitchFamily="18" charset="0"/>
                <a:cs typeface="Times New Roman" panose="02020603050405020304" pitchFamily="18" charset="0"/>
              </a:rPr>
              <a:t>__ 2. Freedom of speech </a:t>
            </a:r>
          </a:p>
          <a:p>
            <a:pPr marL="0" indent="0">
              <a:buNone/>
            </a:pPr>
            <a:r>
              <a:rPr lang="en-US" sz="2400" dirty="0">
                <a:latin typeface="Times New Roman" panose="02020603050405020304" pitchFamily="18" charset="0"/>
                <a:cs typeface="Times New Roman" panose="02020603050405020304" pitchFamily="18" charset="0"/>
              </a:rPr>
              <a:t>__ 3. Serving on a jury </a:t>
            </a:r>
          </a:p>
          <a:p>
            <a:pPr marL="0" indent="0">
              <a:buNone/>
            </a:pPr>
            <a:r>
              <a:rPr lang="en-US" sz="2400" dirty="0">
                <a:latin typeface="Times New Roman" panose="02020603050405020304" pitchFamily="18" charset="0"/>
                <a:cs typeface="Times New Roman" panose="02020603050405020304" pitchFamily="18" charset="0"/>
              </a:rPr>
              <a:t>__ 4. Registering for the draft </a:t>
            </a:r>
          </a:p>
          <a:p>
            <a:pPr marL="0" indent="0">
              <a:buNone/>
            </a:pPr>
            <a:r>
              <a:rPr lang="en-US" sz="2400" dirty="0">
                <a:latin typeface="Times New Roman" panose="02020603050405020304" pitchFamily="18" charset="0"/>
                <a:cs typeface="Times New Roman" panose="02020603050405020304" pitchFamily="18" charset="0"/>
              </a:rPr>
              <a:t>__ 5. Voting in elections </a:t>
            </a:r>
          </a:p>
          <a:p>
            <a:pPr marL="0" indent="0">
              <a:buNone/>
            </a:pPr>
            <a:r>
              <a:rPr lang="en-US" sz="2400" dirty="0">
                <a:latin typeface="Times New Roman" panose="02020603050405020304" pitchFamily="18" charset="0"/>
                <a:cs typeface="Times New Roman" panose="02020603050405020304" pitchFamily="18" charset="0"/>
              </a:rPr>
              <a:t>__ 6. Obeying the law </a:t>
            </a:r>
          </a:p>
          <a:p>
            <a:pPr marL="0" indent="0">
              <a:buNone/>
            </a:pPr>
            <a:r>
              <a:rPr lang="en-US" sz="2400" dirty="0">
                <a:latin typeface="Times New Roman" panose="02020603050405020304" pitchFamily="18" charset="0"/>
                <a:cs typeface="Times New Roman" panose="02020603050405020304" pitchFamily="18" charset="0"/>
              </a:rPr>
              <a:t>__ 7. Owning a home </a:t>
            </a:r>
          </a:p>
          <a:p>
            <a:pPr marL="0" indent="0">
              <a:buNone/>
            </a:pPr>
            <a:r>
              <a:rPr lang="en-US" sz="2400" dirty="0">
                <a:latin typeface="Times New Roman" panose="02020603050405020304" pitchFamily="18" charset="0"/>
                <a:cs typeface="Times New Roman" panose="02020603050405020304" pitchFamily="18" charset="0"/>
              </a:rPr>
              <a:t>__ 8. Volunteering</a:t>
            </a:r>
          </a:p>
          <a:p>
            <a:pPr marL="0" indent="0">
              <a:buNone/>
            </a:pPr>
            <a:r>
              <a:rPr lang="en-US" sz="2400" dirty="0">
                <a:latin typeface="Times New Roman" panose="02020603050405020304" pitchFamily="18" charset="0"/>
                <a:cs typeface="Times New Roman" panose="02020603050405020304" pitchFamily="18" charset="0"/>
              </a:rPr>
              <a:t>__ 9. Serving in the military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3076" name="Picture 4" descr="United States Nicknamed Uncle Sam - HISTORY">
            <a:extLst>
              <a:ext uri="{FF2B5EF4-FFF2-40B4-BE49-F238E27FC236}">
                <a16:creationId xmlns:a16="http://schemas.microsoft.com/office/drawing/2014/main" id="{FF01898F-1AAC-E745-89BB-42E75CF22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209" y="2788752"/>
            <a:ext cx="4683276" cy="2634343"/>
          </a:xfrm>
          <a:prstGeom prst="rect">
            <a:avLst/>
          </a:prstGeom>
          <a:noFill/>
          <a:extLst>
            <a:ext uri="{909E8E84-426E-40DD-AFC4-6F175D3DCCD1}">
              <a14:hiddenFill xmlns:a14="http://schemas.microsoft.com/office/drawing/2010/main">
                <a:solidFill>
                  <a:srgbClr val="FFFFFF"/>
                </a:solidFill>
              </a14:hiddenFill>
            </a:ext>
          </a:extLst>
        </p:spPr>
      </p:pic>
      <p:sp>
        <p:nvSpPr>
          <p:cNvPr id="4" name="Oval Callout 3">
            <a:extLst>
              <a:ext uri="{FF2B5EF4-FFF2-40B4-BE49-F238E27FC236}">
                <a16:creationId xmlns:a16="http://schemas.microsoft.com/office/drawing/2014/main" id="{6CB928A5-753D-554A-8FAF-2BF8C444BAC3}"/>
              </a:ext>
            </a:extLst>
          </p:cNvPr>
          <p:cNvSpPr/>
          <p:nvPr/>
        </p:nvSpPr>
        <p:spPr>
          <a:xfrm>
            <a:off x="8142514" y="1153552"/>
            <a:ext cx="3744686" cy="2147788"/>
          </a:xfrm>
          <a:prstGeom prst="wedgeEllipseCallout">
            <a:avLst>
              <a:gd name="adj1" fmla="val -39226"/>
              <a:gd name="adj2" fmla="val 7685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itchFamily="2" charset="0"/>
              </a:rPr>
              <a:t>I want you to understand what it means to be a citizens in a democracy!</a:t>
            </a:r>
          </a:p>
        </p:txBody>
      </p:sp>
    </p:spTree>
    <p:extLst>
      <p:ext uri="{BB962C8B-B14F-4D97-AF65-F5344CB8AC3E}">
        <p14:creationId xmlns:p14="http://schemas.microsoft.com/office/powerpoint/2010/main" val="2740919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Unit 6 Review</a:t>
            </a:r>
          </a:p>
          <a:p>
            <a:pPr>
              <a:buFont typeface="Wingdings" panose="05000000000000000000" pitchFamily="2" charset="2"/>
              <a:buChar char="Ø"/>
            </a:pPr>
            <a:r>
              <a:rPr lang="en-US" sz="2400" dirty="0"/>
              <a:t> </a:t>
            </a:r>
            <a:r>
              <a:rPr lang="en-US" sz="2400" dirty="0">
                <a:latin typeface="Times New Roman" panose="02020603050405020304" pitchFamily="18" charset="0"/>
                <a:cs typeface="Times New Roman" panose="02020603050405020304" pitchFamily="18" charset="0"/>
              </a:rPr>
              <a:t>Unit 6 Test</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Current Events Journals</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Current Events Journals </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284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Brave New World</a:t>
            </a:r>
          </a:p>
          <a:p>
            <a:pPr>
              <a:buFont typeface="Wingdings" panose="05000000000000000000" pitchFamily="2" charset="2"/>
              <a:buChar char="Ø"/>
            </a:pPr>
            <a:r>
              <a:rPr lang="en-US" sz="2400" dirty="0"/>
              <a:t> </a:t>
            </a:r>
            <a:r>
              <a:rPr lang="en-US" sz="2400" dirty="0">
                <a:latin typeface="Times" pitchFamily="2" charset="0"/>
              </a:rPr>
              <a:t>Governmental Spectrum</a:t>
            </a:r>
            <a:endParaRPr lang="en-US" sz="2400" dirty="0"/>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Investigating another nation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Global Citizen Comparison </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8970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A Brave New World</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Living in a foreign land</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2050" name="Picture 2" descr="Travel Project: Plan Your Vacation! A Math and Geography Unit - Years 5/6/7  - Australian Curriculum Lessons">
            <a:extLst>
              <a:ext uri="{FF2B5EF4-FFF2-40B4-BE49-F238E27FC236}">
                <a16:creationId xmlns:a16="http://schemas.microsoft.com/office/drawing/2014/main" id="{9722D5E0-24DF-4DF4-9EDF-325DC5008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546" y="2134553"/>
            <a:ext cx="4971254" cy="432376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1F4FF8-3836-40ED-A54F-B2B331685DCB}"/>
              </a:ext>
            </a:extLst>
          </p:cNvPr>
          <p:cNvSpPr/>
          <p:nvPr/>
        </p:nvSpPr>
        <p:spPr>
          <a:xfrm>
            <a:off x="391886" y="1973943"/>
            <a:ext cx="5597937" cy="37156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solidFill>
                  <a:schemeClr val="bg1"/>
                </a:solidFill>
                <a:latin typeface="Times" panose="02020603050405020304" pitchFamily="18" charset="0"/>
                <a:cs typeface="Times" panose="02020603050405020304" pitchFamily="18" charset="0"/>
              </a:rPr>
              <a:t>You are moving to a new country to live and work.  What do you need to know about the country before you relocate? </a:t>
            </a:r>
          </a:p>
          <a:p>
            <a:pPr marL="457200" indent="-457200">
              <a:buFont typeface="+mj-lt"/>
              <a:buAutoNum type="arabicPeriod"/>
            </a:pPr>
            <a:endParaRPr lang="en-US" sz="2400" dirty="0">
              <a:solidFill>
                <a:schemeClr val="bg1"/>
              </a:solidFill>
              <a:latin typeface="Times" panose="02020603050405020304" pitchFamily="18" charset="0"/>
              <a:cs typeface="Times" panose="02020603050405020304" pitchFamily="18" charset="0"/>
            </a:endParaRPr>
          </a:p>
          <a:p>
            <a:pPr marL="457200" indent="-457200">
              <a:buFont typeface="+mj-lt"/>
              <a:buAutoNum type="arabicPeriod"/>
            </a:pPr>
            <a:endParaRPr lang="en-US" sz="24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8925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Democratic Governments</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Democratic government – power to govern derives from the people </a:t>
            </a:r>
          </a:p>
        </p:txBody>
      </p:sp>
      <p:sp>
        <p:nvSpPr>
          <p:cNvPr id="7" name="Rectangle 6">
            <a:extLst>
              <a:ext uri="{FF2B5EF4-FFF2-40B4-BE49-F238E27FC236}">
                <a16:creationId xmlns:a16="http://schemas.microsoft.com/office/drawing/2014/main" id="{140173BD-B0BE-4932-98E7-846FE5361400}"/>
              </a:ext>
            </a:extLst>
          </p:cNvPr>
          <p:cNvSpPr/>
          <p:nvPr/>
        </p:nvSpPr>
        <p:spPr>
          <a:xfrm>
            <a:off x="253666" y="1917895"/>
            <a:ext cx="5106572" cy="3931361"/>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Protect &amp; maintain liberties of citizens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Create access points for the voice of the people to be heard</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Relies on suffrage to select government policies and elected officials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Uses a system of checks &amp; balances and separation of powers to restrain government power</a:t>
            </a:r>
          </a:p>
        </p:txBody>
      </p:sp>
      <p:pic>
        <p:nvPicPr>
          <p:cNvPr id="1026" name="Picture 2" descr="Comparative Constitutional Democracy Colloquium | Maryland Carey Law">
            <a:extLst>
              <a:ext uri="{FF2B5EF4-FFF2-40B4-BE49-F238E27FC236}">
                <a16:creationId xmlns:a16="http://schemas.microsoft.com/office/drawing/2014/main" id="{233A6750-08C8-4413-9116-4DF681D8F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4375" y="2034010"/>
            <a:ext cx="3019425" cy="30605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 Oppose A ConCon Is To Oppose Constitutional Democracy - Honolulu Civil  Beat">
            <a:extLst>
              <a:ext uri="{FF2B5EF4-FFF2-40B4-BE49-F238E27FC236}">
                <a16:creationId xmlns:a16="http://schemas.microsoft.com/office/drawing/2014/main" id="{49F1E295-D688-4154-8B19-DA836B698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717" y="2905821"/>
            <a:ext cx="2543175" cy="306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314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Authoritarian Governments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355941" y="1375117"/>
            <a:ext cx="11141612" cy="4742058"/>
          </a:xfrm>
          <a:solidFill>
            <a:schemeClr val="bg1"/>
          </a:solidFill>
          <a:ln>
            <a:solidFill>
              <a:srgbClr val="FF000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Authoritarianism</a:t>
            </a:r>
            <a:r>
              <a:rPr lang="en-US" sz="2400" dirty="0">
                <a:latin typeface="Times New Roman" panose="02020603050405020304" pitchFamily="18" charset="0"/>
                <a:cs typeface="Times New Roman" panose="02020603050405020304" pitchFamily="18" charset="0"/>
              </a:rPr>
              <a:t> – government in which the authority to rule is concentrated in a leader or few elites </a:t>
            </a:r>
          </a:p>
        </p:txBody>
      </p:sp>
      <p:sp>
        <p:nvSpPr>
          <p:cNvPr id="4" name="Rectangle 3">
            <a:extLst>
              <a:ext uri="{FF2B5EF4-FFF2-40B4-BE49-F238E27FC236}">
                <a16:creationId xmlns:a16="http://schemas.microsoft.com/office/drawing/2014/main" id="{A012D45D-E744-432F-86B9-3A053A99F138}"/>
              </a:ext>
            </a:extLst>
          </p:cNvPr>
          <p:cNvSpPr/>
          <p:nvPr/>
        </p:nvSpPr>
        <p:spPr>
          <a:xfrm>
            <a:off x="239151" y="2222696"/>
            <a:ext cx="5106572" cy="265879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Limit individual liberties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Non-competitive elections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Leaders use power arbitrarily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Dissidents jailed or punished </a:t>
            </a:r>
          </a:p>
          <a:p>
            <a:pPr marL="342900" indent="-342900">
              <a:buFont typeface="Arial" panose="020B0604020202020204" pitchFamily="34" charset="0"/>
              <a:buChar char="•"/>
            </a:pPr>
            <a:r>
              <a:rPr lang="en-US" sz="2400" b="1" dirty="0">
                <a:solidFill>
                  <a:schemeClr val="bg1"/>
                </a:solidFill>
                <a:latin typeface="Times" panose="02020603050405020304" pitchFamily="18" charset="0"/>
                <a:cs typeface="Times" panose="02020603050405020304" pitchFamily="18" charset="0"/>
              </a:rPr>
              <a:t>Nationalism</a:t>
            </a:r>
            <a:r>
              <a:rPr lang="en-US" sz="2400" dirty="0">
                <a:solidFill>
                  <a:schemeClr val="bg1"/>
                </a:solidFill>
                <a:latin typeface="Times" panose="02020603050405020304" pitchFamily="18" charset="0"/>
                <a:cs typeface="Times" panose="02020603050405020304" pitchFamily="18" charset="0"/>
              </a:rPr>
              <a:t> – preserve the culture and power of the government (</a:t>
            </a:r>
            <a:r>
              <a:rPr lang="en-US" sz="2400" i="1" dirty="0">
                <a:solidFill>
                  <a:schemeClr val="bg1"/>
                </a:solidFill>
                <a:latin typeface="Times" panose="02020603050405020304" pitchFamily="18" charset="0"/>
                <a:cs typeface="Times" panose="02020603050405020304" pitchFamily="18" charset="0"/>
              </a:rPr>
              <a:t>reverence towards leader</a:t>
            </a:r>
            <a:r>
              <a:rPr lang="en-US" sz="2400" dirty="0">
                <a:solidFill>
                  <a:schemeClr val="bg1"/>
                </a:solidFill>
                <a:latin typeface="Times" panose="02020603050405020304" pitchFamily="18" charset="0"/>
                <a:cs typeface="Times" panose="02020603050405020304" pitchFamily="18" charset="0"/>
              </a:rPr>
              <a:t>)</a:t>
            </a:r>
          </a:p>
        </p:txBody>
      </p:sp>
      <p:pic>
        <p:nvPicPr>
          <p:cNvPr id="4098" name="Picture 2" descr="With warning to US, North Korea marks end of Korean War - Albuquerque  Journal">
            <a:extLst>
              <a:ext uri="{FF2B5EF4-FFF2-40B4-BE49-F238E27FC236}">
                <a16:creationId xmlns:a16="http://schemas.microsoft.com/office/drawing/2014/main" id="{DFA56963-D360-4CBB-B449-42AE3D8C8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747" y="2003071"/>
            <a:ext cx="4286398" cy="3286381"/>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AE7319-D4A8-4CA7-9013-2A122B16C93C}"/>
              </a:ext>
            </a:extLst>
          </p:cNvPr>
          <p:cNvSpPr/>
          <p:nvPr/>
        </p:nvSpPr>
        <p:spPr>
          <a:xfrm>
            <a:off x="6203852" y="5120640"/>
            <a:ext cx="4825219" cy="7967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North Koreans bowing before the statues of Kim Il Sung &amp; Kim Jong Il</a:t>
            </a:r>
          </a:p>
        </p:txBody>
      </p:sp>
    </p:spTree>
    <p:extLst>
      <p:ext uri="{BB962C8B-B14F-4D97-AF65-F5344CB8AC3E}">
        <p14:creationId xmlns:p14="http://schemas.microsoft.com/office/powerpoint/2010/main" val="1650596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Governmental Analysis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Government of the people or a government of the few?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Factors: </a:t>
            </a:r>
          </a:p>
        </p:txBody>
      </p:sp>
      <p:sp>
        <p:nvSpPr>
          <p:cNvPr id="4" name="Rectangle 3">
            <a:extLst>
              <a:ext uri="{FF2B5EF4-FFF2-40B4-BE49-F238E27FC236}">
                <a16:creationId xmlns:a16="http://schemas.microsoft.com/office/drawing/2014/main" id="{FEDDA0D6-F966-4E5F-BEF2-AE8A519A5F8F}"/>
              </a:ext>
            </a:extLst>
          </p:cNvPr>
          <p:cNvSpPr/>
          <p:nvPr/>
        </p:nvSpPr>
        <p:spPr>
          <a:xfrm>
            <a:off x="295421" y="2810021"/>
            <a:ext cx="4712677" cy="717453"/>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Privileges of the people – “liberty”</a:t>
            </a:r>
          </a:p>
        </p:txBody>
      </p:sp>
      <p:sp>
        <p:nvSpPr>
          <p:cNvPr id="5" name="Rectangle 4">
            <a:extLst>
              <a:ext uri="{FF2B5EF4-FFF2-40B4-BE49-F238E27FC236}">
                <a16:creationId xmlns:a16="http://schemas.microsoft.com/office/drawing/2014/main" id="{C1E703AC-B83C-485F-A0BF-94C52D582BCD}"/>
              </a:ext>
            </a:extLst>
          </p:cNvPr>
          <p:cNvSpPr/>
          <p:nvPr/>
        </p:nvSpPr>
        <p:spPr>
          <a:xfrm>
            <a:off x="295421" y="3776039"/>
            <a:ext cx="4712677" cy="717453"/>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Duties of the people – requirements </a:t>
            </a:r>
          </a:p>
        </p:txBody>
      </p:sp>
      <p:sp>
        <p:nvSpPr>
          <p:cNvPr id="6" name="Rectangle 5">
            <a:extLst>
              <a:ext uri="{FF2B5EF4-FFF2-40B4-BE49-F238E27FC236}">
                <a16:creationId xmlns:a16="http://schemas.microsoft.com/office/drawing/2014/main" id="{4377611A-5254-4AD1-9684-5230B1C869DB}"/>
              </a:ext>
            </a:extLst>
          </p:cNvPr>
          <p:cNvSpPr/>
          <p:nvPr/>
        </p:nvSpPr>
        <p:spPr>
          <a:xfrm>
            <a:off x="317695" y="4705642"/>
            <a:ext cx="4712677" cy="717453"/>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Responsibilities of the people – ask of them</a:t>
            </a:r>
          </a:p>
        </p:txBody>
      </p:sp>
      <p:pic>
        <p:nvPicPr>
          <p:cNvPr id="3074" name="Picture 2" descr="Is this the true political spectrum? - Quora">
            <a:extLst>
              <a:ext uri="{FF2B5EF4-FFF2-40B4-BE49-F238E27FC236}">
                <a16:creationId xmlns:a16="http://schemas.microsoft.com/office/drawing/2014/main" id="{76C5548E-9F21-4FBC-AA51-BDA500FB5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252" y="2038496"/>
            <a:ext cx="6518487" cy="338459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7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Comparison Nations</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6 Nations </a:t>
            </a:r>
          </a:p>
        </p:txBody>
      </p:sp>
      <p:sp>
        <p:nvSpPr>
          <p:cNvPr id="4" name="Rectangle 3">
            <a:extLst>
              <a:ext uri="{FF2B5EF4-FFF2-40B4-BE49-F238E27FC236}">
                <a16:creationId xmlns:a16="http://schemas.microsoft.com/office/drawing/2014/main" id="{11601634-53AE-40E3-90DA-4573460C0A62}"/>
              </a:ext>
            </a:extLst>
          </p:cNvPr>
          <p:cNvSpPr/>
          <p:nvPr/>
        </p:nvSpPr>
        <p:spPr>
          <a:xfrm>
            <a:off x="445477"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China</a:t>
            </a:r>
          </a:p>
        </p:txBody>
      </p:sp>
      <p:pic>
        <p:nvPicPr>
          <p:cNvPr id="5" name="Picture 4" descr="Panel: China Planning a 'Go Big, Go Early' Strategy Against Taiwan - USNI  News">
            <a:extLst>
              <a:ext uri="{FF2B5EF4-FFF2-40B4-BE49-F238E27FC236}">
                <a16:creationId xmlns:a16="http://schemas.microsoft.com/office/drawing/2014/main" id="{120AF1F9-0142-4097-9BDA-1081E8A5D4A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729" y="2021957"/>
            <a:ext cx="2096085" cy="1280434"/>
          </a:xfrm>
          <a:prstGeom prst="rect">
            <a:avLst/>
          </a:prstGeom>
          <a:noFill/>
          <a:ln>
            <a:noFill/>
          </a:ln>
        </p:spPr>
      </p:pic>
      <p:sp>
        <p:nvSpPr>
          <p:cNvPr id="6" name="Rectangle 5">
            <a:extLst>
              <a:ext uri="{FF2B5EF4-FFF2-40B4-BE49-F238E27FC236}">
                <a16:creationId xmlns:a16="http://schemas.microsoft.com/office/drawing/2014/main" id="{22062695-1B65-4DEB-B1D3-4DAF53033687}"/>
              </a:ext>
            </a:extLst>
          </p:cNvPr>
          <p:cNvSpPr/>
          <p:nvPr/>
        </p:nvSpPr>
        <p:spPr>
          <a:xfrm>
            <a:off x="4086665"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Iran</a:t>
            </a:r>
          </a:p>
        </p:txBody>
      </p:sp>
      <p:sp>
        <p:nvSpPr>
          <p:cNvPr id="7" name="Rectangle 6">
            <a:extLst>
              <a:ext uri="{FF2B5EF4-FFF2-40B4-BE49-F238E27FC236}">
                <a16:creationId xmlns:a16="http://schemas.microsoft.com/office/drawing/2014/main" id="{9F042B6C-F409-4B38-8AB3-209B20795AC8}"/>
              </a:ext>
            </a:extLst>
          </p:cNvPr>
          <p:cNvSpPr/>
          <p:nvPr/>
        </p:nvSpPr>
        <p:spPr>
          <a:xfrm>
            <a:off x="7727853"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Mexico</a:t>
            </a:r>
          </a:p>
        </p:txBody>
      </p:sp>
      <p:pic>
        <p:nvPicPr>
          <p:cNvPr id="8" name="Picture 7">
            <a:extLst>
              <a:ext uri="{FF2B5EF4-FFF2-40B4-BE49-F238E27FC236}">
                <a16:creationId xmlns:a16="http://schemas.microsoft.com/office/drawing/2014/main" id="{ADA72C54-4F11-4C72-BF4D-504C6DA718C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117" y="2021957"/>
            <a:ext cx="2080089" cy="1280434"/>
          </a:xfrm>
          <a:prstGeom prst="rect">
            <a:avLst/>
          </a:prstGeom>
          <a:noFill/>
          <a:ln>
            <a:noFill/>
          </a:ln>
        </p:spPr>
      </p:pic>
      <p:pic>
        <p:nvPicPr>
          <p:cNvPr id="9" name="Picture 8">
            <a:extLst>
              <a:ext uri="{FF2B5EF4-FFF2-40B4-BE49-F238E27FC236}">
                <a16:creationId xmlns:a16="http://schemas.microsoft.com/office/drawing/2014/main" id="{372F6AAD-759C-4C8A-97B7-5981BDCBDED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915" y="2152357"/>
            <a:ext cx="2116162" cy="1276642"/>
          </a:xfrm>
          <a:prstGeom prst="rect">
            <a:avLst/>
          </a:prstGeom>
          <a:noFill/>
        </p:spPr>
      </p:pic>
      <p:sp>
        <p:nvSpPr>
          <p:cNvPr id="10" name="Rectangle 9">
            <a:extLst>
              <a:ext uri="{FF2B5EF4-FFF2-40B4-BE49-F238E27FC236}">
                <a16:creationId xmlns:a16="http://schemas.microsoft.com/office/drawing/2014/main" id="{0CA1FE6E-4F49-47CD-92FA-D8E4001E06C0}"/>
              </a:ext>
            </a:extLst>
          </p:cNvPr>
          <p:cNvSpPr/>
          <p:nvPr/>
        </p:nvSpPr>
        <p:spPr>
          <a:xfrm>
            <a:off x="445477" y="4396265"/>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Nigeria</a:t>
            </a:r>
          </a:p>
        </p:txBody>
      </p:sp>
      <p:sp>
        <p:nvSpPr>
          <p:cNvPr id="11" name="Rectangle 10">
            <a:extLst>
              <a:ext uri="{FF2B5EF4-FFF2-40B4-BE49-F238E27FC236}">
                <a16:creationId xmlns:a16="http://schemas.microsoft.com/office/drawing/2014/main" id="{3FF7D7D8-0968-4841-AD0F-4B43CAB8E7BC}"/>
              </a:ext>
            </a:extLst>
          </p:cNvPr>
          <p:cNvSpPr/>
          <p:nvPr/>
        </p:nvSpPr>
        <p:spPr>
          <a:xfrm>
            <a:off x="4086664"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Russia</a:t>
            </a:r>
          </a:p>
        </p:txBody>
      </p:sp>
      <p:sp>
        <p:nvSpPr>
          <p:cNvPr id="12" name="Rectangle 11">
            <a:extLst>
              <a:ext uri="{FF2B5EF4-FFF2-40B4-BE49-F238E27FC236}">
                <a16:creationId xmlns:a16="http://schemas.microsoft.com/office/drawing/2014/main" id="{5F63A799-62A7-479E-80D1-26C5F87F9076}"/>
              </a:ext>
            </a:extLst>
          </p:cNvPr>
          <p:cNvSpPr/>
          <p:nvPr/>
        </p:nvSpPr>
        <p:spPr>
          <a:xfrm>
            <a:off x="7727851"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United Kingdom</a:t>
            </a:r>
          </a:p>
        </p:txBody>
      </p:sp>
      <p:pic>
        <p:nvPicPr>
          <p:cNvPr id="13" name="Picture 12">
            <a:extLst>
              <a:ext uri="{FF2B5EF4-FFF2-40B4-BE49-F238E27FC236}">
                <a16:creationId xmlns:a16="http://schemas.microsoft.com/office/drawing/2014/main" id="{1DA3AEAB-496D-4AC9-9F6F-6D8D7F259E8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911" y="4686005"/>
            <a:ext cx="2307101" cy="1152087"/>
          </a:xfrm>
          <a:prstGeom prst="rect">
            <a:avLst/>
          </a:prstGeom>
          <a:noFill/>
        </p:spPr>
      </p:pic>
      <p:pic>
        <p:nvPicPr>
          <p:cNvPr id="1026" name="Picture 2">
            <a:extLst>
              <a:ext uri="{FF2B5EF4-FFF2-40B4-BE49-F238E27FC236}">
                <a16:creationId xmlns:a16="http://schemas.microsoft.com/office/drawing/2014/main" id="{1546FEDB-21AE-4B47-B2ED-5A634F555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10" y="4541186"/>
            <a:ext cx="2154496" cy="1360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505F2A-7180-4940-94D0-DC9945ECA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914" y="4425859"/>
            <a:ext cx="1905147" cy="159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38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Traveling Aboard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Design a travel poster that represents your nation and the treatment of its citizens </a:t>
            </a:r>
          </a:p>
          <a:p>
            <a:r>
              <a:rPr lang="en-US" sz="2400" dirty="0">
                <a:latin typeface="Times New Roman" panose="02020603050405020304" pitchFamily="18" charset="0"/>
                <a:cs typeface="Times New Roman" panose="02020603050405020304" pitchFamily="18" charset="0"/>
              </a:rPr>
              <a:t>Include information from your research to explain whether the nation upholds the ideas of civil liberties or is an autocracy that limits them </a:t>
            </a:r>
          </a:p>
        </p:txBody>
      </p:sp>
      <p:pic>
        <p:nvPicPr>
          <p:cNvPr id="3074" name="Picture 2" descr="Travel Agency Advertisement Promotion Flyer and Poster Template |  PosterMyWall">
            <a:extLst>
              <a:ext uri="{FF2B5EF4-FFF2-40B4-BE49-F238E27FC236}">
                <a16:creationId xmlns:a16="http://schemas.microsoft.com/office/drawing/2014/main" id="{29BA51DE-343A-46F3-B5E5-112FFC526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461" y="2586734"/>
            <a:ext cx="3661682" cy="3871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Travel Advisory: Level 4 - Do Not Travel - U.S. Embassy in Cabo Verde">
            <a:extLst>
              <a:ext uri="{FF2B5EF4-FFF2-40B4-BE49-F238E27FC236}">
                <a16:creationId xmlns:a16="http://schemas.microsoft.com/office/drawing/2014/main" id="{A6E9C02F-297F-4223-8F32-E53CC5F8F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057" y="2586734"/>
            <a:ext cx="4095750" cy="3871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30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Diagnostic Nation</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1318791"/>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Government authority v. citizens’ rights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For your specific nation – what type of government governs the nation?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does that nation grant or deny civil liberties? </a:t>
            </a:r>
          </a:p>
        </p:txBody>
      </p:sp>
      <p:pic>
        <p:nvPicPr>
          <p:cNvPr id="2050" name="Picture 2" descr="What is more important, civil liberties or national security? - Quora">
            <a:extLst>
              <a:ext uri="{FF2B5EF4-FFF2-40B4-BE49-F238E27FC236}">
                <a16:creationId xmlns:a16="http://schemas.microsoft.com/office/drawing/2014/main" id="{EE4F96BD-6536-4ACE-B59A-FB45B591C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2818282"/>
            <a:ext cx="4043136" cy="358251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Federal Courts Halt Trump's Muslim Ban | Civil Liberties Defense Center">
            <a:extLst>
              <a:ext uri="{FF2B5EF4-FFF2-40B4-BE49-F238E27FC236}">
                <a16:creationId xmlns:a16="http://schemas.microsoft.com/office/drawing/2014/main" id="{69AF9429-0AB8-4CD5-AF54-C05980F08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543" y="2818282"/>
            <a:ext cx="4198257" cy="358251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D1B9E8-3E8A-4B11-BCAE-4901F84A894D}"/>
              </a:ext>
            </a:extLst>
          </p:cNvPr>
          <p:cNvSpPr/>
          <p:nvPr/>
        </p:nvSpPr>
        <p:spPr>
          <a:xfrm>
            <a:off x="1473200" y="5946770"/>
            <a:ext cx="3933371" cy="5586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Authoritarianism</a:t>
            </a:r>
            <a:r>
              <a:rPr lang="en-US" sz="2400" dirty="0">
                <a:solidFill>
                  <a:schemeClr val="bg1"/>
                </a:solidFill>
                <a:latin typeface="Times" panose="02020603050405020304" pitchFamily="18" charset="0"/>
                <a:cs typeface="Times" panose="02020603050405020304" pitchFamily="18" charset="0"/>
              </a:rPr>
              <a:t> </a:t>
            </a:r>
          </a:p>
        </p:txBody>
      </p:sp>
      <p:sp>
        <p:nvSpPr>
          <p:cNvPr id="7" name="Rectangle 6">
            <a:extLst>
              <a:ext uri="{FF2B5EF4-FFF2-40B4-BE49-F238E27FC236}">
                <a16:creationId xmlns:a16="http://schemas.microsoft.com/office/drawing/2014/main" id="{7535383B-C212-428C-986E-32812274DEDB}"/>
              </a:ext>
            </a:extLst>
          </p:cNvPr>
          <p:cNvSpPr/>
          <p:nvPr/>
        </p:nvSpPr>
        <p:spPr>
          <a:xfrm>
            <a:off x="7853177" y="5946769"/>
            <a:ext cx="3933371" cy="5586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Democracy</a:t>
            </a:r>
            <a:r>
              <a:rPr lang="en-US" sz="2400" dirty="0">
                <a:solidFill>
                  <a:schemeClr val="bg1"/>
                </a:solidFill>
                <a:latin typeface="Times" panose="02020603050405020304" pitchFamily="18" charset="0"/>
                <a:cs typeface="Times" panose="02020603050405020304" pitchFamily="18" charset="0"/>
              </a:rPr>
              <a:t> </a:t>
            </a:r>
          </a:p>
        </p:txBody>
      </p:sp>
      <p:sp>
        <p:nvSpPr>
          <p:cNvPr id="6" name="Arrow: Left-Right 5">
            <a:extLst>
              <a:ext uri="{FF2B5EF4-FFF2-40B4-BE49-F238E27FC236}">
                <a16:creationId xmlns:a16="http://schemas.microsoft.com/office/drawing/2014/main" id="{85B74661-FCCC-48F7-BE8F-1C2FD3C36E0E}"/>
              </a:ext>
            </a:extLst>
          </p:cNvPr>
          <p:cNvSpPr/>
          <p:nvPr/>
        </p:nvSpPr>
        <p:spPr>
          <a:xfrm>
            <a:off x="5167086" y="3671668"/>
            <a:ext cx="1988457" cy="924395"/>
          </a:xfrm>
          <a:prstGeom prst="leftRigh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559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 Principled Government </a:t>
            </a:r>
          </a:p>
          <a:p>
            <a:pPr>
              <a:buFont typeface="Wingdings" panose="05000000000000000000" pitchFamily="2" charset="2"/>
              <a:buChar char="Ø"/>
            </a:pPr>
            <a:r>
              <a:rPr lang="en-US" sz="2400" dirty="0"/>
              <a:t> </a:t>
            </a:r>
            <a:r>
              <a:rPr lang="en-US" sz="2400" dirty="0">
                <a:latin typeface="Times" pitchFamily="2" charset="0"/>
              </a:rPr>
              <a:t>Governmental Spectrum</a:t>
            </a:r>
            <a:endParaRPr lang="en-US" sz="2400" dirty="0"/>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Investigating another nation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Travel Poster for a Nation</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78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75884"/>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It’s a Principled Constitution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39483"/>
            <a:ext cx="11141612" cy="5037480"/>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Founding Fathers’ views on government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908D741-F59B-4FA8-AF1F-E2335C523763}"/>
              </a:ext>
            </a:extLst>
          </p:cNvPr>
          <p:cNvSpPr/>
          <p:nvPr/>
        </p:nvSpPr>
        <p:spPr>
          <a:xfrm>
            <a:off x="286043" y="4179921"/>
            <a:ext cx="11619914" cy="248998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2400" dirty="0">
                <a:latin typeface="Times" panose="02020603050405020304" pitchFamily="18" charset="0"/>
                <a:cs typeface="Times" panose="02020603050405020304" pitchFamily="18" charset="0"/>
              </a:rPr>
              <a:t>What two things did the founders of this country fear? How did they address these in the Constitution?</a:t>
            </a:r>
          </a:p>
          <a:p>
            <a:pPr marL="342900" indent="-342900" fontAlgn="base">
              <a:buFont typeface="+mj-lt"/>
              <a:buAutoNum type="arabicPeriod"/>
            </a:pPr>
            <a:r>
              <a:rPr lang="en-US" sz="2400" dirty="0">
                <a:latin typeface="Times" panose="02020603050405020304" pitchFamily="18" charset="0"/>
                <a:cs typeface="Times" panose="02020603050405020304" pitchFamily="18" charset="0"/>
              </a:rPr>
              <a:t>What does Mark Levin mean by "mob-</a:t>
            </a:r>
            <a:r>
              <a:rPr lang="en-US" sz="2400" dirty="0" err="1">
                <a:latin typeface="Times" panose="02020603050405020304" pitchFamily="18" charset="0"/>
                <a:cs typeface="Times" panose="02020603050405020304" pitchFamily="18" charset="0"/>
              </a:rPr>
              <a:t>ocracy</a:t>
            </a:r>
            <a:r>
              <a:rPr lang="en-US" sz="2400" dirty="0">
                <a:latin typeface="Times" panose="02020603050405020304" pitchFamily="18" charset="0"/>
                <a:cs typeface="Times" panose="02020603050405020304" pitchFamily="18" charset="0"/>
              </a:rPr>
              <a:t>?" How does this relate to majority rule?</a:t>
            </a:r>
          </a:p>
          <a:p>
            <a:pPr marL="342900" indent="-342900" fontAlgn="base">
              <a:buFont typeface="+mj-lt"/>
              <a:buAutoNum type="arabicPeriod"/>
            </a:pPr>
            <a:r>
              <a:rPr lang="en-US" sz="2400" dirty="0">
                <a:latin typeface="Times" panose="02020603050405020304" pitchFamily="18" charset="0"/>
                <a:cs typeface="Times" panose="02020603050405020304" pitchFamily="18" charset="0"/>
              </a:rPr>
              <a:t>How did the Articles of Confederation reflect the Framers’ concerns about centralization discussed by Levin? </a:t>
            </a:r>
          </a:p>
          <a:p>
            <a:pPr marL="342900" indent="-342900" fontAlgn="base">
              <a:buFont typeface="+mj-lt"/>
              <a:buAutoNum type="arabicPeriod"/>
            </a:pPr>
            <a:r>
              <a:rPr lang="en-US" sz="2400" dirty="0">
                <a:latin typeface="Times" panose="02020603050405020304" pitchFamily="18" charset="0"/>
                <a:cs typeface="Times" panose="02020603050405020304" pitchFamily="18" charset="0"/>
              </a:rPr>
              <a:t>How does our current system reflect the framers’ concerns about “mobocracy”? </a:t>
            </a:r>
          </a:p>
        </p:txBody>
      </p:sp>
      <p:pic>
        <p:nvPicPr>
          <p:cNvPr id="4098" name="Picture 2" descr="The Constitutional Convention of 1787 - Independence National Historical  Park (U.S. National Park Service)">
            <a:extLst>
              <a:ext uri="{FF2B5EF4-FFF2-40B4-BE49-F238E27FC236}">
                <a16:creationId xmlns:a16="http://schemas.microsoft.com/office/drawing/2014/main" id="{BC65EFD4-756F-47C7-BC78-F17474D1C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687" y="1588990"/>
            <a:ext cx="7062641" cy="25059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F2C2AD1-78EA-46AF-A71F-E2FF05E4C1CA}"/>
              </a:ext>
            </a:extLst>
          </p:cNvPr>
          <p:cNvSpPr/>
          <p:nvPr/>
        </p:nvSpPr>
        <p:spPr>
          <a:xfrm>
            <a:off x="7821637" y="2574388"/>
            <a:ext cx="4243754" cy="9566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Principles and Foundations of the U.S. Constitution </a:t>
            </a:r>
            <a:endParaRPr lang="en-US" sz="2400" b="1" dirty="0">
              <a:solidFill>
                <a:schemeClr val="bg1"/>
              </a:solidFill>
              <a:latin typeface="Times" panose="02020603050405020304" pitchFamily="18" charset="0"/>
              <a:cs typeface="Times" panose="02020603050405020304" pitchFamily="18" charset="0"/>
            </a:endParaRPr>
          </a:p>
        </p:txBody>
      </p:sp>
      <p:sp>
        <p:nvSpPr>
          <p:cNvPr id="6" name="Speech Bubble: Oval 5">
            <a:extLst>
              <a:ext uri="{FF2B5EF4-FFF2-40B4-BE49-F238E27FC236}">
                <a16:creationId xmlns:a16="http://schemas.microsoft.com/office/drawing/2014/main" id="{D37D99CC-F2E1-4AAF-BA6B-5A90F57D0FD4}"/>
              </a:ext>
            </a:extLst>
          </p:cNvPr>
          <p:cNvSpPr/>
          <p:nvPr/>
        </p:nvSpPr>
        <p:spPr>
          <a:xfrm>
            <a:off x="6096000" y="1942295"/>
            <a:ext cx="1927274" cy="674590"/>
          </a:xfrm>
          <a:prstGeom prst="wedgeEllipseCallout">
            <a:avLst>
              <a:gd name="adj1" fmla="val -37500"/>
              <a:gd name="adj2" fmla="val 6704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latin typeface="Times" panose="02020603050405020304" pitchFamily="18" charset="0"/>
                <a:cs typeface="Times" panose="02020603050405020304" pitchFamily="18" charset="0"/>
              </a:rPr>
              <a:t>A centralized government is tyrannical</a:t>
            </a:r>
          </a:p>
        </p:txBody>
      </p:sp>
      <p:sp>
        <p:nvSpPr>
          <p:cNvPr id="8" name="Speech Bubble: Oval 7">
            <a:extLst>
              <a:ext uri="{FF2B5EF4-FFF2-40B4-BE49-F238E27FC236}">
                <a16:creationId xmlns:a16="http://schemas.microsoft.com/office/drawing/2014/main" id="{D2EC1528-1803-4B69-B027-002CC28F2DD9}"/>
              </a:ext>
            </a:extLst>
          </p:cNvPr>
          <p:cNvSpPr/>
          <p:nvPr/>
        </p:nvSpPr>
        <p:spPr>
          <a:xfrm>
            <a:off x="4248443" y="1647497"/>
            <a:ext cx="1927274" cy="674590"/>
          </a:xfrm>
          <a:prstGeom prst="wedgeEllipseCallout">
            <a:avLst>
              <a:gd name="adj1" fmla="val -37500"/>
              <a:gd name="adj2" fmla="val 6704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latin typeface="Times" panose="02020603050405020304" pitchFamily="18" charset="0"/>
                <a:cs typeface="Times" panose="02020603050405020304" pitchFamily="18" charset="0"/>
              </a:rPr>
              <a:t>Build a system of limited government</a:t>
            </a:r>
          </a:p>
        </p:txBody>
      </p:sp>
      <p:sp>
        <p:nvSpPr>
          <p:cNvPr id="9" name="Speech Bubble: Oval 8">
            <a:extLst>
              <a:ext uri="{FF2B5EF4-FFF2-40B4-BE49-F238E27FC236}">
                <a16:creationId xmlns:a16="http://schemas.microsoft.com/office/drawing/2014/main" id="{D2FCE7FE-07A2-49FA-AE9D-223BBA1AE21D}"/>
              </a:ext>
            </a:extLst>
          </p:cNvPr>
          <p:cNvSpPr/>
          <p:nvPr/>
        </p:nvSpPr>
        <p:spPr>
          <a:xfrm>
            <a:off x="1284850" y="1899798"/>
            <a:ext cx="2644725" cy="674590"/>
          </a:xfrm>
          <a:prstGeom prst="wedgeEllipseCallout">
            <a:avLst>
              <a:gd name="adj1" fmla="val -37500"/>
              <a:gd name="adj2" fmla="val 67045"/>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latin typeface="Times" panose="02020603050405020304" pitchFamily="18" charset="0"/>
                <a:cs typeface="Times" panose="02020603050405020304" pitchFamily="18" charset="0"/>
              </a:rPr>
              <a:t>What about the liberties of the people? </a:t>
            </a:r>
          </a:p>
        </p:txBody>
      </p:sp>
    </p:spTree>
    <p:extLst>
      <p:ext uri="{BB962C8B-B14F-4D97-AF65-F5344CB8AC3E}">
        <p14:creationId xmlns:p14="http://schemas.microsoft.com/office/powerpoint/2010/main" val="3395920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 Constitutional Republic </a:t>
            </a:r>
          </a:p>
          <a:p>
            <a:pPr>
              <a:buFont typeface="Wingdings" panose="05000000000000000000" pitchFamily="2" charset="2"/>
              <a:buChar char="Ø"/>
            </a:pPr>
            <a:r>
              <a:rPr lang="en-US" sz="2400" dirty="0"/>
              <a:t> </a:t>
            </a:r>
            <a:r>
              <a:rPr lang="en-US" sz="2400" dirty="0">
                <a:latin typeface="Times New Roman" panose="02020603050405020304" pitchFamily="18" charset="0"/>
                <a:cs typeface="Times New Roman" panose="02020603050405020304" pitchFamily="18" charset="0"/>
              </a:rPr>
              <a:t>Forms of Government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Gummy Bear Governments </a:t>
            </a:r>
          </a:p>
          <a:p>
            <a:pPr marL="0" indent="0">
              <a:buNone/>
            </a:pPr>
            <a:endParaRPr lang="en-US" sz="5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No 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3470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61816"/>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A Limited Government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252025"/>
            <a:ext cx="11141612" cy="5205046"/>
          </a:xfrm>
          <a:solidFill>
            <a:schemeClr val="bg1"/>
          </a:solidFill>
          <a:ln>
            <a:solidFill>
              <a:srgbClr val="FF000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Madisonian Model of Government – limiting power of government and majoritarian </a:t>
            </a:r>
          </a:p>
        </p:txBody>
      </p:sp>
      <p:pic>
        <p:nvPicPr>
          <p:cNvPr id="5122" name="Picture 2" descr="U.S. Constitution Poster 1 Page Full Size – National Archives Store">
            <a:extLst>
              <a:ext uri="{FF2B5EF4-FFF2-40B4-BE49-F238E27FC236}">
                <a16:creationId xmlns:a16="http://schemas.microsoft.com/office/drawing/2014/main" id="{D2B01385-824D-4DAF-893A-388056C6C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057" y="1907493"/>
            <a:ext cx="3947886" cy="350633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D4D464E-EE5F-497C-B563-220A8C4046E4}"/>
              </a:ext>
            </a:extLst>
          </p:cNvPr>
          <p:cNvSpPr/>
          <p:nvPr/>
        </p:nvSpPr>
        <p:spPr>
          <a:xfrm>
            <a:off x="445477" y="2152356"/>
            <a:ext cx="3446585" cy="68931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Checks &amp; Balances</a:t>
            </a:r>
          </a:p>
        </p:txBody>
      </p:sp>
      <p:sp>
        <p:nvSpPr>
          <p:cNvPr id="6" name="Rectangle 5">
            <a:extLst>
              <a:ext uri="{FF2B5EF4-FFF2-40B4-BE49-F238E27FC236}">
                <a16:creationId xmlns:a16="http://schemas.microsoft.com/office/drawing/2014/main" id="{0E66C9F4-8B81-4160-A57D-2B6B5EDAB3B7}"/>
              </a:ext>
            </a:extLst>
          </p:cNvPr>
          <p:cNvSpPr/>
          <p:nvPr/>
        </p:nvSpPr>
        <p:spPr>
          <a:xfrm>
            <a:off x="395568" y="3316002"/>
            <a:ext cx="3446585" cy="68931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Separation of Powers</a:t>
            </a:r>
          </a:p>
        </p:txBody>
      </p:sp>
      <p:sp>
        <p:nvSpPr>
          <p:cNvPr id="7" name="Rectangle 6">
            <a:extLst>
              <a:ext uri="{FF2B5EF4-FFF2-40B4-BE49-F238E27FC236}">
                <a16:creationId xmlns:a16="http://schemas.microsoft.com/office/drawing/2014/main" id="{1CBAEB44-71A1-48A0-AE51-E756DEFA8235}"/>
              </a:ext>
            </a:extLst>
          </p:cNvPr>
          <p:cNvSpPr/>
          <p:nvPr/>
        </p:nvSpPr>
        <p:spPr>
          <a:xfrm>
            <a:off x="351244" y="4479648"/>
            <a:ext cx="3446585" cy="68931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Popular sovereignty</a:t>
            </a:r>
          </a:p>
        </p:txBody>
      </p:sp>
      <p:sp>
        <p:nvSpPr>
          <p:cNvPr id="8" name="Rectangle 7">
            <a:extLst>
              <a:ext uri="{FF2B5EF4-FFF2-40B4-BE49-F238E27FC236}">
                <a16:creationId xmlns:a16="http://schemas.microsoft.com/office/drawing/2014/main" id="{86C38C3D-3502-47A4-8A70-DCDA0CC198EF}"/>
              </a:ext>
            </a:extLst>
          </p:cNvPr>
          <p:cNvSpPr/>
          <p:nvPr/>
        </p:nvSpPr>
        <p:spPr>
          <a:xfrm>
            <a:off x="8299938" y="2152356"/>
            <a:ext cx="3446585" cy="68931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Federalism </a:t>
            </a:r>
          </a:p>
        </p:txBody>
      </p:sp>
      <p:sp>
        <p:nvSpPr>
          <p:cNvPr id="9" name="Rectangle 8">
            <a:extLst>
              <a:ext uri="{FF2B5EF4-FFF2-40B4-BE49-F238E27FC236}">
                <a16:creationId xmlns:a16="http://schemas.microsoft.com/office/drawing/2014/main" id="{0625B45B-B6EB-4B1E-89E6-E437A7254D6A}"/>
              </a:ext>
            </a:extLst>
          </p:cNvPr>
          <p:cNvSpPr/>
          <p:nvPr/>
        </p:nvSpPr>
        <p:spPr>
          <a:xfrm>
            <a:off x="8299937" y="3316002"/>
            <a:ext cx="3446585" cy="68931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Rule of Law</a:t>
            </a:r>
          </a:p>
        </p:txBody>
      </p:sp>
      <p:sp>
        <p:nvSpPr>
          <p:cNvPr id="10" name="Rectangle 9">
            <a:extLst>
              <a:ext uri="{FF2B5EF4-FFF2-40B4-BE49-F238E27FC236}">
                <a16:creationId xmlns:a16="http://schemas.microsoft.com/office/drawing/2014/main" id="{9CC2D070-9950-4BB9-A470-BE0B8166824B}"/>
              </a:ext>
            </a:extLst>
          </p:cNvPr>
          <p:cNvSpPr/>
          <p:nvPr/>
        </p:nvSpPr>
        <p:spPr>
          <a:xfrm>
            <a:off x="8299937" y="4479647"/>
            <a:ext cx="3446585" cy="68931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Individual Liberties </a:t>
            </a:r>
          </a:p>
        </p:txBody>
      </p:sp>
      <p:sp>
        <p:nvSpPr>
          <p:cNvPr id="11" name="Rectangle 10">
            <a:extLst>
              <a:ext uri="{FF2B5EF4-FFF2-40B4-BE49-F238E27FC236}">
                <a16:creationId xmlns:a16="http://schemas.microsoft.com/office/drawing/2014/main" id="{CC5CCCAE-6474-4B0D-84D3-DEAD7B245D92}"/>
              </a:ext>
            </a:extLst>
          </p:cNvPr>
          <p:cNvSpPr/>
          <p:nvPr/>
        </p:nvSpPr>
        <p:spPr>
          <a:xfrm>
            <a:off x="4372707" y="5605975"/>
            <a:ext cx="3446585" cy="689317"/>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Republicanism</a:t>
            </a:r>
          </a:p>
        </p:txBody>
      </p:sp>
      <p:pic>
        <p:nvPicPr>
          <p:cNvPr id="5124" name="Picture 4" descr="New Heights for the “New Madison” Approach">
            <a:extLst>
              <a:ext uri="{FF2B5EF4-FFF2-40B4-BE49-F238E27FC236}">
                <a16:creationId xmlns:a16="http://schemas.microsoft.com/office/drawing/2014/main" id="{916655C0-476F-4605-80C6-D78A3B668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401" y="3184080"/>
            <a:ext cx="1278192" cy="1642477"/>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03DABDFE-2876-4120-A4AE-2D03A505872C}"/>
              </a:ext>
            </a:extLst>
          </p:cNvPr>
          <p:cNvSpPr/>
          <p:nvPr/>
        </p:nvSpPr>
        <p:spPr>
          <a:xfrm>
            <a:off x="5725551" y="2841673"/>
            <a:ext cx="2503826" cy="815927"/>
          </a:xfrm>
          <a:prstGeom prst="wedgeEllipseCallout">
            <a:avLst>
              <a:gd name="adj1" fmla="val -39936"/>
              <a:gd name="adj2" fmla="val 65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imes" panose="02020603050405020304" pitchFamily="18" charset="0"/>
                <a:cs typeface="Times" panose="02020603050405020304" pitchFamily="18" charset="0"/>
              </a:rPr>
              <a:t>If men were angels, no government would be necessary.</a:t>
            </a:r>
          </a:p>
        </p:txBody>
      </p:sp>
    </p:spTree>
    <p:extLst>
      <p:ext uri="{BB962C8B-B14F-4D97-AF65-F5344CB8AC3E}">
        <p14:creationId xmlns:p14="http://schemas.microsoft.com/office/powerpoint/2010/main" val="1765702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Comparison Nations</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6 Nations </a:t>
            </a:r>
          </a:p>
        </p:txBody>
      </p:sp>
      <p:sp>
        <p:nvSpPr>
          <p:cNvPr id="4" name="Rectangle 3">
            <a:extLst>
              <a:ext uri="{FF2B5EF4-FFF2-40B4-BE49-F238E27FC236}">
                <a16:creationId xmlns:a16="http://schemas.microsoft.com/office/drawing/2014/main" id="{11601634-53AE-40E3-90DA-4573460C0A62}"/>
              </a:ext>
            </a:extLst>
          </p:cNvPr>
          <p:cNvSpPr/>
          <p:nvPr/>
        </p:nvSpPr>
        <p:spPr>
          <a:xfrm>
            <a:off x="445477"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China</a:t>
            </a:r>
          </a:p>
        </p:txBody>
      </p:sp>
      <p:pic>
        <p:nvPicPr>
          <p:cNvPr id="5" name="Picture 4" descr="Panel: China Planning a 'Go Big, Go Early' Strategy Against Taiwan - USNI  News">
            <a:extLst>
              <a:ext uri="{FF2B5EF4-FFF2-40B4-BE49-F238E27FC236}">
                <a16:creationId xmlns:a16="http://schemas.microsoft.com/office/drawing/2014/main" id="{120AF1F9-0142-4097-9BDA-1081E8A5D4A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729" y="2021957"/>
            <a:ext cx="2096085" cy="1280434"/>
          </a:xfrm>
          <a:prstGeom prst="rect">
            <a:avLst/>
          </a:prstGeom>
          <a:noFill/>
          <a:ln>
            <a:noFill/>
          </a:ln>
        </p:spPr>
      </p:pic>
      <p:sp>
        <p:nvSpPr>
          <p:cNvPr id="6" name="Rectangle 5">
            <a:extLst>
              <a:ext uri="{FF2B5EF4-FFF2-40B4-BE49-F238E27FC236}">
                <a16:creationId xmlns:a16="http://schemas.microsoft.com/office/drawing/2014/main" id="{22062695-1B65-4DEB-B1D3-4DAF53033687}"/>
              </a:ext>
            </a:extLst>
          </p:cNvPr>
          <p:cNvSpPr/>
          <p:nvPr/>
        </p:nvSpPr>
        <p:spPr>
          <a:xfrm>
            <a:off x="4086665"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Iran</a:t>
            </a:r>
          </a:p>
        </p:txBody>
      </p:sp>
      <p:sp>
        <p:nvSpPr>
          <p:cNvPr id="7" name="Rectangle 6">
            <a:extLst>
              <a:ext uri="{FF2B5EF4-FFF2-40B4-BE49-F238E27FC236}">
                <a16:creationId xmlns:a16="http://schemas.microsoft.com/office/drawing/2014/main" id="{9F042B6C-F409-4B38-8AB3-209B20795AC8}"/>
              </a:ext>
            </a:extLst>
          </p:cNvPr>
          <p:cNvSpPr/>
          <p:nvPr/>
        </p:nvSpPr>
        <p:spPr>
          <a:xfrm>
            <a:off x="7727853"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Mexico</a:t>
            </a:r>
          </a:p>
        </p:txBody>
      </p:sp>
      <p:pic>
        <p:nvPicPr>
          <p:cNvPr id="8" name="Picture 7">
            <a:extLst>
              <a:ext uri="{FF2B5EF4-FFF2-40B4-BE49-F238E27FC236}">
                <a16:creationId xmlns:a16="http://schemas.microsoft.com/office/drawing/2014/main" id="{ADA72C54-4F11-4C72-BF4D-504C6DA718C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117" y="2021957"/>
            <a:ext cx="2080089" cy="1280434"/>
          </a:xfrm>
          <a:prstGeom prst="rect">
            <a:avLst/>
          </a:prstGeom>
          <a:noFill/>
          <a:ln>
            <a:noFill/>
          </a:ln>
        </p:spPr>
      </p:pic>
      <p:pic>
        <p:nvPicPr>
          <p:cNvPr id="9" name="Picture 8">
            <a:extLst>
              <a:ext uri="{FF2B5EF4-FFF2-40B4-BE49-F238E27FC236}">
                <a16:creationId xmlns:a16="http://schemas.microsoft.com/office/drawing/2014/main" id="{372F6AAD-759C-4C8A-97B7-5981BDCBDED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915" y="2152357"/>
            <a:ext cx="2116162" cy="1276642"/>
          </a:xfrm>
          <a:prstGeom prst="rect">
            <a:avLst/>
          </a:prstGeom>
          <a:noFill/>
        </p:spPr>
      </p:pic>
      <p:sp>
        <p:nvSpPr>
          <p:cNvPr id="10" name="Rectangle 9">
            <a:extLst>
              <a:ext uri="{FF2B5EF4-FFF2-40B4-BE49-F238E27FC236}">
                <a16:creationId xmlns:a16="http://schemas.microsoft.com/office/drawing/2014/main" id="{0CA1FE6E-4F49-47CD-92FA-D8E4001E06C0}"/>
              </a:ext>
            </a:extLst>
          </p:cNvPr>
          <p:cNvSpPr/>
          <p:nvPr/>
        </p:nvSpPr>
        <p:spPr>
          <a:xfrm>
            <a:off x="445477" y="4396265"/>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Nigeria</a:t>
            </a:r>
          </a:p>
        </p:txBody>
      </p:sp>
      <p:sp>
        <p:nvSpPr>
          <p:cNvPr id="11" name="Rectangle 10">
            <a:extLst>
              <a:ext uri="{FF2B5EF4-FFF2-40B4-BE49-F238E27FC236}">
                <a16:creationId xmlns:a16="http://schemas.microsoft.com/office/drawing/2014/main" id="{3FF7D7D8-0968-4841-AD0F-4B43CAB8E7BC}"/>
              </a:ext>
            </a:extLst>
          </p:cNvPr>
          <p:cNvSpPr/>
          <p:nvPr/>
        </p:nvSpPr>
        <p:spPr>
          <a:xfrm>
            <a:off x="4086664"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Russia</a:t>
            </a:r>
          </a:p>
        </p:txBody>
      </p:sp>
      <p:sp>
        <p:nvSpPr>
          <p:cNvPr id="12" name="Rectangle 11">
            <a:extLst>
              <a:ext uri="{FF2B5EF4-FFF2-40B4-BE49-F238E27FC236}">
                <a16:creationId xmlns:a16="http://schemas.microsoft.com/office/drawing/2014/main" id="{5F63A799-62A7-479E-80D1-26C5F87F9076}"/>
              </a:ext>
            </a:extLst>
          </p:cNvPr>
          <p:cNvSpPr/>
          <p:nvPr/>
        </p:nvSpPr>
        <p:spPr>
          <a:xfrm>
            <a:off x="7727851"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United Kingdom</a:t>
            </a:r>
          </a:p>
        </p:txBody>
      </p:sp>
      <p:pic>
        <p:nvPicPr>
          <p:cNvPr id="13" name="Picture 12">
            <a:extLst>
              <a:ext uri="{FF2B5EF4-FFF2-40B4-BE49-F238E27FC236}">
                <a16:creationId xmlns:a16="http://schemas.microsoft.com/office/drawing/2014/main" id="{1DA3AEAB-496D-4AC9-9F6F-6D8D7F259E8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911" y="4686005"/>
            <a:ext cx="2307101" cy="1152087"/>
          </a:xfrm>
          <a:prstGeom prst="rect">
            <a:avLst/>
          </a:prstGeom>
          <a:noFill/>
        </p:spPr>
      </p:pic>
      <p:pic>
        <p:nvPicPr>
          <p:cNvPr id="1026" name="Picture 2">
            <a:extLst>
              <a:ext uri="{FF2B5EF4-FFF2-40B4-BE49-F238E27FC236}">
                <a16:creationId xmlns:a16="http://schemas.microsoft.com/office/drawing/2014/main" id="{1546FEDB-21AE-4B47-B2ED-5A634F555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10" y="4541186"/>
            <a:ext cx="2154496" cy="1360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505F2A-7180-4940-94D0-DC9945ECA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914" y="4425859"/>
            <a:ext cx="1905147" cy="159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586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Traveling Aboard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Design a travel poster that represents your nation and the treatment of its citizens </a:t>
            </a:r>
          </a:p>
          <a:p>
            <a:r>
              <a:rPr lang="en-US" sz="2400" dirty="0">
                <a:latin typeface="Times New Roman" panose="02020603050405020304" pitchFamily="18" charset="0"/>
                <a:cs typeface="Times New Roman" panose="02020603050405020304" pitchFamily="18" charset="0"/>
              </a:rPr>
              <a:t>Include information from your research to explain whether the nation upholds the ideas of civil liberties or is an autocracy that limits them </a:t>
            </a:r>
          </a:p>
        </p:txBody>
      </p:sp>
      <p:pic>
        <p:nvPicPr>
          <p:cNvPr id="3074" name="Picture 2" descr="Travel Agency Advertisement Promotion Flyer and Poster Template |  PosterMyWall">
            <a:extLst>
              <a:ext uri="{FF2B5EF4-FFF2-40B4-BE49-F238E27FC236}">
                <a16:creationId xmlns:a16="http://schemas.microsoft.com/office/drawing/2014/main" id="{29BA51DE-343A-46F3-B5E5-112FFC526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461" y="2586734"/>
            <a:ext cx="3661682" cy="3871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Travel Advisory: Level 4 - Do Not Travel - U.S. Embassy in Cabo Verde">
            <a:extLst>
              <a:ext uri="{FF2B5EF4-FFF2-40B4-BE49-F238E27FC236}">
                <a16:creationId xmlns:a16="http://schemas.microsoft.com/office/drawing/2014/main" id="{A6E9C02F-297F-4223-8F32-E53CC5F8F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057" y="2586734"/>
            <a:ext cx="4095750" cy="3871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272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Who has the POWER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Founding Fathers designed the U.S. Constitution to restrain power.  One of the main facets of limited government was the incorporation of the </a:t>
            </a:r>
            <a:r>
              <a:rPr lang="en-US" sz="2400" b="1" i="1" dirty="0">
                <a:solidFill>
                  <a:srgbClr val="FF0000"/>
                </a:solidFill>
                <a:latin typeface="Times New Roman" panose="02020603050405020304" pitchFamily="18" charset="0"/>
                <a:cs typeface="Times New Roman" panose="02020603050405020304" pitchFamily="18" charset="0"/>
              </a:rPr>
              <a:t>principle of separation of powers. </a:t>
            </a:r>
          </a:p>
          <a:p>
            <a:pPr marL="0" indent="0">
              <a:buNone/>
            </a:pPr>
            <a:r>
              <a:rPr lang="en-US" sz="2400" dirty="0">
                <a:latin typeface="Times New Roman" panose="02020603050405020304" pitchFamily="18" charset="0"/>
                <a:cs typeface="Times New Roman" panose="02020603050405020304" pitchFamily="18" charset="0"/>
              </a:rPr>
              <a:t>__ 1. Declare war</a:t>
            </a:r>
          </a:p>
          <a:p>
            <a:pPr marL="0" indent="0">
              <a:buNone/>
            </a:pPr>
            <a:r>
              <a:rPr lang="en-US" sz="2400" dirty="0">
                <a:latin typeface="Times New Roman" panose="02020603050405020304" pitchFamily="18" charset="0"/>
                <a:cs typeface="Times New Roman" panose="02020603050405020304" pitchFamily="18" charset="0"/>
              </a:rPr>
              <a:t>__ 2. judicial review </a:t>
            </a:r>
          </a:p>
          <a:p>
            <a:pPr marL="0" indent="0">
              <a:buNone/>
            </a:pPr>
            <a:r>
              <a:rPr lang="en-US" sz="2400" dirty="0">
                <a:latin typeface="Times New Roman" panose="02020603050405020304" pitchFamily="18" charset="0"/>
                <a:cs typeface="Times New Roman" panose="02020603050405020304" pitchFamily="18" charset="0"/>
              </a:rPr>
              <a:t>__ 3. Commander in chief </a:t>
            </a:r>
          </a:p>
          <a:p>
            <a:pPr marL="0" indent="0">
              <a:buNone/>
            </a:pPr>
            <a:r>
              <a:rPr lang="en-US" sz="2400" dirty="0">
                <a:latin typeface="Times New Roman" panose="02020603050405020304" pitchFamily="18" charset="0"/>
                <a:cs typeface="Times New Roman" panose="02020603050405020304" pitchFamily="18" charset="0"/>
              </a:rPr>
              <a:t>__ 4. Make treaties </a:t>
            </a:r>
          </a:p>
          <a:p>
            <a:pPr marL="0" indent="0">
              <a:buNone/>
            </a:pPr>
            <a:r>
              <a:rPr lang="en-US" sz="2400" dirty="0">
                <a:latin typeface="Times New Roman" panose="02020603050405020304" pitchFamily="18" charset="0"/>
                <a:cs typeface="Times New Roman" panose="02020603050405020304" pitchFamily="18" charset="0"/>
              </a:rPr>
              <a:t>__ 5. Impeach a federal official </a:t>
            </a:r>
          </a:p>
          <a:p>
            <a:pPr marL="0" indent="0">
              <a:buNone/>
            </a:pPr>
            <a:r>
              <a:rPr lang="en-US" sz="2400" dirty="0">
                <a:latin typeface="Times New Roman" panose="02020603050405020304" pitchFamily="18" charset="0"/>
                <a:cs typeface="Times New Roman" panose="02020603050405020304" pitchFamily="18" charset="0"/>
              </a:rPr>
              <a:t>__ 6. Veto </a:t>
            </a:r>
          </a:p>
          <a:p>
            <a:pPr marL="0" indent="0">
              <a:buNone/>
            </a:pPr>
            <a:r>
              <a:rPr lang="en-US" sz="2400" dirty="0">
                <a:latin typeface="Times New Roman" panose="02020603050405020304" pitchFamily="18" charset="0"/>
                <a:cs typeface="Times New Roman" panose="02020603050405020304" pitchFamily="18" charset="0"/>
              </a:rPr>
              <a:t>__ 7. Power of the purse</a:t>
            </a:r>
          </a:p>
          <a:p>
            <a:pPr marL="0" indent="0">
              <a:buNone/>
            </a:pPr>
            <a:r>
              <a:rPr lang="en-US" sz="2400" dirty="0">
                <a:latin typeface="Times New Roman" panose="02020603050405020304" pitchFamily="18" charset="0"/>
                <a:cs typeface="Times New Roman" panose="02020603050405020304" pitchFamily="18" charset="0"/>
              </a:rPr>
              <a:t>__ 8. Interpret the Constitution </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9902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Hallmarks of a Limited Government </a:t>
            </a:r>
          </a:p>
          <a:p>
            <a:pPr>
              <a:buFont typeface="Wingdings" panose="05000000000000000000" pitchFamily="2" charset="2"/>
              <a:buChar char="Ø"/>
            </a:pPr>
            <a:r>
              <a:rPr lang="en-US" sz="2400" dirty="0"/>
              <a:t> </a:t>
            </a:r>
            <a:r>
              <a:rPr lang="en-US" sz="2400" dirty="0">
                <a:latin typeface="Times" pitchFamily="2" charset="0"/>
              </a:rPr>
              <a:t>International Scene</a:t>
            </a:r>
            <a:endParaRPr lang="en-US" sz="2400" dirty="0"/>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Global Citizen Comparison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Current Issues in American Foreign Policy</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113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03357"/>
            <a:ext cx="10515600" cy="65477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Constitutional Restraints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81464" y="3756075"/>
            <a:ext cx="11141612" cy="2898568"/>
          </a:xfrm>
          <a:solidFill>
            <a:schemeClr val="bg1"/>
          </a:solidFill>
          <a:ln>
            <a:solidFill>
              <a:srgbClr val="FF0000"/>
            </a:solidFill>
          </a:ln>
        </p:spPr>
        <p:txBody>
          <a:bodyPr>
            <a:normAutofit fontScale="92500"/>
          </a:bodyPr>
          <a:lstStyle/>
          <a:p>
            <a:pPr marL="0" indent="0">
              <a:buNone/>
            </a:pPr>
            <a:r>
              <a:rPr lang="en-US" sz="2400" dirty="0">
                <a:latin typeface="Times" panose="02020603050405020304" pitchFamily="18" charset="0"/>
                <a:cs typeface="Times" panose="02020603050405020304" pitchFamily="18" charset="0"/>
              </a:rPr>
              <a:t>After reading the scenario, please respond to A, B, and C below. </a:t>
            </a:r>
          </a:p>
          <a:p>
            <a:pPr marL="457200" indent="-457200">
              <a:buFont typeface="+mj-lt"/>
              <a:buAutoNum type="alphaUcPeriod"/>
            </a:pPr>
            <a:r>
              <a:rPr lang="en-US" sz="2400" dirty="0">
                <a:latin typeface="Times" panose="02020603050405020304" pitchFamily="18" charset="0"/>
                <a:cs typeface="Times" panose="02020603050405020304" pitchFamily="18" charset="0"/>
              </a:rPr>
              <a:t>James Madison stated “means for carrying into execution a limited government” to describe how the Constitutional Republic should work.  Explain ONE idea incorporated into formation of the Constitution and how it supports the meaning of the quote.</a:t>
            </a:r>
          </a:p>
          <a:p>
            <a:pPr marL="457200" indent="-457200">
              <a:buFont typeface="+mj-lt"/>
              <a:buAutoNum type="alphaUcPeriod"/>
            </a:pPr>
            <a:r>
              <a:rPr lang="en-US" sz="2400" dirty="0">
                <a:latin typeface="Times" panose="02020603050405020304" pitchFamily="18" charset="0"/>
                <a:cs typeface="Times" panose="02020603050405020304" pitchFamily="18" charset="0"/>
              </a:rPr>
              <a:t>Explain how the Articles of Confederation proved to the Founding Fathers that a decentralized government could NOT properly govern America.</a:t>
            </a:r>
          </a:p>
          <a:p>
            <a:pPr marL="457200" indent="-457200">
              <a:buFont typeface="+mj-lt"/>
              <a:buAutoNum type="alphaUcPeriod"/>
            </a:pPr>
            <a:r>
              <a:rPr lang="en-US" sz="2400" dirty="0">
                <a:latin typeface="Times" panose="02020603050405020304" pitchFamily="18" charset="0"/>
                <a:cs typeface="Times" panose="02020603050405020304" pitchFamily="18" charset="0"/>
              </a:rPr>
              <a:t>Identify and explain ONE example of how the Constitution maintains a proper balance between liberty and security in American society. </a:t>
            </a:r>
          </a:p>
          <a:p>
            <a:pPr marL="457200" indent="-457200">
              <a:buFont typeface="+mj-lt"/>
              <a:buAutoNum type="alphaUcPeriod"/>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B394040-D38C-4EB7-9380-797AA1EC8EA9}"/>
              </a:ext>
            </a:extLst>
          </p:cNvPr>
          <p:cNvSpPr/>
          <p:nvPr/>
        </p:nvSpPr>
        <p:spPr>
          <a:xfrm>
            <a:off x="511125" y="970671"/>
            <a:ext cx="11211951" cy="26728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James Madison wrote “The real measure of the powers meant to be granted to Congress by the Constitution is to be sought in the specifications...not...with a latitude that, under the name or means for carrying into execution a limited government, would transform it into a government without limits.” In stated this Madison demonstrates great understanding of how a proper government should operate in order to meet its objective goals.  His experiences and studies of government assisted him in constructing the U.S. Constitution that has met the demands of future generations while still holding true to its founding ideas.</a:t>
            </a:r>
          </a:p>
        </p:txBody>
      </p:sp>
    </p:spTree>
    <p:extLst>
      <p:ext uri="{BB962C8B-B14F-4D97-AF65-F5344CB8AC3E}">
        <p14:creationId xmlns:p14="http://schemas.microsoft.com/office/powerpoint/2010/main" val="2354206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Rise of Cooperation????</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b="1" dirty="0">
                <a:solidFill>
                  <a:srgbClr val="C00000"/>
                </a:solidFill>
                <a:latin typeface="Times New Roman" panose="02020603050405020304" pitchFamily="18" charset="0"/>
                <a:cs typeface="Times New Roman" panose="02020603050405020304" pitchFamily="18" charset="0"/>
              </a:rPr>
              <a:t>Internationalism: </a:t>
            </a:r>
            <a:r>
              <a:rPr lang="en-US" sz="2400" dirty="0">
                <a:latin typeface="Times New Roman" panose="02020603050405020304" pitchFamily="18" charset="0"/>
                <a:cs typeface="Times New Roman" panose="02020603050405020304" pitchFamily="18" charset="0"/>
              </a:rPr>
              <a:t>a political idea that supports greater political and economical cooperation between nations </a:t>
            </a:r>
          </a:p>
        </p:txBody>
      </p:sp>
      <p:sp>
        <p:nvSpPr>
          <p:cNvPr id="4" name="Rectangle 3">
            <a:extLst>
              <a:ext uri="{FF2B5EF4-FFF2-40B4-BE49-F238E27FC236}">
                <a16:creationId xmlns:a16="http://schemas.microsoft.com/office/drawing/2014/main" id="{F192F893-C4EB-4F9F-AADD-952F705C355A}"/>
              </a:ext>
            </a:extLst>
          </p:cNvPr>
          <p:cNvSpPr/>
          <p:nvPr/>
        </p:nvSpPr>
        <p:spPr>
          <a:xfrm>
            <a:off x="365760" y="2122060"/>
            <a:ext cx="5331655" cy="268909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WWI </a:t>
            </a:r>
            <a:r>
              <a:rPr lang="en-US" sz="2400" i="1" dirty="0">
                <a:latin typeface="Times" panose="02020603050405020304" pitchFamily="18" charset="0"/>
                <a:cs typeface="Times" panose="02020603050405020304" pitchFamily="18" charset="0"/>
              </a:rPr>
              <a:t>– first industrialize war (death &amp; destruction on a new scale) </a:t>
            </a:r>
          </a:p>
          <a:p>
            <a:r>
              <a:rPr lang="en-US" sz="2400" dirty="0">
                <a:latin typeface="Times" panose="02020603050405020304" pitchFamily="18" charset="0"/>
                <a:cs typeface="Times" panose="02020603050405020304" pitchFamily="18" charset="0"/>
              </a:rPr>
              <a:t>Causation: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Militarism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Alliances (secretly formed)</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Imperialism/Industrialism</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Nationalism</a:t>
            </a:r>
          </a:p>
        </p:txBody>
      </p:sp>
      <p:pic>
        <p:nvPicPr>
          <p:cNvPr id="1026" name="Picture 2" descr="World War 1: A Comprehensive Overview of the Great War - History">
            <a:extLst>
              <a:ext uri="{FF2B5EF4-FFF2-40B4-BE49-F238E27FC236}">
                <a16:creationId xmlns:a16="http://schemas.microsoft.com/office/drawing/2014/main" id="{6A876804-3D81-4513-B9AF-B0A61446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11" y="4735940"/>
            <a:ext cx="2800350" cy="2003730"/>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1028" name="Picture 4" descr="What happened to a soldier who died? - The Long, Long Trail">
            <a:extLst>
              <a:ext uri="{FF2B5EF4-FFF2-40B4-BE49-F238E27FC236}">
                <a16:creationId xmlns:a16="http://schemas.microsoft.com/office/drawing/2014/main" id="{1EAF2009-472B-4589-9DCD-39522221C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412" y="4481464"/>
            <a:ext cx="2603402" cy="2025186"/>
          </a:xfrm>
          <a:prstGeom prst="rect">
            <a:avLst/>
          </a:prstGeom>
          <a:solidFill>
            <a:srgbClr val="FFC000"/>
          </a:solidFill>
          <a:ln>
            <a:solidFill>
              <a:srgbClr val="FFFF00"/>
            </a:solidFill>
          </a:ln>
        </p:spPr>
      </p:pic>
      <p:sp>
        <p:nvSpPr>
          <p:cNvPr id="5" name="Rectangle 4">
            <a:extLst>
              <a:ext uri="{FF2B5EF4-FFF2-40B4-BE49-F238E27FC236}">
                <a16:creationId xmlns:a16="http://schemas.microsoft.com/office/drawing/2014/main" id="{AC569F56-1043-4BA7-B08C-0AF3B6275476}"/>
              </a:ext>
            </a:extLst>
          </p:cNvPr>
          <p:cNvSpPr/>
          <p:nvPr/>
        </p:nvSpPr>
        <p:spPr>
          <a:xfrm>
            <a:off x="6486965" y="2142600"/>
            <a:ext cx="5331655" cy="2743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President Wilson’s </a:t>
            </a:r>
            <a:r>
              <a:rPr lang="en-US" sz="2400" b="1" u="sng" dirty="0">
                <a:solidFill>
                  <a:schemeClr val="bg1"/>
                </a:solidFill>
                <a:latin typeface="Times" panose="02020603050405020304" pitchFamily="18" charset="0"/>
                <a:cs typeface="Times" panose="02020603050405020304" pitchFamily="18" charset="0"/>
              </a:rPr>
              <a:t>14 Points of Peace</a:t>
            </a:r>
          </a:p>
          <a:p>
            <a:pPr marL="342900" indent="-342900">
              <a:buFont typeface="Arial" panose="020B0604020202020204" pitchFamily="34" charset="0"/>
              <a:buChar char="•"/>
            </a:pPr>
            <a:r>
              <a:rPr lang="en-US" sz="2400" b="1" i="1" dirty="0">
                <a:solidFill>
                  <a:schemeClr val="bg1"/>
                </a:solidFill>
                <a:latin typeface="Times" panose="02020603050405020304" pitchFamily="18" charset="0"/>
                <a:cs typeface="Times" panose="02020603050405020304" pitchFamily="18" charset="0"/>
              </a:rPr>
              <a:t>League of Nations</a:t>
            </a:r>
            <a:r>
              <a:rPr lang="en-US" sz="2400" dirty="0">
                <a:solidFill>
                  <a:schemeClr val="bg1"/>
                </a:solidFill>
                <a:latin typeface="Times" panose="02020603050405020304" pitchFamily="18" charset="0"/>
                <a:cs typeface="Times" panose="02020603050405020304" pitchFamily="18" charset="0"/>
              </a:rPr>
              <a:t> – promote international cooperation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Resolve international issue through peaceful diplomacy </a:t>
            </a:r>
          </a:p>
          <a:p>
            <a:endParaRPr lang="en-US" sz="2400" dirty="0">
              <a:solidFill>
                <a:schemeClr val="bg1"/>
              </a:solidFill>
              <a:latin typeface="Times" panose="02020603050405020304" pitchFamily="18" charset="0"/>
              <a:cs typeface="Times" panose="02020603050405020304" pitchFamily="18" charset="0"/>
            </a:endParaRPr>
          </a:p>
        </p:txBody>
      </p:sp>
      <p:sp>
        <p:nvSpPr>
          <p:cNvPr id="6" name="Arrow: Right 5">
            <a:extLst>
              <a:ext uri="{FF2B5EF4-FFF2-40B4-BE49-F238E27FC236}">
                <a16:creationId xmlns:a16="http://schemas.microsoft.com/office/drawing/2014/main" id="{C3804252-B30F-4753-9C5D-82834BF6A4AB}"/>
              </a:ext>
            </a:extLst>
          </p:cNvPr>
          <p:cNvSpPr/>
          <p:nvPr/>
        </p:nvSpPr>
        <p:spPr>
          <a:xfrm>
            <a:off x="5104227" y="3200961"/>
            <a:ext cx="1603717" cy="79516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The 'League of Nations' Is For Dreamers” | The Sutherland Experience">
            <a:extLst>
              <a:ext uri="{FF2B5EF4-FFF2-40B4-BE49-F238E27FC236}">
                <a16:creationId xmlns:a16="http://schemas.microsoft.com/office/drawing/2014/main" id="{3E571DFD-DCB5-4D48-AC67-E844BB802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609" y="3996129"/>
            <a:ext cx="2603402" cy="2687271"/>
          </a:xfrm>
          <a:prstGeom prst="rect">
            <a:avLst/>
          </a:prstGeom>
          <a:solidFill>
            <a:srgbClr val="002060"/>
          </a:solidFill>
          <a:ln>
            <a:solidFill>
              <a:schemeClr val="tx1"/>
            </a:solidFill>
          </a:ln>
        </p:spPr>
      </p:pic>
      <p:sp>
        <p:nvSpPr>
          <p:cNvPr id="7" name="Rectangle 6">
            <a:extLst>
              <a:ext uri="{FF2B5EF4-FFF2-40B4-BE49-F238E27FC236}">
                <a16:creationId xmlns:a16="http://schemas.microsoft.com/office/drawing/2014/main" id="{FAFD30F9-064A-41F0-B477-FEB4919CD35E}"/>
              </a:ext>
            </a:extLst>
          </p:cNvPr>
          <p:cNvSpPr/>
          <p:nvPr/>
        </p:nvSpPr>
        <p:spPr>
          <a:xfrm>
            <a:off x="7347147" y="4985916"/>
            <a:ext cx="2490568" cy="7076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 Black" panose="020B0A04020102020204" pitchFamily="34" charset="0"/>
              </a:rPr>
              <a:t>FAILED!!!!</a:t>
            </a:r>
          </a:p>
        </p:txBody>
      </p:sp>
    </p:spTree>
    <p:extLst>
      <p:ext uri="{BB962C8B-B14F-4D97-AF65-F5344CB8AC3E}">
        <p14:creationId xmlns:p14="http://schemas.microsoft.com/office/powerpoint/2010/main" val="4214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774358"/>
          </a:xfrm>
          <a:solidFill>
            <a:schemeClr val="bg1"/>
          </a:solidFill>
          <a:ln>
            <a:solidFill>
              <a:srgbClr val="C00000"/>
            </a:solidFill>
          </a:ln>
        </p:spPr>
        <p:txBody>
          <a:bodyPr/>
          <a:lstStyle/>
          <a:p>
            <a:r>
              <a:rPr lang="en-US" dirty="0">
                <a:latin typeface="Georgia Pro Black" panose="02040A02050405020203" pitchFamily="18" charset="0"/>
              </a:rPr>
              <a:t>Cooperation Reborn</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WWII – FDR revives Wilson’ plan for internationalism </a:t>
            </a:r>
          </a:p>
        </p:txBody>
      </p:sp>
      <p:pic>
        <p:nvPicPr>
          <p:cNvPr id="2050" name="Picture 2" descr="United Nations | Gojipedia | Fandom">
            <a:extLst>
              <a:ext uri="{FF2B5EF4-FFF2-40B4-BE49-F238E27FC236}">
                <a16:creationId xmlns:a16="http://schemas.microsoft.com/office/drawing/2014/main" id="{F2A3F9F0-24AB-472D-9A47-0CC137565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54796"/>
            <a:ext cx="2527680" cy="27806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49040CE-960B-4B10-A4B3-F5E622A3E017}"/>
              </a:ext>
            </a:extLst>
          </p:cNvPr>
          <p:cNvSpPr/>
          <p:nvPr/>
        </p:nvSpPr>
        <p:spPr>
          <a:xfrm>
            <a:off x="211015" y="4360985"/>
            <a:ext cx="3629465" cy="801858"/>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panose="02020603050405020304" pitchFamily="18" charset="0"/>
                <a:cs typeface="Times" panose="02020603050405020304" pitchFamily="18" charset="0"/>
              </a:rPr>
              <a:t>United Nations – formed 1944</a:t>
            </a:r>
          </a:p>
        </p:txBody>
      </p:sp>
      <p:sp>
        <p:nvSpPr>
          <p:cNvPr id="5" name="Rectangle 4">
            <a:extLst>
              <a:ext uri="{FF2B5EF4-FFF2-40B4-BE49-F238E27FC236}">
                <a16:creationId xmlns:a16="http://schemas.microsoft.com/office/drawing/2014/main" id="{97479B90-A708-4662-BCC6-04038FA82110}"/>
              </a:ext>
            </a:extLst>
          </p:cNvPr>
          <p:cNvSpPr/>
          <p:nvPr/>
        </p:nvSpPr>
        <p:spPr>
          <a:xfrm>
            <a:off x="3995225" y="1881554"/>
            <a:ext cx="7984587" cy="30948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FF0000"/>
                </a:solidFill>
                <a:latin typeface="Times" panose="02020603050405020304" pitchFamily="18" charset="0"/>
                <a:cs typeface="Times" panose="02020603050405020304" pitchFamily="18" charset="0"/>
              </a:rPr>
              <a:t>Goals of the United Nations</a:t>
            </a:r>
            <a:r>
              <a:rPr lang="en-US" sz="2400" dirty="0">
                <a:solidFill>
                  <a:schemeClr val="tx1"/>
                </a:solidFill>
                <a:latin typeface="Times" panose="02020603050405020304" pitchFamily="18" charset="0"/>
                <a:cs typeface="Times" panose="02020603050405020304" pitchFamily="18" charset="0"/>
              </a:rPr>
              <a:t>: promote peace, security, international law, economic development, and human rights</a:t>
            </a: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73FE1C45-00D2-4245-8A07-CCE6513174A7}"/>
              </a:ext>
            </a:extLst>
          </p:cNvPr>
          <p:cNvSpPr/>
          <p:nvPr/>
        </p:nvSpPr>
        <p:spPr>
          <a:xfrm>
            <a:off x="4073769" y="2743200"/>
            <a:ext cx="7672754" cy="385579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UN Structure – simplified ASTU 400E: United Nations and Diplomacy">
            <a:extLst>
              <a:ext uri="{FF2B5EF4-FFF2-40B4-BE49-F238E27FC236}">
                <a16:creationId xmlns:a16="http://schemas.microsoft.com/office/drawing/2014/main" id="{79D09842-0BFE-4BAA-899D-47623AF0E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377" y="2869808"/>
            <a:ext cx="7352712" cy="3545059"/>
          </a:xfrm>
          <a:prstGeom prst="rect">
            <a:avLst/>
          </a:prstGeom>
          <a:solidFill>
            <a:schemeClr val="tx1"/>
          </a:solidFill>
          <a:ln>
            <a:solidFill>
              <a:schemeClr val="tx1"/>
            </a:solidFill>
          </a:ln>
        </p:spPr>
      </p:pic>
    </p:spTree>
    <p:extLst>
      <p:ext uri="{BB962C8B-B14F-4D97-AF65-F5344CB8AC3E}">
        <p14:creationId xmlns:p14="http://schemas.microsoft.com/office/powerpoint/2010/main" val="3346411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Expanded Internationalism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b="1" i="1" dirty="0">
                <a:solidFill>
                  <a:srgbClr val="002060"/>
                </a:solidFill>
                <a:latin typeface="Times New Roman" panose="02020603050405020304" pitchFamily="18" charset="0"/>
                <a:cs typeface="Times New Roman" panose="02020603050405020304" pitchFamily="18" charset="0"/>
              </a:rPr>
              <a:t>Bretton Woods Conference 1944 </a:t>
            </a:r>
            <a:r>
              <a:rPr lang="en-US" sz="2400" dirty="0">
                <a:latin typeface="Times New Roman" panose="02020603050405020304" pitchFamily="18" charset="0"/>
                <a:cs typeface="Times New Roman" panose="02020603050405020304" pitchFamily="18" charset="0"/>
              </a:rPr>
              <a:t>– inability to trade and develop economic prosperity leads to war (</a:t>
            </a:r>
            <a:r>
              <a:rPr lang="en-US" sz="2400" i="1" dirty="0">
                <a:solidFill>
                  <a:srgbClr val="FF0000"/>
                </a:solidFill>
                <a:latin typeface="Times New Roman" panose="02020603050405020304" pitchFamily="18" charset="0"/>
                <a:cs typeface="Times New Roman" panose="02020603050405020304" pitchFamily="18" charset="0"/>
              </a:rPr>
              <a:t>causes of WWI &amp; WWII</a:t>
            </a:r>
            <a:r>
              <a:rPr lang="en-US" sz="2400" dirty="0">
                <a:latin typeface="Times New Roman" panose="02020603050405020304" pitchFamily="18" charset="0"/>
                <a:cs typeface="Times New Roman" panose="02020603050405020304" pitchFamily="18" charset="0"/>
              </a:rPr>
              <a:t>) </a:t>
            </a:r>
          </a:p>
          <a:p>
            <a:pPr marL="0" indent="0">
              <a:buNone/>
            </a:pPr>
            <a:r>
              <a:rPr lang="en-US" sz="2400" dirty="0">
                <a:latin typeface="Times New Roman" panose="02020603050405020304" pitchFamily="18" charset="0"/>
                <a:cs typeface="Times New Roman" panose="02020603050405020304" pitchFamily="18" charset="0"/>
              </a:rPr>
              <a:t>Resolution: </a:t>
            </a:r>
          </a:p>
        </p:txBody>
      </p:sp>
      <p:sp>
        <p:nvSpPr>
          <p:cNvPr id="4" name="Rectangle 3">
            <a:extLst>
              <a:ext uri="{FF2B5EF4-FFF2-40B4-BE49-F238E27FC236}">
                <a16:creationId xmlns:a16="http://schemas.microsoft.com/office/drawing/2014/main" id="{73BE0D46-64AF-4207-90FA-E8A6DE644F8C}"/>
              </a:ext>
            </a:extLst>
          </p:cNvPr>
          <p:cNvSpPr/>
          <p:nvPr/>
        </p:nvSpPr>
        <p:spPr>
          <a:xfrm>
            <a:off x="407963" y="2700997"/>
            <a:ext cx="6710289" cy="886265"/>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World Bank:</a:t>
            </a:r>
            <a:r>
              <a:rPr lang="en-US" sz="2400" b="1" dirty="0">
                <a:solidFill>
                  <a:schemeClr val="bg1"/>
                </a:solidFill>
                <a:latin typeface="Times" panose="02020603050405020304" pitchFamily="18" charset="0"/>
                <a:cs typeface="Times" panose="02020603050405020304" pitchFamily="18" charset="0"/>
              </a:rPr>
              <a:t> </a:t>
            </a:r>
            <a:r>
              <a:rPr lang="en-US" sz="2400" dirty="0">
                <a:solidFill>
                  <a:schemeClr val="bg1"/>
                </a:solidFill>
                <a:latin typeface="Times" panose="02020603050405020304" pitchFamily="18" charset="0"/>
                <a:cs typeface="Times" panose="02020603050405020304" pitchFamily="18" charset="0"/>
              </a:rPr>
              <a:t>worked with developing countries to reduce poverty and increase share in prosperity</a:t>
            </a:r>
          </a:p>
        </p:txBody>
      </p:sp>
      <p:sp>
        <p:nvSpPr>
          <p:cNvPr id="5" name="Rectangle 4">
            <a:extLst>
              <a:ext uri="{FF2B5EF4-FFF2-40B4-BE49-F238E27FC236}">
                <a16:creationId xmlns:a16="http://schemas.microsoft.com/office/drawing/2014/main" id="{75749865-1175-48F2-B69F-EE541946BD46}"/>
              </a:ext>
            </a:extLst>
          </p:cNvPr>
          <p:cNvSpPr/>
          <p:nvPr/>
        </p:nvSpPr>
        <p:spPr>
          <a:xfrm>
            <a:off x="407962" y="3789522"/>
            <a:ext cx="6710289" cy="1176373"/>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International Monetary Fund:</a:t>
            </a:r>
            <a:r>
              <a:rPr lang="en-US" sz="2400" b="1" dirty="0">
                <a:solidFill>
                  <a:schemeClr val="bg1"/>
                </a:solidFill>
                <a:latin typeface="Times" panose="02020603050405020304" pitchFamily="18" charset="0"/>
                <a:cs typeface="Times" panose="02020603050405020304" pitchFamily="18" charset="0"/>
              </a:rPr>
              <a:t> (IMF) </a:t>
            </a:r>
            <a:r>
              <a:rPr lang="en-US" sz="2400" dirty="0">
                <a:solidFill>
                  <a:schemeClr val="bg1"/>
                </a:solidFill>
                <a:latin typeface="Times" panose="02020603050405020304" pitchFamily="18" charset="0"/>
                <a:cs typeface="Times" panose="02020603050405020304" pitchFamily="18" charset="0"/>
              </a:rPr>
              <a:t>stabilize international monetary system and monitor world currencies </a:t>
            </a:r>
          </a:p>
        </p:txBody>
      </p:sp>
      <p:pic>
        <p:nvPicPr>
          <p:cNvPr id="3076" name="Picture 4" descr="World Bank lowers GDP forecast to 8% - Times of India">
            <a:extLst>
              <a:ext uri="{FF2B5EF4-FFF2-40B4-BE49-F238E27FC236}">
                <a16:creationId xmlns:a16="http://schemas.microsoft.com/office/drawing/2014/main" id="{54C45977-39C2-48CD-B6CB-047B56620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6901" y="1958084"/>
            <a:ext cx="4506570" cy="23184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descr="International Monetary Fund (IMF) | Green Growth Knowledge Platform">
            <a:extLst>
              <a:ext uri="{FF2B5EF4-FFF2-40B4-BE49-F238E27FC236}">
                <a16:creationId xmlns:a16="http://schemas.microsoft.com/office/drawing/2014/main" id="{ECFD7ED4-DE32-4ABC-BFFC-E893C0A3B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901" y="4579584"/>
            <a:ext cx="4506570" cy="2039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924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19613"/>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The Trend of Globalization</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28358" y="1083212"/>
            <a:ext cx="11141612" cy="5023412"/>
          </a:xfrm>
          <a:solidFill>
            <a:schemeClr val="bg1"/>
          </a:solidFill>
          <a:ln>
            <a:solidFill>
              <a:srgbClr val="FF0000"/>
            </a:solidFill>
          </a:ln>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Globalization: </a:t>
            </a:r>
            <a:r>
              <a:rPr lang="en-US" sz="2400" dirty="0">
                <a:latin typeface="Times New Roman" panose="02020603050405020304" pitchFamily="18" charset="0"/>
                <a:cs typeface="Times New Roman" panose="02020603050405020304" pitchFamily="18" charset="0"/>
              </a:rPr>
              <a:t>the interdependence of nations around the globe caused by the growth of free trade </a:t>
            </a:r>
            <a:endParaRPr lang="en-US" sz="2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07AA663-6F28-421E-BE7C-131A8D7959BC}"/>
              </a:ext>
            </a:extLst>
          </p:cNvPr>
          <p:cNvSpPr/>
          <p:nvPr/>
        </p:nvSpPr>
        <p:spPr>
          <a:xfrm>
            <a:off x="422030" y="1913206"/>
            <a:ext cx="3559127" cy="2593252"/>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Effects: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Spread of technology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Access to resources &amp; products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Cultural exchanges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Multi-national Corporations  </a:t>
            </a:r>
          </a:p>
        </p:txBody>
      </p:sp>
      <p:pic>
        <p:nvPicPr>
          <p:cNvPr id="4098" name="Picture 2" descr="Globalization - Overview, Pros and Cons, and Tech Impacts">
            <a:extLst>
              <a:ext uri="{FF2B5EF4-FFF2-40B4-BE49-F238E27FC236}">
                <a16:creationId xmlns:a16="http://schemas.microsoft.com/office/drawing/2014/main" id="{F6D6EF6F-4767-40C9-B97D-E51CD6482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9949" y="1913206"/>
            <a:ext cx="3475892" cy="21079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Corporate Globalization and Greed - Soapboxie">
            <a:extLst>
              <a:ext uri="{FF2B5EF4-FFF2-40B4-BE49-F238E27FC236}">
                <a16:creationId xmlns:a16="http://schemas.microsoft.com/office/drawing/2014/main" id="{80CEFF99-87A8-400A-AF42-162AA24C5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586" y="1913207"/>
            <a:ext cx="3475892" cy="2107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International Monetary Fund - Homepage">
            <a:extLst>
              <a:ext uri="{FF2B5EF4-FFF2-40B4-BE49-F238E27FC236}">
                <a16:creationId xmlns:a16="http://schemas.microsoft.com/office/drawing/2014/main" id="{A4CE69E3-B2E8-4121-B94E-7746FE75D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752" y="4655414"/>
            <a:ext cx="4287716" cy="19640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7599825-62C3-49B4-BA5F-B0DC4D5772F8}"/>
              </a:ext>
            </a:extLst>
          </p:cNvPr>
          <p:cNvSpPr/>
          <p:nvPr/>
        </p:nvSpPr>
        <p:spPr>
          <a:xfrm>
            <a:off x="5300003" y="4989218"/>
            <a:ext cx="6053797" cy="8581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Issue: economic issues in one part of the world impacts all of the world (Ex. War in Ukraine) </a:t>
            </a:r>
          </a:p>
        </p:txBody>
      </p:sp>
      <p:sp>
        <p:nvSpPr>
          <p:cNvPr id="6" name="Rectangle 5">
            <a:extLst>
              <a:ext uri="{FF2B5EF4-FFF2-40B4-BE49-F238E27FC236}">
                <a16:creationId xmlns:a16="http://schemas.microsoft.com/office/drawing/2014/main" id="{8F498DD7-2A63-4E2C-8DAD-5D5C748729A6}"/>
              </a:ext>
            </a:extLst>
          </p:cNvPr>
          <p:cNvSpPr/>
          <p:nvPr/>
        </p:nvSpPr>
        <p:spPr>
          <a:xfrm>
            <a:off x="2504048" y="6255580"/>
            <a:ext cx="3784209" cy="4853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Arial Black" panose="020B0A04020102020204" pitchFamily="34" charset="0"/>
                <a:cs typeface="Times" panose="02020603050405020304" pitchFamily="18" charset="0"/>
              </a:rPr>
              <a:t>RISE OF INFLATION</a:t>
            </a:r>
          </a:p>
        </p:txBody>
      </p:sp>
    </p:spTree>
    <p:extLst>
      <p:ext uri="{BB962C8B-B14F-4D97-AF65-F5344CB8AC3E}">
        <p14:creationId xmlns:p14="http://schemas.microsoft.com/office/powerpoint/2010/main" val="181186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ppt_x"/>
                                          </p:val>
                                        </p:tav>
                                        <p:tav tm="100000">
                                          <p:val>
                                            <p:strVal val="#ppt_x"/>
                                          </p:val>
                                        </p:tav>
                                      </p:tavLst>
                                    </p:anim>
                                    <p:anim calcmode="lin" valueType="num">
                                      <p:cBhvr additive="base">
                                        <p:cTn id="8"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A Virtuous System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3428999"/>
            <a:ext cx="8525021" cy="2747963"/>
          </a:xfrm>
          <a:solidFill>
            <a:schemeClr val="bg1"/>
          </a:solidFill>
          <a:ln>
            <a:solidFill>
              <a:srgbClr val="FF0000"/>
            </a:solidFill>
          </a:ln>
        </p:spPr>
        <p:txBody>
          <a:bodyP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The father of our Constitution, James Madison, designed a system of government that achieved three set goals.  But it also encouraged values in all Americans that still resonate today.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are the three goals of the </a:t>
            </a:r>
            <a:r>
              <a:rPr lang="en-US" sz="2400" dirty="0" err="1">
                <a:latin typeface="Times New Roman" panose="02020603050405020304" pitchFamily="18" charset="0"/>
                <a:cs typeface="Times New Roman" panose="02020603050405020304" pitchFamily="18" charset="0"/>
              </a:rPr>
              <a:t>Madisonisan</a:t>
            </a:r>
            <a:r>
              <a:rPr lang="en-US" sz="2400" dirty="0">
                <a:latin typeface="Times New Roman" panose="02020603050405020304" pitchFamily="18" charset="0"/>
                <a:cs typeface="Times New Roman" panose="02020603050405020304" pitchFamily="18" charset="0"/>
              </a:rPr>
              <a:t> Model of Government (U.S. Constitution)?</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does the U.S. Constitution instill in all Americans a set political culture based on five core values?  (Use a core value to demonstrate how it works)</a:t>
            </a:r>
          </a:p>
        </p:txBody>
      </p:sp>
      <p:sp>
        <p:nvSpPr>
          <p:cNvPr id="4" name="Rectangle 3">
            <a:extLst>
              <a:ext uri="{FF2B5EF4-FFF2-40B4-BE49-F238E27FC236}">
                <a16:creationId xmlns:a16="http://schemas.microsoft.com/office/drawing/2014/main" id="{526FAAD9-E571-4E2F-A428-D39D08561BCC}"/>
              </a:ext>
            </a:extLst>
          </p:cNvPr>
          <p:cNvSpPr/>
          <p:nvPr/>
        </p:nvSpPr>
        <p:spPr>
          <a:xfrm>
            <a:off x="337625" y="1406769"/>
            <a:ext cx="11605846" cy="175846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“Among the numerous advantages promised by a well constructed union, none deserves to be more accurately developed, than its tendency to break and control the violence of faction.”</a:t>
            </a:r>
          </a:p>
          <a:p>
            <a:r>
              <a:rPr lang="en-US" sz="2400" dirty="0">
                <a:latin typeface="Times New Roman" panose="02020603050405020304" pitchFamily="18" charset="0"/>
                <a:cs typeface="Times New Roman" panose="02020603050405020304" pitchFamily="18" charset="0"/>
              </a:rPr>
              <a:t>	- James Madison, Federalist 10, 1787</a:t>
            </a:r>
          </a:p>
        </p:txBody>
      </p:sp>
      <p:pic>
        <p:nvPicPr>
          <p:cNvPr id="2050" name="Picture 2" descr="New Heights for the “New Madison” Approach">
            <a:extLst>
              <a:ext uri="{FF2B5EF4-FFF2-40B4-BE49-F238E27FC236}">
                <a16:creationId xmlns:a16="http://schemas.microsoft.com/office/drawing/2014/main" id="{26153DCE-505A-4DFC-995A-BEA2B1D90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4970" y="3052688"/>
            <a:ext cx="1589649" cy="3124273"/>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B846CAAA-D0C4-46BB-841D-4B66A9501E9C}"/>
              </a:ext>
            </a:extLst>
          </p:cNvPr>
          <p:cNvSpPr/>
          <p:nvPr/>
        </p:nvSpPr>
        <p:spPr>
          <a:xfrm>
            <a:off x="10199078" y="2475914"/>
            <a:ext cx="1744394" cy="1097280"/>
          </a:xfrm>
          <a:prstGeom prst="cloudCallout">
            <a:avLst>
              <a:gd name="adj1" fmla="val -32337"/>
              <a:gd name="adj2" fmla="val 586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GENIUS!</a:t>
            </a:r>
          </a:p>
        </p:txBody>
      </p:sp>
    </p:spTree>
    <p:extLst>
      <p:ext uri="{BB962C8B-B14F-4D97-AF65-F5344CB8AC3E}">
        <p14:creationId xmlns:p14="http://schemas.microsoft.com/office/powerpoint/2010/main" val="2709514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72366"/>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Comparison Nations</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25415"/>
            <a:ext cx="11141612" cy="505154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6 Nations Comparison – Share how each nation governs its citizens through your travel posters  </a:t>
            </a:r>
          </a:p>
        </p:txBody>
      </p:sp>
      <p:sp>
        <p:nvSpPr>
          <p:cNvPr id="4" name="Rectangle 3">
            <a:extLst>
              <a:ext uri="{FF2B5EF4-FFF2-40B4-BE49-F238E27FC236}">
                <a16:creationId xmlns:a16="http://schemas.microsoft.com/office/drawing/2014/main" id="{11601634-53AE-40E3-90DA-4573460C0A62}"/>
              </a:ext>
            </a:extLst>
          </p:cNvPr>
          <p:cNvSpPr/>
          <p:nvPr/>
        </p:nvSpPr>
        <p:spPr>
          <a:xfrm>
            <a:off x="445477"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China</a:t>
            </a:r>
          </a:p>
        </p:txBody>
      </p:sp>
      <p:pic>
        <p:nvPicPr>
          <p:cNvPr id="5" name="Picture 4" descr="Panel: China Planning a 'Go Big, Go Early' Strategy Against Taiwan - USNI  News">
            <a:extLst>
              <a:ext uri="{FF2B5EF4-FFF2-40B4-BE49-F238E27FC236}">
                <a16:creationId xmlns:a16="http://schemas.microsoft.com/office/drawing/2014/main" id="{120AF1F9-0142-4097-9BDA-1081E8A5D4A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729" y="2021957"/>
            <a:ext cx="2096085" cy="1280434"/>
          </a:xfrm>
          <a:prstGeom prst="rect">
            <a:avLst/>
          </a:prstGeom>
          <a:noFill/>
          <a:ln>
            <a:noFill/>
          </a:ln>
        </p:spPr>
      </p:pic>
      <p:sp>
        <p:nvSpPr>
          <p:cNvPr id="6" name="Rectangle 5">
            <a:extLst>
              <a:ext uri="{FF2B5EF4-FFF2-40B4-BE49-F238E27FC236}">
                <a16:creationId xmlns:a16="http://schemas.microsoft.com/office/drawing/2014/main" id="{22062695-1B65-4DEB-B1D3-4DAF53033687}"/>
              </a:ext>
            </a:extLst>
          </p:cNvPr>
          <p:cNvSpPr/>
          <p:nvPr/>
        </p:nvSpPr>
        <p:spPr>
          <a:xfrm>
            <a:off x="4086665"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Iran</a:t>
            </a:r>
          </a:p>
        </p:txBody>
      </p:sp>
      <p:sp>
        <p:nvSpPr>
          <p:cNvPr id="7" name="Rectangle 6">
            <a:extLst>
              <a:ext uri="{FF2B5EF4-FFF2-40B4-BE49-F238E27FC236}">
                <a16:creationId xmlns:a16="http://schemas.microsoft.com/office/drawing/2014/main" id="{9F042B6C-F409-4B38-8AB3-209B20795AC8}"/>
              </a:ext>
            </a:extLst>
          </p:cNvPr>
          <p:cNvSpPr/>
          <p:nvPr/>
        </p:nvSpPr>
        <p:spPr>
          <a:xfrm>
            <a:off x="7727853"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Mexico</a:t>
            </a:r>
          </a:p>
        </p:txBody>
      </p:sp>
      <p:pic>
        <p:nvPicPr>
          <p:cNvPr id="8" name="Picture 7">
            <a:extLst>
              <a:ext uri="{FF2B5EF4-FFF2-40B4-BE49-F238E27FC236}">
                <a16:creationId xmlns:a16="http://schemas.microsoft.com/office/drawing/2014/main" id="{ADA72C54-4F11-4C72-BF4D-504C6DA718C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117" y="2021957"/>
            <a:ext cx="2080089" cy="1280434"/>
          </a:xfrm>
          <a:prstGeom prst="rect">
            <a:avLst/>
          </a:prstGeom>
          <a:noFill/>
          <a:ln>
            <a:noFill/>
          </a:ln>
        </p:spPr>
      </p:pic>
      <p:pic>
        <p:nvPicPr>
          <p:cNvPr id="9" name="Picture 8">
            <a:extLst>
              <a:ext uri="{FF2B5EF4-FFF2-40B4-BE49-F238E27FC236}">
                <a16:creationId xmlns:a16="http://schemas.microsoft.com/office/drawing/2014/main" id="{372F6AAD-759C-4C8A-97B7-5981BDCBDED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915" y="2152357"/>
            <a:ext cx="2116162" cy="1276642"/>
          </a:xfrm>
          <a:prstGeom prst="rect">
            <a:avLst/>
          </a:prstGeom>
          <a:noFill/>
        </p:spPr>
      </p:pic>
      <p:sp>
        <p:nvSpPr>
          <p:cNvPr id="10" name="Rectangle 9">
            <a:extLst>
              <a:ext uri="{FF2B5EF4-FFF2-40B4-BE49-F238E27FC236}">
                <a16:creationId xmlns:a16="http://schemas.microsoft.com/office/drawing/2014/main" id="{0CA1FE6E-4F49-47CD-92FA-D8E4001E06C0}"/>
              </a:ext>
            </a:extLst>
          </p:cNvPr>
          <p:cNvSpPr/>
          <p:nvPr/>
        </p:nvSpPr>
        <p:spPr>
          <a:xfrm>
            <a:off x="445477" y="4396265"/>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Nigeria</a:t>
            </a:r>
          </a:p>
        </p:txBody>
      </p:sp>
      <p:sp>
        <p:nvSpPr>
          <p:cNvPr id="11" name="Rectangle 10">
            <a:extLst>
              <a:ext uri="{FF2B5EF4-FFF2-40B4-BE49-F238E27FC236}">
                <a16:creationId xmlns:a16="http://schemas.microsoft.com/office/drawing/2014/main" id="{3FF7D7D8-0968-4841-AD0F-4B43CAB8E7BC}"/>
              </a:ext>
            </a:extLst>
          </p:cNvPr>
          <p:cNvSpPr/>
          <p:nvPr/>
        </p:nvSpPr>
        <p:spPr>
          <a:xfrm>
            <a:off x="4086664"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Russia</a:t>
            </a:r>
          </a:p>
        </p:txBody>
      </p:sp>
      <p:sp>
        <p:nvSpPr>
          <p:cNvPr id="12" name="Rectangle 11">
            <a:extLst>
              <a:ext uri="{FF2B5EF4-FFF2-40B4-BE49-F238E27FC236}">
                <a16:creationId xmlns:a16="http://schemas.microsoft.com/office/drawing/2014/main" id="{5F63A799-62A7-479E-80D1-26C5F87F9076}"/>
              </a:ext>
            </a:extLst>
          </p:cNvPr>
          <p:cNvSpPr/>
          <p:nvPr/>
        </p:nvSpPr>
        <p:spPr>
          <a:xfrm>
            <a:off x="7727851"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United Kingdom</a:t>
            </a:r>
          </a:p>
        </p:txBody>
      </p:sp>
      <p:pic>
        <p:nvPicPr>
          <p:cNvPr id="13" name="Picture 12">
            <a:extLst>
              <a:ext uri="{FF2B5EF4-FFF2-40B4-BE49-F238E27FC236}">
                <a16:creationId xmlns:a16="http://schemas.microsoft.com/office/drawing/2014/main" id="{1DA3AEAB-496D-4AC9-9F6F-6D8D7F259E8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911" y="4686005"/>
            <a:ext cx="2307101" cy="1152087"/>
          </a:xfrm>
          <a:prstGeom prst="rect">
            <a:avLst/>
          </a:prstGeom>
          <a:noFill/>
        </p:spPr>
      </p:pic>
      <p:pic>
        <p:nvPicPr>
          <p:cNvPr id="1026" name="Picture 2">
            <a:extLst>
              <a:ext uri="{FF2B5EF4-FFF2-40B4-BE49-F238E27FC236}">
                <a16:creationId xmlns:a16="http://schemas.microsoft.com/office/drawing/2014/main" id="{1546FEDB-21AE-4B47-B2ED-5A634F555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10" y="4541186"/>
            <a:ext cx="2154496" cy="1360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505F2A-7180-4940-94D0-DC9945ECA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914" y="4425859"/>
            <a:ext cx="1905147" cy="159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44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Democratic or Autocratic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223888"/>
            <a:ext cx="11141612" cy="5395595"/>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the 6 Nations and determine which have similar values to the United States in governing its citizens (Provide examples that support your conclusions) </a:t>
            </a:r>
          </a:p>
        </p:txBody>
      </p:sp>
      <p:cxnSp>
        <p:nvCxnSpPr>
          <p:cNvPr id="5" name="Straight Connector 4">
            <a:extLst>
              <a:ext uri="{FF2B5EF4-FFF2-40B4-BE49-F238E27FC236}">
                <a16:creationId xmlns:a16="http://schemas.microsoft.com/office/drawing/2014/main" id="{0A45364B-171B-4CB9-8E7E-E8A5CB6741A8}"/>
              </a:ext>
            </a:extLst>
          </p:cNvPr>
          <p:cNvCxnSpPr/>
          <p:nvPr/>
        </p:nvCxnSpPr>
        <p:spPr>
          <a:xfrm>
            <a:off x="6128825" y="2166425"/>
            <a:ext cx="0" cy="4178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AD8CECB-C9A6-40C1-9F58-332AFFECA9BA}"/>
              </a:ext>
            </a:extLst>
          </p:cNvPr>
          <p:cNvSpPr/>
          <p:nvPr/>
        </p:nvSpPr>
        <p:spPr>
          <a:xfrm>
            <a:off x="838200" y="2142124"/>
            <a:ext cx="4642332" cy="55887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Black" panose="020B0A04020102020204" pitchFamily="34" charset="0"/>
              </a:rPr>
              <a:t>DEMOCRATIC – LAND OF THE FREE</a:t>
            </a:r>
          </a:p>
        </p:txBody>
      </p:sp>
      <p:sp>
        <p:nvSpPr>
          <p:cNvPr id="7" name="Rectangle 6">
            <a:extLst>
              <a:ext uri="{FF2B5EF4-FFF2-40B4-BE49-F238E27FC236}">
                <a16:creationId xmlns:a16="http://schemas.microsoft.com/office/drawing/2014/main" id="{DD18065F-75E9-4375-A4AA-99C560C170A8}"/>
              </a:ext>
            </a:extLst>
          </p:cNvPr>
          <p:cNvSpPr/>
          <p:nvPr/>
        </p:nvSpPr>
        <p:spPr>
          <a:xfrm>
            <a:off x="6777119" y="2139780"/>
            <a:ext cx="4642332" cy="55887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Black" panose="020B0A04020102020204" pitchFamily="34" charset="0"/>
              </a:rPr>
              <a:t>AUTOCRATIC – NO FREEDOM HERE</a:t>
            </a:r>
          </a:p>
        </p:txBody>
      </p:sp>
      <p:pic>
        <p:nvPicPr>
          <p:cNvPr id="5122" name="Picture 2" descr="Leia Uncle Sam Wants You…to Be a Racist! on-line">
            <a:extLst>
              <a:ext uri="{FF2B5EF4-FFF2-40B4-BE49-F238E27FC236}">
                <a16:creationId xmlns:a16="http://schemas.microsoft.com/office/drawing/2014/main" id="{6E3CB61D-749C-4605-B1B0-208170AFF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29" y="3559308"/>
            <a:ext cx="2088026" cy="2201864"/>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3696AF6D-7330-401B-A8B5-907C1658EB4E}"/>
              </a:ext>
            </a:extLst>
          </p:cNvPr>
          <p:cNvSpPr/>
          <p:nvPr/>
        </p:nvSpPr>
        <p:spPr>
          <a:xfrm>
            <a:off x="838200" y="2532185"/>
            <a:ext cx="2293027" cy="1087049"/>
          </a:xfrm>
          <a:prstGeom prst="cloudCallou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I want you to be FREE!</a:t>
            </a:r>
          </a:p>
        </p:txBody>
      </p:sp>
      <p:pic>
        <p:nvPicPr>
          <p:cNvPr id="5124" name="Picture 4" descr="Autocratisation of governance | Deccan Herald">
            <a:extLst>
              <a:ext uri="{FF2B5EF4-FFF2-40B4-BE49-F238E27FC236}">
                <a16:creationId xmlns:a16="http://schemas.microsoft.com/office/drawing/2014/main" id="{D140F41F-BB82-4DA9-B9CB-BBE0480E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852" y="3547228"/>
            <a:ext cx="2133600" cy="2335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1F4E6198-169B-4E27-9CF9-DCBA11F7139B}"/>
              </a:ext>
            </a:extLst>
          </p:cNvPr>
          <p:cNvSpPr/>
          <p:nvPr/>
        </p:nvSpPr>
        <p:spPr>
          <a:xfrm>
            <a:off x="9887614" y="2698654"/>
            <a:ext cx="2022374" cy="915892"/>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My way ONLY!</a:t>
            </a:r>
          </a:p>
        </p:txBody>
      </p:sp>
    </p:spTree>
    <p:extLst>
      <p:ext uri="{BB962C8B-B14F-4D97-AF65-F5344CB8AC3E}">
        <p14:creationId xmlns:p14="http://schemas.microsoft.com/office/powerpoint/2010/main" val="3025016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Comparison Governments </a:t>
            </a:r>
          </a:p>
          <a:p>
            <a:pPr>
              <a:buFont typeface="Wingdings" panose="05000000000000000000" pitchFamily="2" charset="2"/>
              <a:buChar char="Ø"/>
            </a:pPr>
            <a:r>
              <a:rPr lang="en-US" sz="2400" dirty="0"/>
              <a:t> </a:t>
            </a:r>
            <a:r>
              <a:rPr lang="en-US" sz="2400" dirty="0">
                <a:latin typeface="Times" pitchFamily="2" charset="0"/>
              </a:rPr>
              <a:t>The Execution of Foreign Policy </a:t>
            </a:r>
            <a:endParaRPr lang="en-US" sz="2400" dirty="0"/>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Who is more powerful?</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Who is the most powerful? </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999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72366"/>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Comparison Nations</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25415"/>
            <a:ext cx="11141612" cy="505154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6 Nations Comparison – Share how each nation governs its citizens through your travel posters  </a:t>
            </a:r>
          </a:p>
        </p:txBody>
      </p:sp>
      <p:sp>
        <p:nvSpPr>
          <p:cNvPr id="4" name="Rectangle 3">
            <a:extLst>
              <a:ext uri="{FF2B5EF4-FFF2-40B4-BE49-F238E27FC236}">
                <a16:creationId xmlns:a16="http://schemas.microsoft.com/office/drawing/2014/main" id="{11601634-53AE-40E3-90DA-4573460C0A62}"/>
              </a:ext>
            </a:extLst>
          </p:cNvPr>
          <p:cNvSpPr/>
          <p:nvPr/>
        </p:nvSpPr>
        <p:spPr>
          <a:xfrm>
            <a:off x="445477"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China</a:t>
            </a:r>
          </a:p>
        </p:txBody>
      </p:sp>
      <p:pic>
        <p:nvPicPr>
          <p:cNvPr id="5" name="Picture 4" descr="Panel: China Planning a 'Go Big, Go Early' Strategy Against Taiwan - USNI  News">
            <a:extLst>
              <a:ext uri="{FF2B5EF4-FFF2-40B4-BE49-F238E27FC236}">
                <a16:creationId xmlns:a16="http://schemas.microsoft.com/office/drawing/2014/main" id="{120AF1F9-0142-4097-9BDA-1081E8A5D4A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729" y="2021957"/>
            <a:ext cx="2096085" cy="1280434"/>
          </a:xfrm>
          <a:prstGeom prst="rect">
            <a:avLst/>
          </a:prstGeom>
          <a:noFill/>
          <a:ln>
            <a:noFill/>
          </a:ln>
        </p:spPr>
      </p:pic>
      <p:sp>
        <p:nvSpPr>
          <p:cNvPr id="6" name="Rectangle 5">
            <a:extLst>
              <a:ext uri="{FF2B5EF4-FFF2-40B4-BE49-F238E27FC236}">
                <a16:creationId xmlns:a16="http://schemas.microsoft.com/office/drawing/2014/main" id="{22062695-1B65-4DEB-B1D3-4DAF53033687}"/>
              </a:ext>
            </a:extLst>
          </p:cNvPr>
          <p:cNvSpPr/>
          <p:nvPr/>
        </p:nvSpPr>
        <p:spPr>
          <a:xfrm>
            <a:off x="4086665"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Iran</a:t>
            </a:r>
          </a:p>
        </p:txBody>
      </p:sp>
      <p:sp>
        <p:nvSpPr>
          <p:cNvPr id="7" name="Rectangle 6">
            <a:extLst>
              <a:ext uri="{FF2B5EF4-FFF2-40B4-BE49-F238E27FC236}">
                <a16:creationId xmlns:a16="http://schemas.microsoft.com/office/drawing/2014/main" id="{9F042B6C-F409-4B38-8AB3-209B20795AC8}"/>
              </a:ext>
            </a:extLst>
          </p:cNvPr>
          <p:cNvSpPr/>
          <p:nvPr/>
        </p:nvSpPr>
        <p:spPr>
          <a:xfrm>
            <a:off x="7727853" y="1847008"/>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Mexico</a:t>
            </a:r>
          </a:p>
        </p:txBody>
      </p:sp>
      <p:pic>
        <p:nvPicPr>
          <p:cNvPr id="8" name="Picture 7">
            <a:extLst>
              <a:ext uri="{FF2B5EF4-FFF2-40B4-BE49-F238E27FC236}">
                <a16:creationId xmlns:a16="http://schemas.microsoft.com/office/drawing/2014/main" id="{ADA72C54-4F11-4C72-BF4D-504C6DA718C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117" y="2021957"/>
            <a:ext cx="2080089" cy="1280434"/>
          </a:xfrm>
          <a:prstGeom prst="rect">
            <a:avLst/>
          </a:prstGeom>
          <a:noFill/>
          <a:ln>
            <a:noFill/>
          </a:ln>
        </p:spPr>
      </p:pic>
      <p:pic>
        <p:nvPicPr>
          <p:cNvPr id="9" name="Picture 8">
            <a:extLst>
              <a:ext uri="{FF2B5EF4-FFF2-40B4-BE49-F238E27FC236}">
                <a16:creationId xmlns:a16="http://schemas.microsoft.com/office/drawing/2014/main" id="{372F6AAD-759C-4C8A-97B7-5981BDCBDED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915" y="2152357"/>
            <a:ext cx="2116162" cy="1276642"/>
          </a:xfrm>
          <a:prstGeom prst="rect">
            <a:avLst/>
          </a:prstGeom>
          <a:noFill/>
        </p:spPr>
      </p:pic>
      <p:sp>
        <p:nvSpPr>
          <p:cNvPr id="10" name="Rectangle 9">
            <a:extLst>
              <a:ext uri="{FF2B5EF4-FFF2-40B4-BE49-F238E27FC236}">
                <a16:creationId xmlns:a16="http://schemas.microsoft.com/office/drawing/2014/main" id="{0CA1FE6E-4F49-47CD-92FA-D8E4001E06C0}"/>
              </a:ext>
            </a:extLst>
          </p:cNvPr>
          <p:cNvSpPr/>
          <p:nvPr/>
        </p:nvSpPr>
        <p:spPr>
          <a:xfrm>
            <a:off x="445477" y="4396265"/>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Nigeria</a:t>
            </a:r>
          </a:p>
        </p:txBody>
      </p:sp>
      <p:sp>
        <p:nvSpPr>
          <p:cNvPr id="11" name="Rectangle 10">
            <a:extLst>
              <a:ext uri="{FF2B5EF4-FFF2-40B4-BE49-F238E27FC236}">
                <a16:creationId xmlns:a16="http://schemas.microsoft.com/office/drawing/2014/main" id="{3FF7D7D8-0968-4841-AD0F-4B43CAB8E7BC}"/>
              </a:ext>
            </a:extLst>
          </p:cNvPr>
          <p:cNvSpPr/>
          <p:nvPr/>
        </p:nvSpPr>
        <p:spPr>
          <a:xfrm>
            <a:off x="4086664"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Russia</a:t>
            </a:r>
          </a:p>
        </p:txBody>
      </p:sp>
      <p:sp>
        <p:nvSpPr>
          <p:cNvPr id="12" name="Rectangle 11">
            <a:extLst>
              <a:ext uri="{FF2B5EF4-FFF2-40B4-BE49-F238E27FC236}">
                <a16:creationId xmlns:a16="http://schemas.microsoft.com/office/drawing/2014/main" id="{5F63A799-62A7-479E-80D1-26C5F87F9076}"/>
              </a:ext>
            </a:extLst>
          </p:cNvPr>
          <p:cNvSpPr/>
          <p:nvPr/>
        </p:nvSpPr>
        <p:spPr>
          <a:xfrm>
            <a:off x="7727851" y="4391723"/>
            <a:ext cx="2616591" cy="210601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2400" b="1" dirty="0">
                <a:solidFill>
                  <a:schemeClr val="bg1"/>
                </a:solidFill>
                <a:latin typeface="Times" panose="02020603050405020304" pitchFamily="18" charset="0"/>
                <a:cs typeface="Times" panose="02020603050405020304" pitchFamily="18" charset="0"/>
              </a:rPr>
              <a:t>United Kingdom</a:t>
            </a:r>
          </a:p>
        </p:txBody>
      </p:sp>
      <p:pic>
        <p:nvPicPr>
          <p:cNvPr id="13" name="Picture 12">
            <a:extLst>
              <a:ext uri="{FF2B5EF4-FFF2-40B4-BE49-F238E27FC236}">
                <a16:creationId xmlns:a16="http://schemas.microsoft.com/office/drawing/2014/main" id="{1DA3AEAB-496D-4AC9-9F6F-6D8D7F259E8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911" y="4686005"/>
            <a:ext cx="2307101" cy="1152087"/>
          </a:xfrm>
          <a:prstGeom prst="rect">
            <a:avLst/>
          </a:prstGeom>
          <a:noFill/>
        </p:spPr>
      </p:pic>
      <p:pic>
        <p:nvPicPr>
          <p:cNvPr id="1026" name="Picture 2">
            <a:extLst>
              <a:ext uri="{FF2B5EF4-FFF2-40B4-BE49-F238E27FC236}">
                <a16:creationId xmlns:a16="http://schemas.microsoft.com/office/drawing/2014/main" id="{1546FEDB-21AE-4B47-B2ED-5A634F5554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10" y="4541186"/>
            <a:ext cx="2154496" cy="1360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505F2A-7180-4940-94D0-DC9945ECA5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82914" y="4425859"/>
            <a:ext cx="1905147" cy="159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087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Mexican Citizenship</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433176" y="1116281"/>
            <a:ext cx="11614067" cy="5503203"/>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Duties, Responsibilities and Privileges</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8" name="Picture 4" descr="Image result for Mexican flag map">
            <a:extLst>
              <a:ext uri="{FF2B5EF4-FFF2-40B4-BE49-F238E27FC236}">
                <a16:creationId xmlns:a16="http://schemas.microsoft.com/office/drawing/2014/main" id="{FAC82B61-FB4B-4C2A-9795-36A36961E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07017"/>
            <a:ext cx="4276381" cy="44180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CD4782B-FA7F-423C-AB92-EAF850099E95}"/>
              </a:ext>
            </a:extLst>
          </p:cNvPr>
          <p:cNvSpPr/>
          <p:nvPr/>
        </p:nvSpPr>
        <p:spPr>
          <a:xfrm>
            <a:off x="5345723" y="1022375"/>
            <a:ext cx="6413101" cy="1461477"/>
          </a:xfrm>
          <a:prstGeom prst="rect">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Mexico distinguishes between natural born citizen and naturalized citizens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Naturalized citizens cannot hold political office</a:t>
            </a:r>
          </a:p>
        </p:txBody>
      </p:sp>
      <p:sp>
        <p:nvSpPr>
          <p:cNvPr id="5" name="Rectangle 4">
            <a:extLst>
              <a:ext uri="{FF2B5EF4-FFF2-40B4-BE49-F238E27FC236}">
                <a16:creationId xmlns:a16="http://schemas.microsoft.com/office/drawing/2014/main" id="{7B56EBA6-4395-48BE-8657-FA0177ED3EC3}"/>
              </a:ext>
            </a:extLst>
          </p:cNvPr>
          <p:cNvSpPr/>
          <p:nvPr/>
        </p:nvSpPr>
        <p:spPr>
          <a:xfrm>
            <a:off x="5345723" y="2566987"/>
            <a:ext cx="5430130" cy="1455274"/>
          </a:xfrm>
          <a:prstGeom prst="rect">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Privilege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Vote in elections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Peacefully assemble and petition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Live and work </a:t>
            </a:r>
          </a:p>
        </p:txBody>
      </p:sp>
      <p:sp>
        <p:nvSpPr>
          <p:cNvPr id="8" name="Rectangle 7">
            <a:extLst>
              <a:ext uri="{FF2B5EF4-FFF2-40B4-BE49-F238E27FC236}">
                <a16:creationId xmlns:a16="http://schemas.microsoft.com/office/drawing/2014/main" id="{58B7C021-38A0-47B6-A866-EEB7FE904C7E}"/>
              </a:ext>
            </a:extLst>
          </p:cNvPr>
          <p:cNvSpPr/>
          <p:nvPr/>
        </p:nvSpPr>
        <p:spPr>
          <a:xfrm>
            <a:off x="5345723" y="4105396"/>
            <a:ext cx="5430130" cy="1214755"/>
          </a:xfrm>
          <a:prstGeom prst="rect">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Responsibility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Run for office (if natural born)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Enlist in the military </a:t>
            </a:r>
          </a:p>
        </p:txBody>
      </p:sp>
      <p:sp>
        <p:nvSpPr>
          <p:cNvPr id="9" name="Rectangle 8">
            <a:extLst>
              <a:ext uri="{FF2B5EF4-FFF2-40B4-BE49-F238E27FC236}">
                <a16:creationId xmlns:a16="http://schemas.microsoft.com/office/drawing/2014/main" id="{00AEDC52-B2EE-4A4D-86E0-24B3AC4C9A0F}"/>
              </a:ext>
            </a:extLst>
          </p:cNvPr>
          <p:cNvSpPr/>
          <p:nvPr/>
        </p:nvSpPr>
        <p:spPr>
          <a:xfrm>
            <a:off x="5345723" y="5430483"/>
            <a:ext cx="5430130" cy="1214755"/>
          </a:xfrm>
          <a:prstGeom prst="rect">
            <a:avLst/>
          </a:prstGeom>
          <a:solidFill>
            <a:schemeClr val="accent6">
              <a:lumMod val="5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Duties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Obey the law</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Pay taxes </a:t>
            </a:r>
          </a:p>
        </p:txBody>
      </p:sp>
      <p:sp>
        <p:nvSpPr>
          <p:cNvPr id="6" name="Rectangle 5">
            <a:extLst>
              <a:ext uri="{FF2B5EF4-FFF2-40B4-BE49-F238E27FC236}">
                <a16:creationId xmlns:a16="http://schemas.microsoft.com/office/drawing/2014/main" id="{DC6FA86E-F11A-450D-9DF4-E07E99DB8CB2}"/>
              </a:ext>
            </a:extLst>
          </p:cNvPr>
          <p:cNvSpPr/>
          <p:nvPr/>
        </p:nvSpPr>
        <p:spPr>
          <a:xfrm>
            <a:off x="589961" y="3089332"/>
            <a:ext cx="4640191" cy="23411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Freedom House Rating: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Partly free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Issue – government corruption and violence caused by drug cartels have lead to human rights abuses  </a:t>
            </a:r>
          </a:p>
        </p:txBody>
      </p:sp>
    </p:spTree>
    <p:extLst>
      <p:ext uri="{BB962C8B-B14F-4D97-AF65-F5344CB8AC3E}">
        <p14:creationId xmlns:p14="http://schemas.microsoft.com/office/powerpoint/2010/main" val="128403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Democratic or Autocratic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223888"/>
            <a:ext cx="11141612" cy="5395595"/>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the 6 Nations and determine which have similar values to the United States in governing its citizens (Provide examples that support your conclusions) </a:t>
            </a:r>
          </a:p>
        </p:txBody>
      </p:sp>
      <p:cxnSp>
        <p:nvCxnSpPr>
          <p:cNvPr id="5" name="Straight Connector 4">
            <a:extLst>
              <a:ext uri="{FF2B5EF4-FFF2-40B4-BE49-F238E27FC236}">
                <a16:creationId xmlns:a16="http://schemas.microsoft.com/office/drawing/2014/main" id="{0A45364B-171B-4CB9-8E7E-E8A5CB6741A8}"/>
              </a:ext>
            </a:extLst>
          </p:cNvPr>
          <p:cNvCxnSpPr/>
          <p:nvPr/>
        </p:nvCxnSpPr>
        <p:spPr>
          <a:xfrm>
            <a:off x="6128825" y="2166425"/>
            <a:ext cx="0" cy="41781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AD8CECB-C9A6-40C1-9F58-332AFFECA9BA}"/>
              </a:ext>
            </a:extLst>
          </p:cNvPr>
          <p:cNvSpPr/>
          <p:nvPr/>
        </p:nvSpPr>
        <p:spPr>
          <a:xfrm>
            <a:off x="838200" y="2142124"/>
            <a:ext cx="4642332" cy="55887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Black" panose="020B0A04020102020204" pitchFamily="34" charset="0"/>
              </a:rPr>
              <a:t>DEMOCRATIC – LAND OF THE FREE</a:t>
            </a:r>
          </a:p>
        </p:txBody>
      </p:sp>
      <p:sp>
        <p:nvSpPr>
          <p:cNvPr id="7" name="Rectangle 6">
            <a:extLst>
              <a:ext uri="{FF2B5EF4-FFF2-40B4-BE49-F238E27FC236}">
                <a16:creationId xmlns:a16="http://schemas.microsoft.com/office/drawing/2014/main" id="{DD18065F-75E9-4375-A4AA-99C560C170A8}"/>
              </a:ext>
            </a:extLst>
          </p:cNvPr>
          <p:cNvSpPr/>
          <p:nvPr/>
        </p:nvSpPr>
        <p:spPr>
          <a:xfrm>
            <a:off x="6777119" y="2139780"/>
            <a:ext cx="4642332" cy="55887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Black" panose="020B0A04020102020204" pitchFamily="34" charset="0"/>
              </a:rPr>
              <a:t>AUTOCRATIC – NO FREEDOM HERE</a:t>
            </a:r>
          </a:p>
        </p:txBody>
      </p:sp>
      <p:pic>
        <p:nvPicPr>
          <p:cNvPr id="5122" name="Picture 2" descr="Leia Uncle Sam Wants You…to Be a Racist! on-line">
            <a:extLst>
              <a:ext uri="{FF2B5EF4-FFF2-40B4-BE49-F238E27FC236}">
                <a16:creationId xmlns:a16="http://schemas.microsoft.com/office/drawing/2014/main" id="{6E3CB61D-749C-4605-B1B0-208170AFF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29" y="3559308"/>
            <a:ext cx="2088026" cy="2201864"/>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3696AF6D-7330-401B-A8B5-907C1658EB4E}"/>
              </a:ext>
            </a:extLst>
          </p:cNvPr>
          <p:cNvSpPr/>
          <p:nvPr/>
        </p:nvSpPr>
        <p:spPr>
          <a:xfrm>
            <a:off x="838200" y="2532185"/>
            <a:ext cx="2293027" cy="1087049"/>
          </a:xfrm>
          <a:prstGeom prst="cloudCallou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I want you to be FREE!</a:t>
            </a:r>
          </a:p>
        </p:txBody>
      </p:sp>
      <p:pic>
        <p:nvPicPr>
          <p:cNvPr id="5124" name="Picture 4" descr="Autocratisation of governance | Deccan Herald">
            <a:extLst>
              <a:ext uri="{FF2B5EF4-FFF2-40B4-BE49-F238E27FC236}">
                <a16:creationId xmlns:a16="http://schemas.microsoft.com/office/drawing/2014/main" id="{D140F41F-BB82-4DA9-B9CB-BBE0480E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852" y="3547228"/>
            <a:ext cx="2133600" cy="23350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hought Bubble: Cloud 8">
            <a:extLst>
              <a:ext uri="{FF2B5EF4-FFF2-40B4-BE49-F238E27FC236}">
                <a16:creationId xmlns:a16="http://schemas.microsoft.com/office/drawing/2014/main" id="{1F4E6198-169B-4E27-9CF9-DCBA11F7139B}"/>
              </a:ext>
            </a:extLst>
          </p:cNvPr>
          <p:cNvSpPr/>
          <p:nvPr/>
        </p:nvSpPr>
        <p:spPr>
          <a:xfrm>
            <a:off x="9887614" y="2698654"/>
            <a:ext cx="2022374" cy="915892"/>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My way ONLY!</a:t>
            </a:r>
          </a:p>
        </p:txBody>
      </p:sp>
    </p:spTree>
    <p:extLst>
      <p:ext uri="{BB962C8B-B14F-4D97-AF65-F5344CB8AC3E}">
        <p14:creationId xmlns:p14="http://schemas.microsoft.com/office/powerpoint/2010/main" val="671729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Pressing Foreign Policy Issues</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320634" y="1116280"/>
            <a:ext cx="11614067" cy="5503203"/>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Evaluating The United States role in the World</a:t>
            </a:r>
          </a:p>
        </p:txBody>
      </p:sp>
      <p:pic>
        <p:nvPicPr>
          <p:cNvPr id="2052" name="Picture 4" descr="Foreign Policy for America (@FP4America) / Twitter">
            <a:extLst>
              <a:ext uri="{FF2B5EF4-FFF2-40B4-BE49-F238E27FC236}">
                <a16:creationId xmlns:a16="http://schemas.microsoft.com/office/drawing/2014/main" id="{8A4B3CAA-A525-452E-9118-3E1208841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67" y="1724756"/>
            <a:ext cx="5019447"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3290D0-8B54-49F0-B56C-8328D9374341}"/>
              </a:ext>
            </a:extLst>
          </p:cNvPr>
          <p:cNvSpPr/>
          <p:nvPr/>
        </p:nvSpPr>
        <p:spPr>
          <a:xfrm>
            <a:off x="5880295" y="1806233"/>
            <a:ext cx="5473505" cy="25125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In your groups: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Discuss which foreign policy issues are the most pressing for the United States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How equipped is the United States in handling the issues? </a:t>
            </a:r>
          </a:p>
        </p:txBody>
      </p:sp>
      <p:pic>
        <p:nvPicPr>
          <p:cNvPr id="2056" name="Picture 8" descr="F273 – American Foreign Policy – Osher Lifelong Learning Institute at FAU  Boca Raton">
            <a:extLst>
              <a:ext uri="{FF2B5EF4-FFF2-40B4-BE49-F238E27FC236}">
                <a16:creationId xmlns:a16="http://schemas.microsoft.com/office/drawing/2014/main" id="{6A48138D-3365-4BE4-8EBB-35E78D927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20" y="3429000"/>
            <a:ext cx="4035155" cy="283112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F97E1A5-891F-4569-AEFC-C009E13D6B4D}"/>
              </a:ext>
            </a:extLst>
          </p:cNvPr>
          <p:cNvSpPr/>
          <p:nvPr/>
        </p:nvSpPr>
        <p:spPr>
          <a:xfrm>
            <a:off x="5602514" y="4937760"/>
            <a:ext cx="5975197" cy="119575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Evaluate whether the United States should take a primary role in dealing with international problems.</a:t>
            </a:r>
          </a:p>
        </p:txBody>
      </p:sp>
    </p:spTree>
    <p:extLst>
      <p:ext uri="{BB962C8B-B14F-4D97-AF65-F5344CB8AC3E}">
        <p14:creationId xmlns:p14="http://schemas.microsoft.com/office/powerpoint/2010/main" val="3970624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533380"/>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Foreign Relations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332509" y="997527"/>
            <a:ext cx="11649694" cy="5179436"/>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Foreign policy: the objectives that guide U.S. relationships with other nations </a:t>
            </a:r>
          </a:p>
        </p:txBody>
      </p:sp>
      <p:pic>
        <p:nvPicPr>
          <p:cNvPr id="4" name="Picture 2">
            <a:extLst>
              <a:ext uri="{FF2B5EF4-FFF2-40B4-BE49-F238E27FC236}">
                <a16:creationId xmlns:a16="http://schemas.microsoft.com/office/drawing/2014/main" id="{15FABAE2-E5F4-B0BC-EF41-099834E8A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3617" y="1789296"/>
            <a:ext cx="3680383" cy="359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a:extLst>
              <a:ext uri="{FF2B5EF4-FFF2-40B4-BE49-F238E27FC236}">
                <a16:creationId xmlns:a16="http://schemas.microsoft.com/office/drawing/2014/main" id="{AF1EF589-6442-0A52-2E69-01BD087F2C96}"/>
              </a:ext>
            </a:extLst>
          </p:cNvPr>
          <p:cNvCxnSpPr>
            <a:cxnSpLocks/>
          </p:cNvCxnSpPr>
          <p:nvPr/>
        </p:nvCxnSpPr>
        <p:spPr>
          <a:xfrm>
            <a:off x="7808686" y="1625600"/>
            <a:ext cx="4050805" cy="3976914"/>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B19BCBF4-E0D3-08BB-B028-CD440A309F2A}"/>
              </a:ext>
            </a:extLst>
          </p:cNvPr>
          <p:cNvSpPr/>
          <p:nvPr/>
        </p:nvSpPr>
        <p:spPr>
          <a:xfrm>
            <a:off x="838200" y="1625600"/>
            <a:ext cx="6059606" cy="87345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18" charset="0"/>
                <a:cs typeface="Times" pitchFamily="18" charset="0"/>
              </a:rPr>
              <a:t>Protect &amp; Promote National Security</a:t>
            </a:r>
          </a:p>
        </p:txBody>
      </p:sp>
      <p:sp>
        <p:nvSpPr>
          <p:cNvPr id="10" name="Rectangle 9">
            <a:extLst>
              <a:ext uri="{FF2B5EF4-FFF2-40B4-BE49-F238E27FC236}">
                <a16:creationId xmlns:a16="http://schemas.microsoft.com/office/drawing/2014/main" id="{0811AACC-BBAB-4D41-AB13-EB6A51FDD125}"/>
              </a:ext>
            </a:extLst>
          </p:cNvPr>
          <p:cNvSpPr/>
          <p:nvPr/>
        </p:nvSpPr>
        <p:spPr>
          <a:xfrm>
            <a:off x="838200" y="2690401"/>
            <a:ext cx="6059606" cy="87345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18" charset="0"/>
                <a:cs typeface="Times" pitchFamily="18" charset="0"/>
              </a:rPr>
              <a:t>Promote World Peace</a:t>
            </a:r>
          </a:p>
        </p:txBody>
      </p:sp>
      <p:sp>
        <p:nvSpPr>
          <p:cNvPr id="11" name="Rectangle 10">
            <a:extLst>
              <a:ext uri="{FF2B5EF4-FFF2-40B4-BE49-F238E27FC236}">
                <a16:creationId xmlns:a16="http://schemas.microsoft.com/office/drawing/2014/main" id="{572322C5-2F01-6FAD-E959-3A596F885CD2}"/>
              </a:ext>
            </a:extLst>
          </p:cNvPr>
          <p:cNvSpPr/>
          <p:nvPr/>
        </p:nvSpPr>
        <p:spPr>
          <a:xfrm>
            <a:off x="838200" y="3755202"/>
            <a:ext cx="6059606" cy="87345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18" charset="0"/>
                <a:cs typeface="Times" pitchFamily="18" charset="0"/>
              </a:rPr>
              <a:t>Promote Democracy</a:t>
            </a:r>
          </a:p>
        </p:txBody>
      </p:sp>
      <p:sp>
        <p:nvSpPr>
          <p:cNvPr id="12" name="Rectangle 11">
            <a:extLst>
              <a:ext uri="{FF2B5EF4-FFF2-40B4-BE49-F238E27FC236}">
                <a16:creationId xmlns:a16="http://schemas.microsoft.com/office/drawing/2014/main" id="{C8DF4746-647A-3AA5-C129-0F65383E879D}"/>
              </a:ext>
            </a:extLst>
          </p:cNvPr>
          <p:cNvSpPr/>
          <p:nvPr/>
        </p:nvSpPr>
        <p:spPr>
          <a:xfrm>
            <a:off x="838200" y="4860809"/>
            <a:ext cx="6059606" cy="873457"/>
          </a:xfrm>
          <a:prstGeom prst="rect">
            <a:avLst/>
          </a:prstGeom>
          <a:solidFill>
            <a:schemeClr val="accent6">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18" charset="0"/>
                <a:cs typeface="Times" pitchFamily="18" charset="0"/>
              </a:rPr>
              <a:t>Promote International Trade </a:t>
            </a:r>
          </a:p>
        </p:txBody>
      </p:sp>
    </p:spTree>
    <p:extLst>
      <p:ext uri="{BB962C8B-B14F-4D97-AF65-F5344CB8AC3E}">
        <p14:creationId xmlns:p14="http://schemas.microsoft.com/office/powerpoint/2010/main" val="8357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bg1"/>
          </a:solidFill>
          <a:ln>
            <a:solidFill>
              <a:srgbClr val="FF0000"/>
            </a:solidFill>
          </a:ln>
        </p:spPr>
        <p:txBody>
          <a:bodyPr/>
          <a:lstStyle/>
          <a:p>
            <a:r>
              <a:rPr lang="en-US" b="1" dirty="0">
                <a:latin typeface="Georgia Pro Black" panose="020B0604020202020204" pitchFamily="18" charset="0"/>
              </a:rPr>
              <a:t>The TOOLS to Persuade</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623533" y="1367512"/>
            <a:ext cx="10515600" cy="462111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Tools &amp; Tactics to support American foreign policy agenda </a:t>
            </a:r>
          </a:p>
          <a:p>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1411668" y="2101817"/>
            <a:ext cx="7206018" cy="88710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pitchFamily="18" charset="0"/>
                <a:cs typeface="Times" pitchFamily="18" charset="0"/>
              </a:rPr>
              <a:t>DIPLOMACY: Negotiate</a:t>
            </a:r>
          </a:p>
        </p:txBody>
      </p:sp>
      <p:sp>
        <p:nvSpPr>
          <p:cNvPr id="5" name="Rectangle 4"/>
          <p:cNvSpPr/>
          <p:nvPr/>
        </p:nvSpPr>
        <p:spPr>
          <a:xfrm>
            <a:off x="6840491" y="3371325"/>
            <a:ext cx="4485564" cy="782472"/>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itchFamily="18" charset="0"/>
                <a:cs typeface="Times" pitchFamily="18" charset="0"/>
              </a:rPr>
              <a:t>Ambassadors</a:t>
            </a:r>
            <a:r>
              <a:rPr lang="en-US" sz="2400" b="1" dirty="0">
                <a:solidFill>
                  <a:srgbClr val="FFFF00"/>
                </a:solidFill>
                <a:latin typeface="Times" pitchFamily="18" charset="0"/>
                <a:cs typeface="Times" pitchFamily="18" charset="0"/>
              </a:rPr>
              <a:t>: </a:t>
            </a:r>
            <a:r>
              <a:rPr lang="en-US" sz="2400" dirty="0">
                <a:latin typeface="Times" pitchFamily="18" charset="0"/>
                <a:cs typeface="Times" pitchFamily="18" charset="0"/>
              </a:rPr>
              <a:t>represent the U.S. in foreign countries</a:t>
            </a:r>
          </a:p>
        </p:txBody>
      </p:sp>
      <p:sp>
        <p:nvSpPr>
          <p:cNvPr id="8" name="Rectangle 7"/>
          <p:cNvSpPr/>
          <p:nvPr/>
        </p:nvSpPr>
        <p:spPr>
          <a:xfrm>
            <a:off x="6061309" y="4383087"/>
            <a:ext cx="4161214" cy="782472"/>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latin typeface="Times" pitchFamily="18" charset="0"/>
                <a:cs typeface="Times" pitchFamily="18" charset="0"/>
              </a:rPr>
              <a:t>Meeting &amp; Receiving Diplomats</a:t>
            </a:r>
          </a:p>
        </p:txBody>
      </p:sp>
      <p:sp>
        <p:nvSpPr>
          <p:cNvPr id="9" name="Rectangle 8"/>
          <p:cNvSpPr/>
          <p:nvPr/>
        </p:nvSpPr>
        <p:spPr>
          <a:xfrm>
            <a:off x="3990277" y="5446542"/>
            <a:ext cx="4326866" cy="771378"/>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18" charset="0"/>
                <a:cs typeface="Times" pitchFamily="18" charset="0"/>
              </a:rPr>
              <a:t>Executive Agreements:</a:t>
            </a:r>
            <a:r>
              <a:rPr lang="en-US" sz="2400" dirty="0">
                <a:latin typeface="Times" pitchFamily="18" charset="0"/>
                <a:cs typeface="Times" pitchFamily="18" charset="0"/>
              </a:rPr>
              <a:t> do not require Senate approval </a:t>
            </a:r>
            <a:endParaRPr lang="en-US" sz="2400" b="1" u="sng" dirty="0">
              <a:latin typeface="Times" pitchFamily="18" charset="0"/>
              <a:cs typeface="Times" pitchFamily="18" charset="0"/>
            </a:endParaRPr>
          </a:p>
        </p:txBody>
      </p:sp>
      <p:sp>
        <p:nvSpPr>
          <p:cNvPr id="10" name="Rectangle 9"/>
          <p:cNvSpPr/>
          <p:nvPr/>
        </p:nvSpPr>
        <p:spPr>
          <a:xfrm>
            <a:off x="326497" y="4383087"/>
            <a:ext cx="4805715" cy="802865"/>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itchFamily="18" charset="0"/>
                <a:cs typeface="Times" pitchFamily="18" charset="0"/>
              </a:rPr>
              <a:t>Treaties</a:t>
            </a:r>
            <a:r>
              <a:rPr lang="en-US" sz="2400" dirty="0">
                <a:latin typeface="Times" pitchFamily="18" charset="0"/>
                <a:cs typeface="Times" pitchFamily="18" charset="0"/>
              </a:rPr>
              <a:t>: agreements between nations (</a:t>
            </a:r>
            <a:r>
              <a:rPr lang="en-US" sz="2400" i="1" dirty="0">
                <a:solidFill>
                  <a:srgbClr val="FFFF00"/>
                </a:solidFill>
                <a:latin typeface="Times" pitchFamily="18" charset="0"/>
                <a:cs typeface="Times" pitchFamily="18" charset="0"/>
              </a:rPr>
              <a:t>with the consent of Senate</a:t>
            </a:r>
            <a:r>
              <a:rPr lang="en-US" sz="2400" dirty="0">
                <a:latin typeface="Times" pitchFamily="18" charset="0"/>
                <a:cs typeface="Times" pitchFamily="18"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0881" y="561727"/>
            <a:ext cx="2627720" cy="2427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wn Arrow 5"/>
          <p:cNvSpPr/>
          <p:nvPr/>
        </p:nvSpPr>
        <p:spPr>
          <a:xfrm>
            <a:off x="6153710" y="3530142"/>
            <a:ext cx="204716" cy="786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7888328" y="2595697"/>
            <a:ext cx="204716" cy="786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745283" y="3530142"/>
            <a:ext cx="204716" cy="786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251" y="3362991"/>
            <a:ext cx="4397683" cy="887105"/>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rgbClr val="FFFF00"/>
                </a:solidFill>
                <a:latin typeface="Times" pitchFamily="18" charset="0"/>
                <a:cs typeface="Times" pitchFamily="18" charset="0"/>
              </a:rPr>
              <a:t>Foreign aid:</a:t>
            </a:r>
            <a:r>
              <a:rPr lang="en-US" sz="2400" dirty="0">
                <a:solidFill>
                  <a:srgbClr val="FFFF00"/>
                </a:solidFill>
                <a:latin typeface="Times" pitchFamily="18" charset="0"/>
                <a:cs typeface="Times" pitchFamily="18" charset="0"/>
              </a:rPr>
              <a:t> </a:t>
            </a:r>
            <a:r>
              <a:rPr lang="en-US" sz="2400" dirty="0">
                <a:latin typeface="Times" pitchFamily="18" charset="0"/>
                <a:cs typeface="Times" pitchFamily="18" charset="0"/>
              </a:rPr>
              <a:t>use gives money to assist them in dealing with a crisis</a:t>
            </a:r>
            <a:endParaRPr lang="en-US" sz="2400" b="1" u="sng" dirty="0">
              <a:latin typeface="Times" pitchFamily="18" charset="0"/>
              <a:cs typeface="Times" pitchFamily="18" charset="0"/>
            </a:endParaRPr>
          </a:p>
        </p:txBody>
      </p:sp>
      <p:sp>
        <p:nvSpPr>
          <p:cNvPr id="16" name="Down Arrow 15"/>
          <p:cNvSpPr/>
          <p:nvPr/>
        </p:nvSpPr>
        <p:spPr>
          <a:xfrm>
            <a:off x="5477594" y="4519601"/>
            <a:ext cx="204716" cy="786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774645" y="2662323"/>
            <a:ext cx="204716" cy="704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257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bg1"/>
          </a:solidFill>
          <a:ln>
            <a:solidFill>
              <a:srgbClr val="FF0000"/>
            </a:solidFill>
          </a:ln>
        </p:spPr>
        <p:txBody>
          <a:bodyPr/>
          <a:lstStyle/>
          <a:p>
            <a:r>
              <a:rPr lang="en-US" b="1" dirty="0">
                <a:latin typeface="Georgia Pro Black" panose="020B0604020202020204" pitchFamily="18" charset="0"/>
              </a:rPr>
              <a:t>The TOOLS to Persuade </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69493"/>
            <a:ext cx="10515600" cy="4607470"/>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Foreign policy enforcement </a:t>
            </a: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639" y="1823848"/>
            <a:ext cx="6155140" cy="2448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2221" y="2059619"/>
            <a:ext cx="4651613" cy="822230"/>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pitchFamily="18" charset="0"/>
                <a:cs typeface="Times" pitchFamily="18" charset="0"/>
              </a:rPr>
              <a:t>Commander in Chief:</a:t>
            </a:r>
            <a:r>
              <a:rPr lang="en-US" sz="2400" dirty="0">
                <a:solidFill>
                  <a:schemeClr val="bg1"/>
                </a:solidFill>
                <a:latin typeface="Times" pitchFamily="18" charset="0"/>
                <a:cs typeface="Times" pitchFamily="18" charset="0"/>
              </a:rPr>
              <a:t> use the military </a:t>
            </a:r>
            <a:endParaRPr lang="en-US" sz="2400" b="1" u="sng" dirty="0">
              <a:solidFill>
                <a:srgbClr val="FFFF00"/>
              </a:solidFill>
              <a:latin typeface="Times" pitchFamily="18" charset="0"/>
              <a:cs typeface="Times" pitchFamily="18" charset="0"/>
            </a:endParaRPr>
          </a:p>
        </p:txBody>
      </p:sp>
      <p:sp>
        <p:nvSpPr>
          <p:cNvPr id="7" name="Rectangle 6"/>
          <p:cNvSpPr/>
          <p:nvPr/>
        </p:nvSpPr>
        <p:spPr>
          <a:xfrm>
            <a:off x="482221" y="3107139"/>
            <a:ext cx="4651613" cy="1084895"/>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pitchFamily="18" charset="0"/>
                <a:cs typeface="Times" pitchFamily="18" charset="0"/>
              </a:rPr>
              <a:t>War </a:t>
            </a:r>
            <a:r>
              <a:rPr lang="en-US" sz="2400" b="1" u="sng" dirty="0" err="1">
                <a:solidFill>
                  <a:srgbClr val="FFFF00"/>
                </a:solidFill>
                <a:latin typeface="Times" pitchFamily="18" charset="0"/>
                <a:cs typeface="Times" pitchFamily="18" charset="0"/>
              </a:rPr>
              <a:t>PowersResolution</a:t>
            </a:r>
            <a:r>
              <a:rPr lang="en-US" sz="2400" b="1" u="sng" dirty="0">
                <a:solidFill>
                  <a:srgbClr val="FFFF00"/>
                </a:solidFill>
                <a:latin typeface="Times" pitchFamily="18" charset="0"/>
                <a:cs typeface="Times" pitchFamily="18" charset="0"/>
              </a:rPr>
              <a:t>:</a:t>
            </a:r>
            <a:r>
              <a:rPr lang="en-US" sz="2400" dirty="0">
                <a:solidFill>
                  <a:srgbClr val="FFFF00"/>
                </a:solidFill>
                <a:latin typeface="Times" pitchFamily="18" charset="0"/>
                <a:cs typeface="Times" pitchFamily="18" charset="0"/>
              </a:rPr>
              <a:t> </a:t>
            </a:r>
            <a:r>
              <a:rPr lang="en-US" sz="2400" dirty="0">
                <a:solidFill>
                  <a:schemeClr val="bg1"/>
                </a:solidFill>
                <a:latin typeface="Times" pitchFamily="18" charset="0"/>
                <a:cs typeface="Times" pitchFamily="18" charset="0"/>
              </a:rPr>
              <a:t>commit troops to action for 60 days without a declaration of war</a:t>
            </a:r>
            <a:endParaRPr lang="en-US" sz="2400" b="1" u="sng" dirty="0">
              <a:solidFill>
                <a:schemeClr val="bg1"/>
              </a:solidFill>
              <a:latin typeface="Times" pitchFamily="18" charset="0"/>
              <a:cs typeface="Times" pitchFamily="18" charset="0"/>
            </a:endParaRPr>
          </a:p>
        </p:txBody>
      </p:sp>
      <p:sp>
        <p:nvSpPr>
          <p:cNvPr id="8" name="Rectangle 7"/>
          <p:cNvSpPr/>
          <p:nvPr/>
        </p:nvSpPr>
        <p:spPr>
          <a:xfrm>
            <a:off x="1394347" y="4310417"/>
            <a:ext cx="3739487" cy="504967"/>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pitchFamily="18" charset="0"/>
                <a:cs typeface="Times" pitchFamily="18" charset="0"/>
              </a:rPr>
              <a:t>Tariffs</a:t>
            </a:r>
            <a:r>
              <a:rPr lang="en-US" sz="2400" dirty="0">
                <a:latin typeface="Times" pitchFamily="18" charset="0"/>
                <a:cs typeface="Times" pitchFamily="18" charset="0"/>
              </a:rPr>
              <a:t> – tax on imports</a:t>
            </a:r>
          </a:p>
        </p:txBody>
      </p:sp>
      <p:sp>
        <p:nvSpPr>
          <p:cNvPr id="9" name="Rectangle 8"/>
          <p:cNvSpPr/>
          <p:nvPr/>
        </p:nvSpPr>
        <p:spPr>
          <a:xfrm>
            <a:off x="3684895" y="5006453"/>
            <a:ext cx="3739487" cy="828368"/>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pitchFamily="18" charset="0"/>
                <a:cs typeface="Times" pitchFamily="18" charset="0"/>
              </a:rPr>
              <a:t>Embargo</a:t>
            </a:r>
            <a:r>
              <a:rPr lang="en-US" sz="2400" dirty="0">
                <a:latin typeface="Times" pitchFamily="18" charset="0"/>
                <a:cs typeface="Times" pitchFamily="18" charset="0"/>
              </a:rPr>
              <a:t> – refusal to trade with another country</a:t>
            </a:r>
          </a:p>
        </p:txBody>
      </p:sp>
      <p:sp>
        <p:nvSpPr>
          <p:cNvPr id="10" name="Rectangle 9"/>
          <p:cNvSpPr/>
          <p:nvPr/>
        </p:nvSpPr>
        <p:spPr>
          <a:xfrm>
            <a:off x="7756479" y="5017825"/>
            <a:ext cx="3739487" cy="714235"/>
          </a:xfrm>
          <a:prstGeom prst="rect">
            <a:avLst/>
          </a:prstGeom>
          <a:solidFill>
            <a:schemeClr val="accent6">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rgbClr val="FFFF00"/>
                </a:solidFill>
                <a:latin typeface="Times" pitchFamily="18" charset="0"/>
                <a:cs typeface="Times" pitchFamily="18" charset="0"/>
              </a:rPr>
              <a:t>Trade sanctions</a:t>
            </a:r>
            <a:r>
              <a:rPr lang="en-US" sz="2400" b="1" dirty="0">
                <a:solidFill>
                  <a:srgbClr val="FFFF00"/>
                </a:solidFill>
                <a:latin typeface="Times" pitchFamily="18" charset="0"/>
                <a:cs typeface="Times" pitchFamily="18" charset="0"/>
              </a:rPr>
              <a:t> </a:t>
            </a:r>
            <a:r>
              <a:rPr lang="en-US" sz="2400" dirty="0">
                <a:latin typeface="Times" pitchFamily="18" charset="0"/>
                <a:cs typeface="Times" pitchFamily="18" charset="0"/>
              </a:rPr>
              <a:t>= blocking trades</a:t>
            </a:r>
          </a:p>
        </p:txBody>
      </p:sp>
      <p:sp>
        <p:nvSpPr>
          <p:cNvPr id="3" name="Down Arrow 2"/>
          <p:cNvSpPr/>
          <p:nvPr/>
        </p:nvSpPr>
        <p:spPr>
          <a:xfrm>
            <a:off x="9916349" y="4012442"/>
            <a:ext cx="346767" cy="1028129"/>
          </a:xfrm>
          <a:prstGeom prst="down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6247156" y="3989696"/>
            <a:ext cx="346767" cy="1028129"/>
          </a:xfrm>
          <a:prstGeom prst="down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3086437">
            <a:off x="5397082" y="3714899"/>
            <a:ext cx="377530" cy="1028129"/>
          </a:xfrm>
          <a:prstGeom prst="down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5400000">
            <a:off x="5241003" y="2982301"/>
            <a:ext cx="345214" cy="1028129"/>
          </a:xfrm>
          <a:prstGeom prst="down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5400000">
            <a:off x="5241001" y="2038330"/>
            <a:ext cx="345215" cy="1028129"/>
          </a:xfrm>
          <a:prstGeom prst="down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86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33681"/>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Government Systems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492369" y="970672"/>
            <a:ext cx="11099409" cy="5206292"/>
          </a:xfrm>
          <a:solidFill>
            <a:schemeClr val="bg1"/>
          </a:solidFill>
          <a:ln>
            <a:solidFill>
              <a:srgbClr val="FF0000"/>
            </a:solidFill>
          </a:ln>
        </p:spPr>
        <p:txBody>
          <a:bodyPr>
            <a:normAutofit/>
          </a:bodyPr>
          <a:lstStyle/>
          <a:p>
            <a:pPr marL="0" indent="0">
              <a:buNone/>
            </a:pPr>
            <a:r>
              <a:rPr lang="en-US" sz="2400" b="1" u="sng" dirty="0">
                <a:latin typeface="Times New Roman" panose="02020603050405020304" pitchFamily="18" charset="0"/>
                <a:cs typeface="Times New Roman" panose="02020603050405020304" pitchFamily="18" charset="0"/>
              </a:rPr>
              <a:t>Government</a:t>
            </a:r>
            <a:r>
              <a:rPr lang="en-US" sz="2400" dirty="0">
                <a:latin typeface="Times New Roman" panose="02020603050405020304" pitchFamily="18" charset="0"/>
                <a:cs typeface="Times New Roman" panose="02020603050405020304" pitchFamily="18" charset="0"/>
              </a:rPr>
              <a:t>: a political system by which a country or community is administrated or administered regulated </a:t>
            </a:r>
          </a:p>
        </p:txBody>
      </p:sp>
      <p:sp>
        <p:nvSpPr>
          <p:cNvPr id="4" name="Rectangle 3">
            <a:extLst>
              <a:ext uri="{FF2B5EF4-FFF2-40B4-BE49-F238E27FC236}">
                <a16:creationId xmlns:a16="http://schemas.microsoft.com/office/drawing/2014/main" id="{79D0153A-05CC-4084-8080-521E0CAA03AF}"/>
              </a:ext>
            </a:extLst>
          </p:cNvPr>
          <p:cNvSpPr/>
          <p:nvPr/>
        </p:nvSpPr>
        <p:spPr>
          <a:xfrm>
            <a:off x="389206" y="4276578"/>
            <a:ext cx="3573193"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Unitary System of Government</a:t>
            </a:r>
          </a:p>
        </p:txBody>
      </p:sp>
      <p:sp>
        <p:nvSpPr>
          <p:cNvPr id="7" name="Rectangle 6">
            <a:extLst>
              <a:ext uri="{FF2B5EF4-FFF2-40B4-BE49-F238E27FC236}">
                <a16:creationId xmlns:a16="http://schemas.microsoft.com/office/drawing/2014/main" id="{63E2D40A-8641-46F6-8402-B17E60058D8F}"/>
              </a:ext>
            </a:extLst>
          </p:cNvPr>
          <p:cNvSpPr/>
          <p:nvPr/>
        </p:nvSpPr>
        <p:spPr>
          <a:xfrm>
            <a:off x="8285871" y="4261997"/>
            <a:ext cx="3573193"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Federal System of  Government</a:t>
            </a:r>
          </a:p>
        </p:txBody>
      </p:sp>
      <p:sp>
        <p:nvSpPr>
          <p:cNvPr id="8" name="Rectangle 7">
            <a:extLst>
              <a:ext uri="{FF2B5EF4-FFF2-40B4-BE49-F238E27FC236}">
                <a16:creationId xmlns:a16="http://schemas.microsoft.com/office/drawing/2014/main" id="{0EC4F837-B765-4C0F-9B66-32549C0C51ED}"/>
              </a:ext>
            </a:extLst>
          </p:cNvPr>
          <p:cNvSpPr/>
          <p:nvPr/>
        </p:nvSpPr>
        <p:spPr>
          <a:xfrm>
            <a:off x="4436013" y="4276578"/>
            <a:ext cx="3573193"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Confederation System of  Government</a:t>
            </a:r>
          </a:p>
        </p:txBody>
      </p:sp>
      <p:sp>
        <p:nvSpPr>
          <p:cNvPr id="5" name="Rectangle 4">
            <a:extLst>
              <a:ext uri="{FF2B5EF4-FFF2-40B4-BE49-F238E27FC236}">
                <a16:creationId xmlns:a16="http://schemas.microsoft.com/office/drawing/2014/main" id="{70BD0C13-2991-4519-B691-C36D316A1FC2}"/>
              </a:ext>
            </a:extLst>
          </p:cNvPr>
          <p:cNvSpPr/>
          <p:nvPr/>
        </p:nvSpPr>
        <p:spPr>
          <a:xfrm>
            <a:off x="225083" y="5261316"/>
            <a:ext cx="3840480" cy="111259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Centralized power (national government) </a:t>
            </a:r>
          </a:p>
          <a:p>
            <a:pPr algn="ctr"/>
            <a:r>
              <a:rPr lang="en-US" sz="2400" dirty="0">
                <a:solidFill>
                  <a:schemeClr val="bg1"/>
                </a:solidFill>
                <a:latin typeface="Times New Roman" panose="02020603050405020304" pitchFamily="18" charset="0"/>
                <a:cs typeface="Times New Roman" panose="02020603050405020304" pitchFamily="18" charset="0"/>
              </a:rPr>
              <a:t>(China &amp; England)</a:t>
            </a:r>
          </a:p>
        </p:txBody>
      </p:sp>
      <p:sp>
        <p:nvSpPr>
          <p:cNvPr id="10" name="Rectangle 9">
            <a:extLst>
              <a:ext uri="{FF2B5EF4-FFF2-40B4-BE49-F238E27FC236}">
                <a16:creationId xmlns:a16="http://schemas.microsoft.com/office/drawing/2014/main" id="{DBB1D6AB-86C1-436C-A84A-53A5318312A6}"/>
              </a:ext>
            </a:extLst>
          </p:cNvPr>
          <p:cNvSpPr/>
          <p:nvPr/>
        </p:nvSpPr>
        <p:spPr>
          <a:xfrm>
            <a:off x="8126437" y="5261316"/>
            <a:ext cx="3840480" cy="1114938"/>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Division of power between state &amp; national government (U.S. Constitution) </a:t>
            </a:r>
          </a:p>
        </p:txBody>
      </p:sp>
      <p:sp>
        <p:nvSpPr>
          <p:cNvPr id="11" name="Rectangle 10">
            <a:extLst>
              <a:ext uri="{FF2B5EF4-FFF2-40B4-BE49-F238E27FC236}">
                <a16:creationId xmlns:a16="http://schemas.microsoft.com/office/drawing/2014/main" id="{80EBFA2F-FF6C-4F46-ABF7-3C16BEBEC24D}"/>
              </a:ext>
            </a:extLst>
          </p:cNvPr>
          <p:cNvSpPr/>
          <p:nvPr/>
        </p:nvSpPr>
        <p:spPr>
          <a:xfrm>
            <a:off x="4188655" y="5261316"/>
            <a:ext cx="3840480" cy="1114939"/>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Decentralized power – alliances of states (Articles of Confederation)</a:t>
            </a:r>
          </a:p>
        </p:txBody>
      </p:sp>
      <p:sp>
        <p:nvSpPr>
          <p:cNvPr id="6" name="Arrow: Down 5">
            <a:extLst>
              <a:ext uri="{FF2B5EF4-FFF2-40B4-BE49-F238E27FC236}">
                <a16:creationId xmlns:a16="http://schemas.microsoft.com/office/drawing/2014/main" id="{C20F121C-5515-4E01-A5ED-F31373895312}"/>
              </a:ext>
            </a:extLst>
          </p:cNvPr>
          <p:cNvSpPr/>
          <p:nvPr/>
        </p:nvSpPr>
        <p:spPr>
          <a:xfrm>
            <a:off x="1972994" y="5049056"/>
            <a:ext cx="555674" cy="236806"/>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948C9182-64B3-4ABB-990C-CB8231470A39}"/>
              </a:ext>
            </a:extLst>
          </p:cNvPr>
          <p:cNvSpPr/>
          <p:nvPr/>
        </p:nvSpPr>
        <p:spPr>
          <a:xfrm>
            <a:off x="5818163" y="5049056"/>
            <a:ext cx="555674" cy="236806"/>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DB6EFD76-3790-453F-ADA3-3A1972D3561D}"/>
              </a:ext>
            </a:extLst>
          </p:cNvPr>
          <p:cNvSpPr/>
          <p:nvPr/>
        </p:nvSpPr>
        <p:spPr>
          <a:xfrm>
            <a:off x="9663332" y="5062023"/>
            <a:ext cx="555674" cy="236806"/>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1.1 Foundations and Constitution">
            <a:extLst>
              <a:ext uri="{FF2B5EF4-FFF2-40B4-BE49-F238E27FC236}">
                <a16:creationId xmlns:a16="http://schemas.microsoft.com/office/drawing/2014/main" id="{C13D0C8B-1642-4F73-B519-F9B3A0906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994" y="1716258"/>
            <a:ext cx="8246012" cy="23652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1391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85000" lnSpcReduction="1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Founding Perspective on Entanglements </a:t>
            </a:r>
          </a:p>
          <a:p>
            <a:pPr>
              <a:buFont typeface="Wingdings" panose="05000000000000000000" pitchFamily="2" charset="2"/>
              <a:buChar char="Ø"/>
            </a:pPr>
            <a:r>
              <a:rPr lang="en-US" sz="2400" dirty="0"/>
              <a:t> </a:t>
            </a:r>
            <a:r>
              <a:rPr lang="en-US" sz="2400" dirty="0">
                <a:latin typeface="Times" pitchFamily="2" charset="0"/>
              </a:rPr>
              <a:t>A Limited Government?</a:t>
            </a:r>
            <a:endParaRPr lang="en-US" sz="2400" dirty="0"/>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Constitutional Debate on Foreign Policy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Constitutional Debates in Foreign Policy</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Current Events Journals due 5/20</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8041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Washington’s Warnings</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142505" y="5258574"/>
            <a:ext cx="11720944" cy="1503413"/>
          </a:xfrm>
          <a:solidFill>
            <a:schemeClr val="bg1"/>
          </a:solidFill>
          <a:ln>
            <a:solidFill>
              <a:srgbClr val="FF0000"/>
            </a:solidFill>
          </a:ln>
        </p:spPr>
        <p:txBody>
          <a:bodyPr>
            <a:normAutofit lnSpcReduction="10000"/>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Evaluate how Washington views how the United States should proceed in dealing with relations with Europe?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Why do you think President Washington suggested this approach to foreign policy at the end of his presidency?</a:t>
            </a:r>
          </a:p>
        </p:txBody>
      </p:sp>
      <p:sp>
        <p:nvSpPr>
          <p:cNvPr id="4" name="Rectangle 3">
            <a:extLst>
              <a:ext uri="{FF2B5EF4-FFF2-40B4-BE49-F238E27FC236}">
                <a16:creationId xmlns:a16="http://schemas.microsoft.com/office/drawing/2014/main" id="{5FDC831A-E973-155F-EDF2-493D3F4BC95C}"/>
              </a:ext>
            </a:extLst>
          </p:cNvPr>
          <p:cNvSpPr/>
          <p:nvPr/>
        </p:nvSpPr>
        <p:spPr>
          <a:xfrm>
            <a:off x="285008" y="1056903"/>
            <a:ext cx="11578441" cy="39307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dirty="0">
                <a:latin typeface="Times" pitchFamily="2" charset="0"/>
              </a:rPr>
              <a:t>Europe has a set of primary interests which to us have none or a very remote relation. Hence she must be engaged in frequent controversies, the causes of which are essentially foreign to our concerns. Hence, therefore, it must be unwise in us to implicate ourselves by artificial ties in the ordinary vicissitudes of her politics or the ordinary combinations and collisions of her friendships or enmities. </a:t>
            </a:r>
          </a:p>
          <a:p>
            <a:endParaRPr lang="en-US" sz="2000" dirty="0">
              <a:latin typeface="Times" pitchFamily="2" charset="0"/>
            </a:endParaRPr>
          </a:p>
          <a:p>
            <a:r>
              <a:rPr lang="en-US" sz="2000" dirty="0">
                <a:latin typeface="Times" pitchFamily="2" charset="0"/>
              </a:rPr>
              <a:t>Our detached and distant situation invites and enables us to pursue a different course. If we remain one people, under an efficient government, the period is not far off when we may defy material injury from external annoyance; when we may take such an attitude as will cause the neutrality we may at any time resolve upon to be scrupulously respected; when belligerent nations, under the impossibility of making acquisitions upon us, will not lightly hazard the giving us provocation; when we may choose peace or war, as our interest, guided by justice, shall counsel. </a:t>
            </a:r>
          </a:p>
          <a:p>
            <a:endParaRPr lang="en-US" sz="2000" dirty="0">
              <a:latin typeface="Times" pitchFamily="2" charset="0"/>
            </a:endParaRPr>
          </a:p>
          <a:p>
            <a:r>
              <a:rPr lang="en-US" sz="2000" dirty="0">
                <a:latin typeface="Times" pitchFamily="2" charset="0"/>
              </a:rPr>
              <a:t>Why forego the advantages of so peculiar a situation?</a:t>
            </a:r>
          </a:p>
        </p:txBody>
      </p:sp>
      <p:pic>
        <p:nvPicPr>
          <p:cNvPr id="2052" name="Picture 4" descr="George Washington: Facts, Revolution &amp; Presidency - HISTORY">
            <a:extLst>
              <a:ext uri="{FF2B5EF4-FFF2-40B4-BE49-F238E27FC236}">
                <a16:creationId xmlns:a16="http://schemas.microsoft.com/office/drawing/2014/main" id="{C7638022-ED6A-7F33-1ED6-27E5DADE7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168" y="4105893"/>
            <a:ext cx="1644650" cy="1152681"/>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a:extLst>
              <a:ext uri="{FF2B5EF4-FFF2-40B4-BE49-F238E27FC236}">
                <a16:creationId xmlns:a16="http://schemas.microsoft.com/office/drawing/2014/main" id="{D57E52CD-BB7C-00B2-B400-CEECF9E490C5}"/>
              </a:ext>
            </a:extLst>
          </p:cNvPr>
          <p:cNvSpPr/>
          <p:nvPr/>
        </p:nvSpPr>
        <p:spPr>
          <a:xfrm>
            <a:off x="8241475" y="4029090"/>
            <a:ext cx="2576946" cy="653143"/>
          </a:xfrm>
          <a:prstGeom prst="cloudCallout">
            <a:avLst>
              <a:gd name="adj1" fmla="val -56369"/>
              <a:gd name="adj2" fmla="val 425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itchFamily="2" charset="0"/>
              </a:rPr>
              <a:t>Entanglements?</a:t>
            </a:r>
          </a:p>
        </p:txBody>
      </p:sp>
    </p:spTree>
    <p:extLst>
      <p:ext uri="{BB962C8B-B14F-4D97-AF65-F5344CB8AC3E}">
        <p14:creationId xmlns:p14="http://schemas.microsoft.com/office/powerpoint/2010/main" val="1368209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165944"/>
            <a:ext cx="10515600" cy="689952"/>
          </a:xfrm>
          <a:solidFill>
            <a:schemeClr val="bg1"/>
          </a:solidFill>
          <a:ln>
            <a:solidFill>
              <a:srgbClr val="C00000"/>
            </a:solidFill>
          </a:ln>
        </p:spPr>
        <p:txBody>
          <a:bodyPr>
            <a:noAutofit/>
          </a:bodyPr>
          <a:lstStyle/>
          <a:p>
            <a:r>
              <a:rPr lang="en-US" sz="2800" dirty="0">
                <a:latin typeface="Georgia Pro Black" panose="02040A02050405020203" pitchFamily="18" charset="0"/>
              </a:rPr>
              <a:t>Uncle Sam’s Progressive Stages from Childhood</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67992" y="1057971"/>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Analyze the political cartoon</a:t>
            </a:r>
          </a:p>
        </p:txBody>
      </p:sp>
      <p:pic>
        <p:nvPicPr>
          <p:cNvPr id="1026" name="Picture 2">
            <a:extLst>
              <a:ext uri="{FF2B5EF4-FFF2-40B4-BE49-F238E27FC236}">
                <a16:creationId xmlns:a16="http://schemas.microsoft.com/office/drawing/2014/main" id="{6DDDC6E3-443F-9226-70E4-887438893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397" y="1524000"/>
            <a:ext cx="11490290" cy="5334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4DB4B4-EAB3-4749-A700-8DF8A8A23E0B}"/>
              </a:ext>
            </a:extLst>
          </p:cNvPr>
          <p:cNvSpPr/>
          <p:nvPr/>
        </p:nvSpPr>
        <p:spPr>
          <a:xfrm>
            <a:off x="5787005" y="1107782"/>
            <a:ext cx="5855368" cy="8324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Symbols</a:t>
            </a:r>
            <a:r>
              <a:rPr lang="en-US" sz="2400" dirty="0">
                <a:solidFill>
                  <a:schemeClr val="bg1"/>
                </a:solidFill>
                <a:latin typeface="Times" panose="02020603050405020304" pitchFamily="18" charset="0"/>
                <a:cs typeface="Times" panose="02020603050405020304" pitchFamily="18" charset="0"/>
              </a:rPr>
              <a:t>: images in the cartoon that represent something else</a:t>
            </a:r>
          </a:p>
        </p:txBody>
      </p:sp>
      <p:sp>
        <p:nvSpPr>
          <p:cNvPr id="6" name="Rectangle 5">
            <a:extLst>
              <a:ext uri="{FF2B5EF4-FFF2-40B4-BE49-F238E27FC236}">
                <a16:creationId xmlns:a16="http://schemas.microsoft.com/office/drawing/2014/main" id="{226BC6CA-94D8-4CC2-9290-E75DCC766052}"/>
              </a:ext>
            </a:extLst>
          </p:cNvPr>
          <p:cNvSpPr/>
          <p:nvPr/>
        </p:nvSpPr>
        <p:spPr>
          <a:xfrm>
            <a:off x="5787005" y="2052985"/>
            <a:ext cx="5855367" cy="8324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Captions</a:t>
            </a:r>
            <a:r>
              <a:rPr lang="en-US" sz="2400" dirty="0">
                <a:solidFill>
                  <a:schemeClr val="bg1"/>
                </a:solidFill>
                <a:latin typeface="Times" panose="02020603050405020304" pitchFamily="18" charset="0"/>
                <a:cs typeface="Times" panose="02020603050405020304" pitchFamily="18" charset="0"/>
              </a:rPr>
              <a:t>: Titles and written words</a:t>
            </a:r>
          </a:p>
        </p:txBody>
      </p:sp>
      <p:sp>
        <p:nvSpPr>
          <p:cNvPr id="7" name="Rectangle 6">
            <a:extLst>
              <a:ext uri="{FF2B5EF4-FFF2-40B4-BE49-F238E27FC236}">
                <a16:creationId xmlns:a16="http://schemas.microsoft.com/office/drawing/2014/main" id="{79F1A6A6-7CAD-4FB7-AACA-F0098E7691D6}"/>
              </a:ext>
            </a:extLst>
          </p:cNvPr>
          <p:cNvSpPr/>
          <p:nvPr/>
        </p:nvSpPr>
        <p:spPr>
          <a:xfrm>
            <a:off x="5793816" y="2998188"/>
            <a:ext cx="5855366" cy="9048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Activities</a:t>
            </a:r>
            <a:r>
              <a:rPr lang="en-US" sz="2400" dirty="0">
                <a:solidFill>
                  <a:schemeClr val="bg1"/>
                </a:solidFill>
                <a:latin typeface="Times" panose="02020603050405020304" pitchFamily="18" charset="0"/>
                <a:cs typeface="Times" panose="02020603050405020304" pitchFamily="18" charset="0"/>
              </a:rPr>
              <a:t>: what is happening in the cartoon (helps to solve symbols &amp; message)</a:t>
            </a:r>
          </a:p>
        </p:txBody>
      </p:sp>
      <p:sp>
        <p:nvSpPr>
          <p:cNvPr id="8" name="Rectangle 7">
            <a:extLst>
              <a:ext uri="{FF2B5EF4-FFF2-40B4-BE49-F238E27FC236}">
                <a16:creationId xmlns:a16="http://schemas.microsoft.com/office/drawing/2014/main" id="{B3A11B5A-EE93-40BB-A496-C13D8A9590FD}"/>
              </a:ext>
            </a:extLst>
          </p:cNvPr>
          <p:cNvSpPr/>
          <p:nvPr/>
        </p:nvSpPr>
        <p:spPr>
          <a:xfrm>
            <a:off x="5793816" y="4015852"/>
            <a:ext cx="5855366" cy="8324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Message</a:t>
            </a:r>
            <a:r>
              <a:rPr lang="en-US" sz="2400" dirty="0">
                <a:solidFill>
                  <a:schemeClr val="bg1"/>
                </a:solidFill>
                <a:latin typeface="Times" panose="02020603050405020304" pitchFamily="18" charset="0"/>
                <a:cs typeface="Times" panose="02020603050405020304" pitchFamily="18" charset="0"/>
              </a:rPr>
              <a:t>: What is the cartoonist’s point of view and purpose? </a:t>
            </a:r>
          </a:p>
        </p:txBody>
      </p:sp>
      <p:sp>
        <p:nvSpPr>
          <p:cNvPr id="9" name="Rectangle 8">
            <a:extLst>
              <a:ext uri="{FF2B5EF4-FFF2-40B4-BE49-F238E27FC236}">
                <a16:creationId xmlns:a16="http://schemas.microsoft.com/office/drawing/2014/main" id="{75358D06-526E-4762-A271-FD397E03C232}"/>
              </a:ext>
            </a:extLst>
          </p:cNvPr>
          <p:cNvSpPr/>
          <p:nvPr/>
        </p:nvSpPr>
        <p:spPr>
          <a:xfrm>
            <a:off x="5793816" y="4961055"/>
            <a:ext cx="5855366" cy="8324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Subject</a:t>
            </a:r>
            <a:r>
              <a:rPr lang="en-US" sz="2400" dirty="0">
                <a:solidFill>
                  <a:schemeClr val="bg1"/>
                </a:solidFill>
                <a:latin typeface="Times" panose="02020603050405020304" pitchFamily="18" charset="0"/>
                <a:cs typeface="Times" panose="02020603050405020304" pitchFamily="18" charset="0"/>
              </a:rPr>
              <a:t>: What is the topic of the cartoon? </a:t>
            </a:r>
          </a:p>
        </p:txBody>
      </p:sp>
    </p:spTree>
    <p:extLst>
      <p:ext uri="{BB962C8B-B14F-4D97-AF65-F5344CB8AC3E}">
        <p14:creationId xmlns:p14="http://schemas.microsoft.com/office/powerpoint/2010/main" val="125923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Who has the POWER????</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Which branch, the executive or legislative, has greater power to conduct foreign policy?</a:t>
            </a:r>
          </a:p>
        </p:txBody>
      </p:sp>
      <p:pic>
        <p:nvPicPr>
          <p:cNvPr id="3074" name="Picture 2" descr="A Day in the Life of a Member of Congress">
            <a:extLst>
              <a:ext uri="{FF2B5EF4-FFF2-40B4-BE49-F238E27FC236}">
                <a16:creationId xmlns:a16="http://schemas.microsoft.com/office/drawing/2014/main" id="{5826F9FB-4CF8-0035-377F-604EA2641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1429" y="2351784"/>
            <a:ext cx="2974087" cy="2908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ite House | History, Location, &amp; Facts | Britannica">
            <a:extLst>
              <a:ext uri="{FF2B5EF4-FFF2-40B4-BE49-F238E27FC236}">
                <a16:creationId xmlns:a16="http://schemas.microsoft.com/office/drawing/2014/main" id="{FD1BA76E-C9FA-948B-51D6-6F46F1563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60" y="2351784"/>
            <a:ext cx="3049940" cy="29083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30C523-B4C9-5B39-8D42-B03879B6CF99}"/>
              </a:ext>
            </a:extLst>
          </p:cNvPr>
          <p:cNvCxnSpPr/>
          <p:nvPr/>
        </p:nvCxnSpPr>
        <p:spPr>
          <a:xfrm>
            <a:off x="6175717" y="2090057"/>
            <a:ext cx="0" cy="3904343"/>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9076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The Bureaucracy of Foreign Policy</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1237957"/>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Executive branch tasked with implementing foreign policy</a:t>
            </a:r>
          </a:p>
        </p:txBody>
      </p:sp>
      <p:pic>
        <p:nvPicPr>
          <p:cNvPr id="2052" name="Picture 4" descr="Great Seal of the United States - Wikipedia">
            <a:extLst>
              <a:ext uri="{FF2B5EF4-FFF2-40B4-BE49-F238E27FC236}">
                <a16:creationId xmlns:a16="http://schemas.microsoft.com/office/drawing/2014/main" id="{A0C5A584-0A1D-4155-A9ED-F5BA8719C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398" y="1855838"/>
            <a:ext cx="2729131" cy="458716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CB2AFB-70E1-40E1-9AA2-54DBD2D15562}"/>
              </a:ext>
            </a:extLst>
          </p:cNvPr>
          <p:cNvSpPr/>
          <p:nvPr/>
        </p:nvSpPr>
        <p:spPr>
          <a:xfrm>
            <a:off x="323553" y="4468599"/>
            <a:ext cx="4614207" cy="68166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CIA: Intelligence gathering</a:t>
            </a:r>
          </a:p>
        </p:txBody>
      </p:sp>
      <p:sp>
        <p:nvSpPr>
          <p:cNvPr id="7" name="Rectangle 6">
            <a:extLst>
              <a:ext uri="{FF2B5EF4-FFF2-40B4-BE49-F238E27FC236}">
                <a16:creationId xmlns:a16="http://schemas.microsoft.com/office/drawing/2014/main" id="{C0E5C8A9-F313-4368-87FA-4F8C2AEC10ED}"/>
              </a:ext>
            </a:extLst>
          </p:cNvPr>
          <p:cNvSpPr/>
          <p:nvPr/>
        </p:nvSpPr>
        <p:spPr>
          <a:xfrm>
            <a:off x="323556" y="1855838"/>
            <a:ext cx="4614204" cy="68166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Department of State: foreign policy advisor</a:t>
            </a:r>
          </a:p>
        </p:txBody>
      </p:sp>
      <p:sp>
        <p:nvSpPr>
          <p:cNvPr id="8" name="Rectangle 7">
            <a:extLst>
              <a:ext uri="{FF2B5EF4-FFF2-40B4-BE49-F238E27FC236}">
                <a16:creationId xmlns:a16="http://schemas.microsoft.com/office/drawing/2014/main" id="{46C733F6-BB8F-46A0-80DD-6B9939AA0B80}"/>
              </a:ext>
            </a:extLst>
          </p:cNvPr>
          <p:cNvSpPr/>
          <p:nvPr/>
        </p:nvSpPr>
        <p:spPr>
          <a:xfrm>
            <a:off x="323554" y="2651249"/>
            <a:ext cx="4614206" cy="68166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Department of Defense: U.S. Military</a:t>
            </a:r>
          </a:p>
        </p:txBody>
      </p:sp>
      <p:sp>
        <p:nvSpPr>
          <p:cNvPr id="9" name="Rectangle 8">
            <a:extLst>
              <a:ext uri="{FF2B5EF4-FFF2-40B4-BE49-F238E27FC236}">
                <a16:creationId xmlns:a16="http://schemas.microsoft.com/office/drawing/2014/main" id="{FD93805E-8268-476E-BE57-7D92FE71F895}"/>
              </a:ext>
            </a:extLst>
          </p:cNvPr>
          <p:cNvSpPr/>
          <p:nvPr/>
        </p:nvSpPr>
        <p:spPr>
          <a:xfrm>
            <a:off x="323553" y="3495434"/>
            <a:ext cx="4614207" cy="825069"/>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National Security Council: principle forum on foreign policy</a:t>
            </a:r>
          </a:p>
        </p:txBody>
      </p:sp>
      <p:sp>
        <p:nvSpPr>
          <p:cNvPr id="10" name="Rectangle 9">
            <a:extLst>
              <a:ext uri="{FF2B5EF4-FFF2-40B4-BE49-F238E27FC236}">
                <a16:creationId xmlns:a16="http://schemas.microsoft.com/office/drawing/2014/main" id="{967532C7-0705-41AA-B829-2B3DC472D588}"/>
              </a:ext>
            </a:extLst>
          </p:cNvPr>
          <p:cNvSpPr/>
          <p:nvPr/>
        </p:nvSpPr>
        <p:spPr>
          <a:xfrm>
            <a:off x="323553" y="5272028"/>
            <a:ext cx="4614207" cy="11709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International Trade Administration: Strengthens U.S. ability to compete in a global economy</a:t>
            </a:r>
          </a:p>
        </p:txBody>
      </p:sp>
      <p:sp>
        <p:nvSpPr>
          <p:cNvPr id="5" name="Arrow: Right 4">
            <a:extLst>
              <a:ext uri="{FF2B5EF4-FFF2-40B4-BE49-F238E27FC236}">
                <a16:creationId xmlns:a16="http://schemas.microsoft.com/office/drawing/2014/main" id="{3831DB2A-43A3-40A5-A861-A9797DADDB5C}"/>
              </a:ext>
            </a:extLst>
          </p:cNvPr>
          <p:cNvSpPr/>
          <p:nvPr/>
        </p:nvSpPr>
        <p:spPr>
          <a:xfrm>
            <a:off x="4888522" y="2000349"/>
            <a:ext cx="300112" cy="39263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CF6B4FC-8925-4C7F-9200-3FCB4723F00D}"/>
              </a:ext>
            </a:extLst>
          </p:cNvPr>
          <p:cNvSpPr/>
          <p:nvPr/>
        </p:nvSpPr>
        <p:spPr>
          <a:xfrm>
            <a:off x="4888522" y="2700023"/>
            <a:ext cx="300112" cy="39263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830E175-985F-4897-805F-B81F2FED6FD2}"/>
              </a:ext>
            </a:extLst>
          </p:cNvPr>
          <p:cNvSpPr/>
          <p:nvPr/>
        </p:nvSpPr>
        <p:spPr>
          <a:xfrm>
            <a:off x="4888522" y="3714882"/>
            <a:ext cx="300112" cy="39263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3130EB5-F6E3-43F0-A10A-5ADD068FFFFE}"/>
              </a:ext>
            </a:extLst>
          </p:cNvPr>
          <p:cNvSpPr/>
          <p:nvPr/>
        </p:nvSpPr>
        <p:spPr>
          <a:xfrm>
            <a:off x="4888522" y="4612721"/>
            <a:ext cx="300112" cy="39263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8EDC069-8BE0-4863-A1FE-4F919E512CFA}"/>
              </a:ext>
            </a:extLst>
          </p:cNvPr>
          <p:cNvSpPr/>
          <p:nvPr/>
        </p:nvSpPr>
        <p:spPr>
          <a:xfrm>
            <a:off x="4888522" y="5497550"/>
            <a:ext cx="300112" cy="392638"/>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80FF44-48B2-4FD5-9D25-121BCB08BCA1}"/>
              </a:ext>
            </a:extLst>
          </p:cNvPr>
          <p:cNvSpPr/>
          <p:nvPr/>
        </p:nvSpPr>
        <p:spPr>
          <a:xfrm>
            <a:off x="8032651" y="1675886"/>
            <a:ext cx="3995225" cy="3944157"/>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It is impossible that the allied powers should extend their political system to any portion of either continent, without endangering our peace and happiness; nor can any one believe that our Southern Brethren, if left to themselves, would adopt it of their own accord. It is equally impossible, therefore, that we should behold such interposition, in any form, with indifference.</a:t>
            </a:r>
          </a:p>
          <a:p>
            <a:r>
              <a:rPr lang="en-US" sz="2000" dirty="0">
                <a:latin typeface="Times" panose="02020603050405020304" pitchFamily="18" charset="0"/>
                <a:cs typeface="Times" panose="02020603050405020304" pitchFamily="18" charset="0"/>
              </a:rPr>
              <a:t>     - </a:t>
            </a:r>
            <a:r>
              <a:rPr lang="en-US" sz="2000" b="1" dirty="0">
                <a:latin typeface="Times" panose="02020603050405020304" pitchFamily="18" charset="0"/>
                <a:cs typeface="Times" panose="02020603050405020304" pitchFamily="18" charset="0"/>
              </a:rPr>
              <a:t>The Monroe Doctrine, 1823</a:t>
            </a:r>
          </a:p>
        </p:txBody>
      </p:sp>
    </p:spTree>
    <p:extLst>
      <p:ext uri="{BB962C8B-B14F-4D97-AF65-F5344CB8AC3E}">
        <p14:creationId xmlns:p14="http://schemas.microsoft.com/office/powerpoint/2010/main" val="906776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a:bodyPr>
          <a:lstStyle/>
          <a:p>
            <a:r>
              <a:rPr lang="en-US" sz="2800" dirty="0">
                <a:latin typeface="Georgia Pro Black" panose="02040A02050405020203" pitchFamily="18" charset="0"/>
              </a:rPr>
              <a:t>President Power in the Realm of Foreign Policy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81686"/>
            <a:ext cx="11141612" cy="5437798"/>
          </a:xfrm>
          <a:solidFill>
            <a:schemeClr val="bg1"/>
          </a:solidFill>
          <a:ln>
            <a:solidFill>
              <a:srgbClr val="FF0000"/>
            </a:solidFill>
          </a:ln>
        </p:spPr>
        <p:txBody>
          <a:bodyPr>
            <a:normAutofit/>
          </a:bodyPr>
          <a:lstStyle/>
          <a:p>
            <a:pPr marL="0" indent="0">
              <a:buNone/>
            </a:pPr>
            <a:r>
              <a:rPr lang="en-US" sz="2400" b="1" i="1" dirty="0">
                <a:solidFill>
                  <a:srgbClr val="FF0000"/>
                </a:solidFill>
                <a:latin typeface="Times New Roman" panose="02020603050405020304" pitchFamily="18" charset="0"/>
                <a:cs typeface="Times New Roman" panose="02020603050405020304" pitchFamily="18" charset="0"/>
              </a:rPr>
              <a:t>Imperial Presidency </a:t>
            </a:r>
            <a:r>
              <a:rPr lang="en-US" sz="2400" dirty="0">
                <a:latin typeface="Times New Roman" panose="02020603050405020304" pitchFamily="18" charset="0"/>
                <a:cs typeface="Times New Roman" panose="02020603050405020304" pitchFamily="18" charset="0"/>
              </a:rPr>
              <a:t>– The ability of the president to over power checks &amp; balances meant to limit the power of the executive </a:t>
            </a:r>
          </a:p>
        </p:txBody>
      </p:sp>
      <p:pic>
        <p:nvPicPr>
          <p:cNvPr id="1028" name="Picture 4" descr="The Imperial Presidency Continues to Flourish Part I | by Mitchell Nemeth |  Dialogue &amp; Discourse | Medium">
            <a:extLst>
              <a:ext uri="{FF2B5EF4-FFF2-40B4-BE49-F238E27FC236}">
                <a16:creationId xmlns:a16="http://schemas.microsoft.com/office/drawing/2014/main" id="{CCB49F45-6836-48B8-BFCE-BE3601080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03" y="2021341"/>
            <a:ext cx="2404383" cy="27828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0E336CF-6EB5-4582-8D33-25049F6CB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388" y="4109490"/>
            <a:ext cx="2371725" cy="26289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D0F55F3-6DCB-4AA8-9D2C-ECCB0FA5F501}"/>
              </a:ext>
            </a:extLst>
          </p:cNvPr>
          <p:cNvSpPr/>
          <p:nvPr/>
        </p:nvSpPr>
        <p:spPr>
          <a:xfrm>
            <a:off x="3965590" y="1988799"/>
            <a:ext cx="5437812" cy="33184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Factors of an IMPERIAL PRESIDENCY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Commander in Chief of the Military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Chief Diplomat</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Crisis Manager</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War Powers Resolution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Executive Agreements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Executive Orders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Executive privilege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Bully Pulpit (Persuader in Chief)</a:t>
            </a:r>
          </a:p>
        </p:txBody>
      </p:sp>
      <p:sp>
        <p:nvSpPr>
          <p:cNvPr id="5" name="Rectangle 4">
            <a:extLst>
              <a:ext uri="{FF2B5EF4-FFF2-40B4-BE49-F238E27FC236}">
                <a16:creationId xmlns:a16="http://schemas.microsoft.com/office/drawing/2014/main" id="{E84B9A1C-84E7-4F3F-9286-15BF2024A2C3}"/>
              </a:ext>
            </a:extLst>
          </p:cNvPr>
          <p:cNvSpPr/>
          <p:nvPr/>
        </p:nvSpPr>
        <p:spPr>
          <a:xfrm>
            <a:off x="3810989" y="5458694"/>
            <a:ext cx="8062014" cy="12202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panose="02020603050405020304" pitchFamily="18" charset="0"/>
                <a:cs typeface="Times" panose="02020603050405020304" pitchFamily="18" charset="0"/>
              </a:rPr>
              <a:t>How effective is the system of checks &amp; balances in limiting the power of the executive branch in the implementation of foreign policy? </a:t>
            </a:r>
          </a:p>
        </p:txBody>
      </p:sp>
    </p:spTree>
    <p:extLst>
      <p:ext uri="{BB962C8B-B14F-4D97-AF65-F5344CB8AC3E}">
        <p14:creationId xmlns:p14="http://schemas.microsoft.com/office/powerpoint/2010/main" val="265412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186423"/>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Congressional Limitations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1057971"/>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Congressional restraints on executive power in foreign policy</a:t>
            </a:r>
          </a:p>
        </p:txBody>
      </p:sp>
      <p:pic>
        <p:nvPicPr>
          <p:cNvPr id="3074" name="Picture 2" descr="Some Republicans in U.S. Congress try to close government over vaccine  mandates | The Mighty 790 KFGO | KFGO">
            <a:extLst>
              <a:ext uri="{FF2B5EF4-FFF2-40B4-BE49-F238E27FC236}">
                <a16:creationId xmlns:a16="http://schemas.microsoft.com/office/drawing/2014/main" id="{9EBA5D52-4521-4EAB-A8A7-8C1591354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75" y="3601329"/>
            <a:ext cx="2619375" cy="287266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B30E2B-BE02-4F78-8163-A958CBAEE74A}"/>
              </a:ext>
            </a:extLst>
          </p:cNvPr>
          <p:cNvSpPr/>
          <p:nvPr/>
        </p:nvSpPr>
        <p:spPr>
          <a:xfrm>
            <a:off x="784274" y="1562797"/>
            <a:ext cx="10569526" cy="1866203"/>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But the great security against a gradual concentration of the several powers in the same department, consists in giving to those who administer each department, the necessary constitutional means . . . to resist encroachments of the others . . . It may be a reflection on human nature that such devices should be necessary to control the abuses of government. . . .</a:t>
            </a:r>
          </a:p>
          <a:p>
            <a:r>
              <a:rPr lang="en-US" sz="2200" dirty="0">
                <a:latin typeface="Times" panose="02020603050405020304" pitchFamily="18" charset="0"/>
                <a:cs typeface="Times" panose="02020603050405020304" pitchFamily="18" charset="0"/>
              </a:rPr>
              <a:t>	- James Madison, Federalist 51, 1788</a:t>
            </a:r>
          </a:p>
        </p:txBody>
      </p:sp>
      <p:sp>
        <p:nvSpPr>
          <p:cNvPr id="5" name="Thought Bubble: Cloud 4">
            <a:extLst>
              <a:ext uri="{FF2B5EF4-FFF2-40B4-BE49-F238E27FC236}">
                <a16:creationId xmlns:a16="http://schemas.microsoft.com/office/drawing/2014/main" id="{E6405600-0D67-49A5-8398-188F9E04A00D}"/>
              </a:ext>
            </a:extLst>
          </p:cNvPr>
          <p:cNvSpPr/>
          <p:nvPr/>
        </p:nvSpPr>
        <p:spPr>
          <a:xfrm>
            <a:off x="1927274" y="3610595"/>
            <a:ext cx="1955409" cy="1116149"/>
          </a:xfrm>
          <a:prstGeom prst="cloudCallout">
            <a:avLst>
              <a:gd name="adj1" fmla="val -40257"/>
              <a:gd name="adj2" fmla="val 6754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latin typeface="Times" panose="02020603050405020304" pitchFamily="18" charset="0"/>
                <a:cs typeface="Times" panose="02020603050405020304" pitchFamily="18" charset="0"/>
              </a:rPr>
              <a:t>No, Mr. President!</a:t>
            </a:r>
          </a:p>
        </p:txBody>
      </p:sp>
      <p:sp>
        <p:nvSpPr>
          <p:cNvPr id="6" name="Rectangle 5">
            <a:extLst>
              <a:ext uri="{FF2B5EF4-FFF2-40B4-BE49-F238E27FC236}">
                <a16:creationId xmlns:a16="http://schemas.microsoft.com/office/drawing/2014/main" id="{26BE5C13-0C39-4B91-9777-F915A818539F}"/>
              </a:ext>
            </a:extLst>
          </p:cNvPr>
          <p:cNvSpPr/>
          <p:nvPr/>
        </p:nvSpPr>
        <p:spPr>
          <a:xfrm>
            <a:off x="4164037" y="3798276"/>
            <a:ext cx="7679788" cy="18662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Power of the Purse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Lawmaking</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Senate approval of treaties &amp; appointments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Declare War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Oversight &amp; Investigation </a:t>
            </a:r>
          </a:p>
        </p:txBody>
      </p:sp>
    </p:spTree>
    <p:extLst>
      <p:ext uri="{BB962C8B-B14F-4D97-AF65-F5344CB8AC3E}">
        <p14:creationId xmlns:p14="http://schemas.microsoft.com/office/powerpoint/2010/main" val="16206012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Constitutional Debate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Debating the United States Role in the World 1898-1945 </a:t>
            </a:r>
          </a:p>
        </p:txBody>
      </p:sp>
      <p:sp>
        <p:nvSpPr>
          <p:cNvPr id="4" name="Rectangle 3">
            <a:extLst>
              <a:ext uri="{FF2B5EF4-FFF2-40B4-BE49-F238E27FC236}">
                <a16:creationId xmlns:a16="http://schemas.microsoft.com/office/drawing/2014/main" id="{92268C12-239F-4953-AA09-8A72FAC9EE75}"/>
              </a:ext>
            </a:extLst>
          </p:cNvPr>
          <p:cNvSpPr/>
          <p:nvPr/>
        </p:nvSpPr>
        <p:spPr>
          <a:xfrm>
            <a:off x="815926" y="1997612"/>
            <a:ext cx="11119338" cy="11394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when the United States is justified for intervening into another country or foreign policy issue. </a:t>
            </a:r>
          </a:p>
        </p:txBody>
      </p:sp>
      <p:pic>
        <p:nvPicPr>
          <p:cNvPr id="3074" name="Picture 2" descr="Imperialism and the Spanish-American War | PBS LearningMedia">
            <a:extLst>
              <a:ext uri="{FF2B5EF4-FFF2-40B4-BE49-F238E27FC236}">
                <a16:creationId xmlns:a16="http://schemas.microsoft.com/office/drawing/2014/main" id="{178AC144-0708-42E0-B1A0-5A0A398DE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70" y="3291840"/>
            <a:ext cx="2087880" cy="213125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51BE9C-21C9-4F7E-B302-36BF89ADB18D}"/>
              </a:ext>
            </a:extLst>
          </p:cNvPr>
          <p:cNvSpPr/>
          <p:nvPr/>
        </p:nvSpPr>
        <p:spPr>
          <a:xfrm>
            <a:off x="25205" y="5484754"/>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Spanish American War</a:t>
            </a:r>
          </a:p>
        </p:txBody>
      </p:sp>
      <p:pic>
        <p:nvPicPr>
          <p:cNvPr id="3076" name="Picture 4" descr="Amazon.com: WW1 American Propaganda Poster, Size 11.7x16.5 inches -  BRITANNIA 1918 year - WW1 Britain's day Print Reproduction - Great War  British Replica Prints: Posters &amp; Prints">
            <a:extLst>
              <a:ext uri="{FF2B5EF4-FFF2-40B4-BE49-F238E27FC236}">
                <a16:creationId xmlns:a16="http://schemas.microsoft.com/office/drawing/2014/main" id="{F755E1E4-ACB6-46F1-A17B-B8509C4CA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230" y="3278395"/>
            <a:ext cx="2087881" cy="215814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1D25D74-2099-4C0A-BD6F-1FE3CD43C841}"/>
              </a:ext>
            </a:extLst>
          </p:cNvPr>
          <p:cNvSpPr/>
          <p:nvPr/>
        </p:nvSpPr>
        <p:spPr>
          <a:xfrm>
            <a:off x="3138265" y="5473580"/>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World War I</a:t>
            </a:r>
          </a:p>
        </p:txBody>
      </p:sp>
      <p:pic>
        <p:nvPicPr>
          <p:cNvPr id="3078" name="Picture 6" descr="Powers of Persuasion | National Archives">
            <a:extLst>
              <a:ext uri="{FF2B5EF4-FFF2-40B4-BE49-F238E27FC236}">
                <a16:creationId xmlns:a16="http://schemas.microsoft.com/office/drawing/2014/main" id="{88FF60B6-D22E-4C51-8803-F0F1073C2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891" y="3264953"/>
            <a:ext cx="2087880" cy="215814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D319ACB-99D9-4203-AB22-1D2A7A9EA157}"/>
              </a:ext>
            </a:extLst>
          </p:cNvPr>
          <p:cNvSpPr/>
          <p:nvPr/>
        </p:nvSpPr>
        <p:spPr>
          <a:xfrm>
            <a:off x="6183336" y="5484754"/>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World War II</a:t>
            </a:r>
          </a:p>
        </p:txBody>
      </p:sp>
      <p:pic>
        <p:nvPicPr>
          <p:cNvPr id="3080" name="Picture 8" descr="1951 Stop Communism Propaganda Posters - Cold War&quot; Art Board Print by  BackenPooder | Redbubble">
            <a:extLst>
              <a:ext uri="{FF2B5EF4-FFF2-40B4-BE49-F238E27FC236}">
                <a16:creationId xmlns:a16="http://schemas.microsoft.com/office/drawing/2014/main" id="{CE5BED75-0426-4C39-99B2-78ACC6ABC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272" y="3204540"/>
            <a:ext cx="1982077" cy="220159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BDDC9D-FFB2-43FF-B11E-35FBD1CCA1F1}"/>
              </a:ext>
            </a:extLst>
          </p:cNvPr>
          <p:cNvSpPr/>
          <p:nvPr/>
        </p:nvSpPr>
        <p:spPr>
          <a:xfrm>
            <a:off x="9228407" y="5484754"/>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Cold War</a:t>
            </a:r>
          </a:p>
        </p:txBody>
      </p:sp>
    </p:spTree>
    <p:extLst>
      <p:ext uri="{BB962C8B-B14F-4D97-AF65-F5344CB8AC3E}">
        <p14:creationId xmlns:p14="http://schemas.microsoft.com/office/powerpoint/2010/main" val="425623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92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The Constitutional Power of Foreign Policy</a:t>
            </a:r>
          </a:p>
          <a:p>
            <a:pPr>
              <a:buFont typeface="Wingdings" panose="05000000000000000000" pitchFamily="2" charset="2"/>
              <a:buChar char="Ø"/>
            </a:pPr>
            <a:r>
              <a:rPr lang="en-US" sz="2400" dirty="0"/>
              <a:t> </a:t>
            </a:r>
            <a:r>
              <a:rPr lang="en-US" sz="2400" dirty="0">
                <a:latin typeface="Times" pitchFamily="2" charset="0"/>
              </a:rPr>
              <a:t>Alliances – A League of Friendship</a:t>
            </a:r>
            <a:endParaRPr lang="en-US" sz="2400" dirty="0"/>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Constitutional Debate on Foreign Policy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Current Events Journals due 5/20 (foreign policy journal) </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921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111907"/>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Constitutional Principle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3221502"/>
            <a:ext cx="11141612" cy="3397982"/>
          </a:xfrm>
          <a:solidFill>
            <a:schemeClr val="bg1"/>
          </a:solidFill>
          <a:ln>
            <a:solidFill>
              <a:srgbClr val="FF000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Presidents are generally thought to have advantages over Congress in conducting foreign policy because of the formal and informal powers of the presidency.</a:t>
            </a:r>
          </a:p>
          <a:p>
            <a:pPr marL="801688" indent="-457200">
              <a:buAutoNum type="alphaUcPeriod"/>
            </a:pPr>
            <a:r>
              <a:rPr lang="en-US" sz="2400" dirty="0">
                <a:latin typeface="Times New Roman" panose="02020603050405020304" pitchFamily="18" charset="0"/>
                <a:cs typeface="Times New Roman" panose="02020603050405020304" pitchFamily="18" charset="0"/>
              </a:rPr>
              <a:t>Identify and explain TWO powers of the President in making foreign policy.</a:t>
            </a:r>
          </a:p>
          <a:p>
            <a:pPr marL="801688" indent="-457200">
              <a:buAutoNum type="alphaUcPeriod"/>
            </a:pPr>
            <a:r>
              <a:rPr lang="en-US" sz="2400" dirty="0">
                <a:latin typeface="Times New Roman" panose="02020603050405020304" pitchFamily="18" charset="0"/>
                <a:cs typeface="Times New Roman" panose="02020603050405020304" pitchFamily="18" charset="0"/>
              </a:rPr>
              <a:t>Identify and explain TWO powers of Congress in making foreign policy.</a:t>
            </a:r>
          </a:p>
          <a:p>
            <a:pPr marL="801688" indent="-457200">
              <a:buAutoNum type="alphaUcPeriod"/>
            </a:pPr>
            <a:r>
              <a:rPr lang="en-US" sz="2400" dirty="0">
                <a:latin typeface="Times New Roman" panose="02020603050405020304" pitchFamily="18" charset="0"/>
                <a:cs typeface="Times New Roman" panose="02020603050405020304" pitchFamily="18" charset="0"/>
              </a:rPr>
              <a:t>Choose one of the following informal powers of the President and explain why it gives the President an advantage over Congress in making foreign policy</a:t>
            </a:r>
          </a:p>
          <a:p>
            <a:pPr marL="1195388" indent="-393700"/>
            <a:r>
              <a:rPr lang="en-US" sz="2400" dirty="0">
                <a:latin typeface="Times New Roman" panose="02020603050405020304" pitchFamily="18" charset="0"/>
                <a:cs typeface="Times New Roman" panose="02020603050405020304" pitchFamily="18" charset="0"/>
              </a:rPr>
              <a:t> Executive agreements </a:t>
            </a:r>
          </a:p>
          <a:p>
            <a:pPr marL="1195388" indent="-393700"/>
            <a:r>
              <a:rPr lang="en-US" sz="2400" dirty="0">
                <a:latin typeface="Times New Roman" panose="02020603050405020304" pitchFamily="18" charset="0"/>
                <a:cs typeface="Times New Roman" panose="02020603050405020304" pitchFamily="18" charset="0"/>
              </a:rPr>
              <a:t>War Powers Resolution </a:t>
            </a:r>
          </a:p>
        </p:txBody>
      </p:sp>
      <p:sp>
        <p:nvSpPr>
          <p:cNvPr id="4" name="Rectangle 3">
            <a:extLst>
              <a:ext uri="{FF2B5EF4-FFF2-40B4-BE49-F238E27FC236}">
                <a16:creationId xmlns:a16="http://schemas.microsoft.com/office/drawing/2014/main" id="{B9BFE49A-C9FA-4359-8CB7-1A3D0D14C4BF}"/>
              </a:ext>
            </a:extLst>
          </p:cNvPr>
          <p:cNvSpPr/>
          <p:nvPr/>
        </p:nvSpPr>
        <p:spPr>
          <a:xfrm>
            <a:off x="506437" y="914400"/>
            <a:ext cx="11296357" cy="2194560"/>
          </a:xfrm>
          <a:prstGeom prst="rect">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In order to lay a due foundation for that separate and distinct exercise of the different powers of government, which, to a certain extent, is admitted on all hands to be essential to the preservation of liberty, it is evident that each department should have a will of its own;</a:t>
            </a:r>
            <a:r>
              <a:rPr lang="en-US" sz="2200" baseline="30000" dirty="0">
                <a:latin typeface="Times" panose="02020603050405020304" pitchFamily="18" charset="0"/>
                <a:cs typeface="Times" panose="02020603050405020304" pitchFamily="18" charset="0"/>
                <a:hlinkClick r:id="rId2"/>
              </a:rPr>
              <a:t>2</a:t>
            </a:r>
            <a:r>
              <a:rPr lang="en-US" sz="2200" dirty="0">
                <a:latin typeface="Times" panose="02020603050405020304" pitchFamily="18" charset="0"/>
                <a:cs typeface="Times" panose="02020603050405020304" pitchFamily="18" charset="0"/>
              </a:rPr>
              <a:t> and consequently should be so constituted, that the members of each should have as little agency as possible in the appointment of the members of the others.</a:t>
            </a:r>
          </a:p>
          <a:p>
            <a:r>
              <a:rPr lang="en-US" sz="2200" dirty="0">
                <a:latin typeface="Times" panose="02020603050405020304" pitchFamily="18" charset="0"/>
                <a:cs typeface="Times" panose="02020603050405020304" pitchFamily="18" charset="0"/>
              </a:rPr>
              <a:t>	- James Madison, Federalist 51, 1788</a:t>
            </a:r>
          </a:p>
        </p:txBody>
      </p:sp>
    </p:spTree>
    <p:extLst>
      <p:ext uri="{BB962C8B-B14F-4D97-AF65-F5344CB8AC3E}">
        <p14:creationId xmlns:p14="http://schemas.microsoft.com/office/powerpoint/2010/main" val="3822047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A World of Government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Governments of the World</a:t>
            </a:r>
          </a:p>
        </p:txBody>
      </p:sp>
      <p:pic>
        <p:nvPicPr>
          <p:cNvPr id="4" name="Picture 2">
            <a:hlinkClick r:id="rId2"/>
            <a:extLst>
              <a:ext uri="{FF2B5EF4-FFF2-40B4-BE49-F238E27FC236}">
                <a16:creationId xmlns:a16="http://schemas.microsoft.com/office/drawing/2014/main" id="{F15E121F-E892-4303-A7B6-2C809EF70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77" y="2024737"/>
            <a:ext cx="5448886" cy="2358361"/>
          </a:xfrm>
          <a:prstGeom prst="rect">
            <a:avLst/>
          </a:prstGeom>
          <a:solidFill>
            <a:schemeClr val="tx1"/>
          </a:solidFill>
          <a:ln>
            <a:noFill/>
          </a:ln>
        </p:spPr>
      </p:pic>
      <p:pic>
        <p:nvPicPr>
          <p:cNvPr id="5" name="Picture 2">
            <a:hlinkClick r:id="rId4"/>
            <a:extLst>
              <a:ext uri="{FF2B5EF4-FFF2-40B4-BE49-F238E27FC236}">
                <a16:creationId xmlns:a16="http://schemas.microsoft.com/office/drawing/2014/main" id="{CC1D488E-CEBC-44FB-BA34-25EF3D883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072" y="2024736"/>
            <a:ext cx="5448886" cy="2358362"/>
          </a:xfrm>
          <a:prstGeom prst="rect">
            <a:avLst/>
          </a:prstGeom>
          <a:solidFill>
            <a:schemeClr val="tx1"/>
          </a:solidFill>
          <a:ln>
            <a:noFill/>
          </a:ln>
        </p:spPr>
      </p:pic>
      <p:sp>
        <p:nvSpPr>
          <p:cNvPr id="6" name="Rectangle 5">
            <a:extLst>
              <a:ext uri="{FF2B5EF4-FFF2-40B4-BE49-F238E27FC236}">
                <a16:creationId xmlns:a16="http://schemas.microsoft.com/office/drawing/2014/main" id="{1F03ED62-4F2F-496F-AEF0-26BD81891AD7}"/>
              </a:ext>
            </a:extLst>
          </p:cNvPr>
          <p:cNvSpPr/>
          <p:nvPr/>
        </p:nvSpPr>
        <p:spPr>
          <a:xfrm>
            <a:off x="838200" y="4557932"/>
            <a:ext cx="4676335" cy="75965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Unitary Systems of Governments of the World</a:t>
            </a:r>
          </a:p>
        </p:txBody>
      </p:sp>
      <p:sp>
        <p:nvSpPr>
          <p:cNvPr id="7" name="Rectangle 6">
            <a:extLst>
              <a:ext uri="{FF2B5EF4-FFF2-40B4-BE49-F238E27FC236}">
                <a16:creationId xmlns:a16="http://schemas.microsoft.com/office/drawing/2014/main" id="{4903A3F5-57C5-4DAF-B6E7-246B6F54662C}"/>
              </a:ext>
            </a:extLst>
          </p:cNvPr>
          <p:cNvSpPr/>
          <p:nvPr/>
        </p:nvSpPr>
        <p:spPr>
          <a:xfrm>
            <a:off x="6677467" y="4527452"/>
            <a:ext cx="4676335" cy="89564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Federal System of Governments of the World</a:t>
            </a:r>
          </a:p>
        </p:txBody>
      </p:sp>
    </p:spTree>
    <p:extLst>
      <p:ext uri="{BB962C8B-B14F-4D97-AF65-F5344CB8AC3E}">
        <p14:creationId xmlns:p14="http://schemas.microsoft.com/office/powerpoint/2010/main" val="3002356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125975"/>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Rise of the Cold War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323557" y="1097280"/>
            <a:ext cx="11422966" cy="5079683"/>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Post WWII established two </a:t>
            </a:r>
            <a:r>
              <a:rPr lang="en-US" sz="2400" b="1" u="sng" dirty="0">
                <a:latin typeface="Times New Roman" panose="02020603050405020304" pitchFamily="18" charset="0"/>
                <a:cs typeface="Times New Roman" panose="02020603050405020304" pitchFamily="18" charset="0"/>
              </a:rPr>
              <a:t>superpower nations</a:t>
            </a:r>
            <a:r>
              <a:rPr lang="en-US" sz="2400" dirty="0">
                <a:latin typeface="Times New Roman" panose="02020603050405020304" pitchFamily="18" charset="0"/>
                <a:cs typeface="Times New Roman" panose="02020603050405020304" pitchFamily="18" charset="0"/>
              </a:rPr>
              <a:t>: </a:t>
            </a:r>
            <a:r>
              <a:rPr lang="en-US" sz="2400" b="1" i="1" dirty="0">
                <a:solidFill>
                  <a:srgbClr val="002060"/>
                </a:solidFill>
                <a:latin typeface="Times New Roman" panose="02020603050405020304" pitchFamily="18" charset="0"/>
                <a:cs typeface="Times New Roman" panose="02020603050405020304" pitchFamily="18" charset="0"/>
              </a:rPr>
              <a:t>United States (Democratic)</a:t>
            </a:r>
            <a:r>
              <a:rPr lang="en-US" sz="2400" dirty="0">
                <a:latin typeface="Times New Roman" panose="02020603050405020304" pitchFamily="18" charset="0"/>
                <a:cs typeface="Times New Roman" panose="02020603050405020304" pitchFamily="18" charset="0"/>
              </a:rPr>
              <a:t> &amp; </a:t>
            </a:r>
            <a:r>
              <a:rPr lang="en-US" sz="2400" b="1" i="1" dirty="0">
                <a:solidFill>
                  <a:srgbClr val="FF0000"/>
                </a:solidFill>
                <a:latin typeface="Times New Roman" panose="02020603050405020304" pitchFamily="18" charset="0"/>
                <a:cs typeface="Times New Roman" panose="02020603050405020304" pitchFamily="18" charset="0"/>
              </a:rPr>
              <a:t>Soviet Union (Communist)</a:t>
            </a:r>
          </a:p>
          <a:p>
            <a:pPr marL="0" indent="0">
              <a:buNone/>
            </a:pPr>
            <a:endParaRPr lang="en-US" sz="2400" b="1" i="1" dirty="0">
              <a:solidFill>
                <a:srgbClr val="FF0000"/>
              </a:solidFill>
              <a:latin typeface="Times New Roman" panose="02020603050405020304" pitchFamily="18" charset="0"/>
              <a:cs typeface="Times New Roman" panose="02020603050405020304" pitchFamily="18" charset="0"/>
            </a:endParaRPr>
          </a:p>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Bridge the gulch">
            <a:extLst>
              <a:ext uri="{FF2B5EF4-FFF2-40B4-BE49-F238E27FC236}">
                <a16:creationId xmlns:a16="http://schemas.microsoft.com/office/drawing/2014/main" id="{8AF532C3-587E-4C3B-A424-673EA5A0B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2171" y="1590676"/>
            <a:ext cx="3051629" cy="23904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A4F3354-CF2F-4B64-BD95-AFE37C710656}"/>
              </a:ext>
            </a:extLst>
          </p:cNvPr>
          <p:cNvSpPr/>
          <p:nvPr/>
        </p:nvSpPr>
        <p:spPr>
          <a:xfrm>
            <a:off x="445477" y="2684608"/>
            <a:ext cx="3275541" cy="148878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Liberty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Popular sovereignty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Capitalism </a:t>
            </a:r>
          </a:p>
        </p:txBody>
      </p:sp>
      <p:sp>
        <p:nvSpPr>
          <p:cNvPr id="6" name="Rectangle 5">
            <a:extLst>
              <a:ext uri="{FF2B5EF4-FFF2-40B4-BE49-F238E27FC236}">
                <a16:creationId xmlns:a16="http://schemas.microsoft.com/office/drawing/2014/main" id="{B82F9625-B0A8-4EB8-BF24-6BF31471FE32}"/>
              </a:ext>
            </a:extLst>
          </p:cNvPr>
          <p:cNvSpPr/>
          <p:nvPr/>
        </p:nvSpPr>
        <p:spPr>
          <a:xfrm>
            <a:off x="4829682" y="2684608"/>
            <a:ext cx="3275541" cy="1488784"/>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Autocratic</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Command economy </a:t>
            </a:r>
          </a:p>
        </p:txBody>
      </p:sp>
      <p:sp>
        <p:nvSpPr>
          <p:cNvPr id="7" name="Rectangle 6">
            <a:extLst>
              <a:ext uri="{FF2B5EF4-FFF2-40B4-BE49-F238E27FC236}">
                <a16:creationId xmlns:a16="http://schemas.microsoft.com/office/drawing/2014/main" id="{7FAD02D0-BC4F-4FB9-94B4-F5D39CA2E3BA}"/>
              </a:ext>
            </a:extLst>
          </p:cNvPr>
          <p:cNvSpPr/>
          <p:nvPr/>
        </p:nvSpPr>
        <p:spPr>
          <a:xfrm>
            <a:off x="651859" y="1951940"/>
            <a:ext cx="2862775" cy="59199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United States</a:t>
            </a:r>
          </a:p>
        </p:txBody>
      </p:sp>
      <p:sp>
        <p:nvSpPr>
          <p:cNvPr id="8" name="Rectangle 7">
            <a:extLst>
              <a:ext uri="{FF2B5EF4-FFF2-40B4-BE49-F238E27FC236}">
                <a16:creationId xmlns:a16="http://schemas.microsoft.com/office/drawing/2014/main" id="{968DF8AF-E1A2-4CF8-B995-BD7F88FDC32E}"/>
              </a:ext>
            </a:extLst>
          </p:cNvPr>
          <p:cNvSpPr/>
          <p:nvPr/>
        </p:nvSpPr>
        <p:spPr>
          <a:xfrm>
            <a:off x="5036064" y="1951940"/>
            <a:ext cx="2862775" cy="591992"/>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USSR</a:t>
            </a:r>
          </a:p>
        </p:txBody>
      </p:sp>
      <p:sp>
        <p:nvSpPr>
          <p:cNvPr id="5" name="Rectangle 4">
            <a:extLst>
              <a:ext uri="{FF2B5EF4-FFF2-40B4-BE49-F238E27FC236}">
                <a16:creationId xmlns:a16="http://schemas.microsoft.com/office/drawing/2014/main" id="{44800C08-08E1-4A56-BE1B-DE9A5C59DC27}"/>
              </a:ext>
            </a:extLst>
          </p:cNvPr>
          <p:cNvSpPr/>
          <p:nvPr/>
        </p:nvSpPr>
        <p:spPr>
          <a:xfrm>
            <a:off x="3889830" y="2349305"/>
            <a:ext cx="771040" cy="872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VS.</a:t>
            </a:r>
          </a:p>
        </p:txBody>
      </p:sp>
      <p:pic>
        <p:nvPicPr>
          <p:cNvPr id="1030" name="Picture 6" descr="MUSINGS: POST COMMUNISM IN THE EASTERN BLOC: GERMANY, HUNGARY, AND THE  CZECH REPUBLIC">
            <a:extLst>
              <a:ext uri="{FF2B5EF4-FFF2-40B4-BE49-F238E27FC236}">
                <a16:creationId xmlns:a16="http://schemas.microsoft.com/office/drawing/2014/main" id="{6FD7B617-2D89-4239-A3E3-835EB2B46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052" y="4121834"/>
            <a:ext cx="5231262" cy="25198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1F759EB-F4EC-42CA-BDAB-B2D486BC388B}"/>
              </a:ext>
            </a:extLst>
          </p:cNvPr>
          <p:cNvSpPr/>
          <p:nvPr/>
        </p:nvSpPr>
        <p:spPr>
          <a:xfrm>
            <a:off x="225082" y="4314067"/>
            <a:ext cx="5725552" cy="1692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Sphere of Influence</a:t>
            </a:r>
            <a:r>
              <a:rPr lang="en-US" sz="2400" dirty="0">
                <a:solidFill>
                  <a:schemeClr val="bg1"/>
                </a:solidFill>
                <a:latin typeface="Times" panose="02020603050405020304" pitchFamily="18" charset="0"/>
                <a:cs typeface="Times" panose="02020603050405020304" pitchFamily="18" charset="0"/>
              </a:rPr>
              <a:t>: a region division where a state has cultural, military, economic and political influence over</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National security alliances </a:t>
            </a:r>
          </a:p>
        </p:txBody>
      </p:sp>
    </p:spTree>
    <p:extLst>
      <p:ext uri="{BB962C8B-B14F-4D97-AF65-F5344CB8AC3E}">
        <p14:creationId xmlns:p14="http://schemas.microsoft.com/office/powerpoint/2010/main" val="2076025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They Must Be MAD</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Atomic Age</a:t>
            </a:r>
          </a:p>
          <a:p>
            <a:r>
              <a:rPr lang="en-US" sz="2400" dirty="0">
                <a:latin typeface="Times New Roman" panose="02020603050405020304" pitchFamily="18" charset="0"/>
                <a:cs typeface="Times New Roman" panose="02020603050405020304" pitchFamily="18" charset="0"/>
              </a:rPr>
              <a:t>1954 both United States &amp; USSR have nuclear first strike capability</a:t>
            </a:r>
          </a:p>
          <a:p>
            <a:r>
              <a:rPr lang="en-US" sz="2400" b="1" i="1" dirty="0">
                <a:solidFill>
                  <a:srgbClr val="FF0000"/>
                </a:solidFill>
                <a:latin typeface="Times New Roman" panose="02020603050405020304" pitchFamily="18" charset="0"/>
                <a:cs typeface="Times New Roman" panose="02020603050405020304" pitchFamily="18" charset="0"/>
              </a:rPr>
              <a:t>Mutually Assured Destruction (MAD) </a:t>
            </a:r>
            <a:r>
              <a:rPr lang="en-US" sz="2400" dirty="0">
                <a:latin typeface="Times New Roman" panose="02020603050405020304" pitchFamily="18" charset="0"/>
                <a:cs typeface="Times New Roman" panose="02020603050405020304" pitchFamily="18" charset="0"/>
              </a:rPr>
              <a:t>– national security policy that a start of a nuclear war would destroy the world – </a:t>
            </a:r>
            <a:r>
              <a:rPr lang="en-US" sz="2400" b="1" i="1" dirty="0">
                <a:solidFill>
                  <a:srgbClr val="FF0000"/>
                </a:solidFill>
                <a:latin typeface="Times New Roman" panose="02020603050405020304" pitchFamily="18" charset="0"/>
                <a:cs typeface="Times New Roman" panose="02020603050405020304" pitchFamily="18" charset="0"/>
              </a:rPr>
              <a:t>(Nuclear Deterrence)</a:t>
            </a:r>
          </a:p>
        </p:txBody>
      </p:sp>
      <p:pic>
        <p:nvPicPr>
          <p:cNvPr id="2050" name="Picture 2" descr="Mutually Assured Destruction Role Play Activity | Share My Lesson">
            <a:extLst>
              <a:ext uri="{FF2B5EF4-FFF2-40B4-BE49-F238E27FC236}">
                <a16:creationId xmlns:a16="http://schemas.microsoft.com/office/drawing/2014/main" id="{8DE25F58-43ED-4A4D-9497-74E1E3637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21501"/>
            <a:ext cx="5197021" cy="28089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When Mutually Assured Destruction Breaks Down">
            <a:extLst>
              <a:ext uri="{FF2B5EF4-FFF2-40B4-BE49-F238E27FC236}">
                <a16:creationId xmlns:a16="http://schemas.microsoft.com/office/drawing/2014/main" id="{0696E5D8-29A0-49E2-A150-B1D69BE67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186" y="3221500"/>
            <a:ext cx="4597312" cy="3263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740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Global Alliances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1223890"/>
            <a:ext cx="11141612" cy="4742058"/>
          </a:xfrm>
          <a:solidFill>
            <a:schemeClr val="bg1"/>
          </a:solidFill>
          <a:ln>
            <a:solidFill>
              <a:srgbClr val="FF0000"/>
            </a:solidFill>
          </a:ln>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National Security Alliances</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rgbClr val="002060"/>
                </a:solidFill>
                <a:latin typeface="Times New Roman" panose="02020603050405020304" pitchFamily="18" charset="0"/>
                <a:cs typeface="Times New Roman" panose="02020603050405020304" pitchFamily="18" charset="0"/>
              </a:rPr>
              <a:t>Free Trade Alliances </a:t>
            </a:r>
          </a:p>
          <a:p>
            <a:pPr marL="0" indent="0">
              <a:buNone/>
            </a:pPr>
            <a:r>
              <a:rPr lang="en-US" sz="2400"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55699DB6-4ED8-4DB3-B86F-503EB79859B2}"/>
              </a:ext>
            </a:extLst>
          </p:cNvPr>
          <p:cNvSpPr/>
          <p:nvPr/>
        </p:nvSpPr>
        <p:spPr>
          <a:xfrm>
            <a:off x="239151" y="1670539"/>
            <a:ext cx="5856849" cy="15755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NATO – North Atlantic Treaty Organization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SEATO – South East Asia Treaty Organization </a:t>
            </a:r>
          </a:p>
        </p:txBody>
      </p:sp>
      <p:sp>
        <p:nvSpPr>
          <p:cNvPr id="5" name="Rectangle 4">
            <a:extLst>
              <a:ext uri="{FF2B5EF4-FFF2-40B4-BE49-F238E27FC236}">
                <a16:creationId xmlns:a16="http://schemas.microsoft.com/office/drawing/2014/main" id="{DC1B3403-6C85-4E6F-90BA-FBF17B6DB1E5}"/>
              </a:ext>
            </a:extLst>
          </p:cNvPr>
          <p:cNvSpPr/>
          <p:nvPr/>
        </p:nvSpPr>
        <p:spPr>
          <a:xfrm>
            <a:off x="239150" y="3958920"/>
            <a:ext cx="5856849" cy="2899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NAFTA – North American Free Trade Agreement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United States, Mexico, &amp; Canada Agreement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CAFTA-DR Agreement</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GATT – General Agreement on Tariffs &amp; Trade</a:t>
            </a:r>
          </a:p>
          <a:p>
            <a:pPr marL="342900" indent="-342900">
              <a:buFont typeface="Arial" panose="020B0604020202020204" pitchFamily="34" charset="0"/>
              <a:buChar char="•"/>
            </a:pPr>
            <a:endParaRPr lang="en-US" sz="2400" dirty="0">
              <a:solidFill>
                <a:schemeClr val="bg1"/>
              </a:solidFill>
              <a:latin typeface="Times" panose="02020603050405020304" pitchFamily="18" charset="0"/>
              <a:cs typeface="Times" panose="02020603050405020304" pitchFamily="18" charset="0"/>
            </a:endParaRPr>
          </a:p>
        </p:txBody>
      </p:sp>
      <p:pic>
        <p:nvPicPr>
          <p:cNvPr id="4098" name="Picture 2" descr="NAFTA's Impact on the U.S. Economy: What Are the Facts? - Knowledge at  Wharton">
            <a:extLst>
              <a:ext uri="{FF2B5EF4-FFF2-40B4-BE49-F238E27FC236}">
                <a16:creationId xmlns:a16="http://schemas.microsoft.com/office/drawing/2014/main" id="{53901F48-3881-4378-8067-3B56D75F3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599" y="4861195"/>
            <a:ext cx="3267075" cy="14001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4100" name="Picture 4" descr="NATO: Know in simple words what is NATO and its member countries">
            <a:extLst>
              <a:ext uri="{FF2B5EF4-FFF2-40B4-BE49-F238E27FC236}">
                <a16:creationId xmlns:a16="http://schemas.microsoft.com/office/drawing/2014/main" id="{8C5794B4-6F55-4997-B63A-34A9D7FB2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5137" y="799222"/>
            <a:ext cx="3068663" cy="1847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SEATO if it had been as successful as NATO : r/imaginarymaps">
            <a:extLst>
              <a:ext uri="{FF2B5EF4-FFF2-40B4-BE49-F238E27FC236}">
                <a16:creationId xmlns:a16="http://schemas.microsoft.com/office/drawing/2014/main" id="{DB0FBC9A-74D0-4BA7-AA6D-4283A4C72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373" y="2822698"/>
            <a:ext cx="2628900" cy="17430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123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850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Foreign Policy Goals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Constitutional Debate on Foreign Policy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Legitimate use of foreign policy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Know Your Rights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 </a:t>
            </a:r>
          </a:p>
          <a:p>
            <a:pPr>
              <a:buFont typeface="Wingdings" panose="05000000000000000000" pitchFamily="2" charset="2"/>
              <a:buChar char="Ø"/>
            </a:pPr>
            <a:r>
              <a:rPr lang="en-US" sz="2400" dirty="0"/>
              <a:t> </a:t>
            </a:r>
            <a:r>
              <a:rPr lang="en-US" sz="2400" dirty="0">
                <a:latin typeface="Times" panose="02020603050405020304" pitchFamily="18" charset="0"/>
                <a:cs typeface="Times" panose="02020603050405020304" pitchFamily="18" charset="0"/>
              </a:rPr>
              <a:t>Unit 8 Test May 13</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985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Foreign Policy Goal</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196948" y="1153551"/>
            <a:ext cx="11788726" cy="5023412"/>
          </a:xfrm>
          <a:solidFill>
            <a:schemeClr val="bg1"/>
          </a:solidFill>
          <a:ln>
            <a:solidFill>
              <a:srgbClr val="FF0000"/>
            </a:solidFill>
          </a:ln>
        </p:spPr>
        <p:txBody>
          <a:bodyPr>
            <a:normAutofit fontScale="92500" lnSpcReduction="10000"/>
          </a:bodyPr>
          <a:lstStyle/>
          <a:p>
            <a:pPr marL="457200" indent="-457200">
              <a:buAutoNum type="alphaUcPeriod"/>
            </a:pPr>
            <a:r>
              <a:rPr lang="en-US" sz="2400" b="1" dirty="0">
                <a:latin typeface="Times New Roman" panose="02020603050405020304" pitchFamily="18" charset="0"/>
                <a:cs typeface="Times New Roman" panose="02020603050405020304" pitchFamily="18" charset="0"/>
              </a:rPr>
              <a:t>Promoting Democracy		C. International Trade 	</a:t>
            </a:r>
          </a:p>
          <a:p>
            <a:pPr marL="457200" indent="-457200">
              <a:buAutoNum type="alphaUcPeriod"/>
            </a:pPr>
            <a:r>
              <a:rPr lang="en-US" sz="2400" b="1" dirty="0">
                <a:latin typeface="Times New Roman" panose="02020603050405020304" pitchFamily="18" charset="0"/>
                <a:cs typeface="Times New Roman" panose="02020603050405020304" pitchFamily="18" charset="0"/>
              </a:rPr>
              <a:t>National Security			D. World Peace</a:t>
            </a:r>
          </a:p>
          <a:p>
            <a:pPr marL="0" indent="0">
              <a:buNone/>
            </a:pPr>
            <a:r>
              <a:rPr lang="en-US" sz="2400" dirty="0">
                <a:latin typeface="Times New Roman" panose="02020603050405020304" pitchFamily="18" charset="0"/>
                <a:cs typeface="Times New Roman" panose="02020603050405020304" pitchFamily="18" charset="0"/>
              </a:rPr>
              <a:t>__ 1. The United States signs a treaty agreement in which they agree to buy sugar from Brazil in exchange for American computers </a:t>
            </a:r>
          </a:p>
          <a:p>
            <a:pPr marL="0" indent="0">
              <a:buNone/>
            </a:pPr>
            <a:r>
              <a:rPr lang="en-US" sz="2400" dirty="0">
                <a:latin typeface="Times New Roman" panose="02020603050405020304" pitchFamily="18" charset="0"/>
                <a:cs typeface="Times New Roman" panose="02020603050405020304" pitchFamily="18" charset="0"/>
              </a:rPr>
              <a:t>__ 2. Members of the U.S. Supreme Court give lectures on Constitutional rights at a variety conferences in foreign countries </a:t>
            </a:r>
          </a:p>
          <a:p>
            <a:pPr marL="0" indent="0">
              <a:buNone/>
            </a:pPr>
            <a:r>
              <a:rPr lang="en-US" sz="2400" dirty="0">
                <a:latin typeface="Times New Roman" panose="02020603050405020304" pitchFamily="18" charset="0"/>
                <a:cs typeface="Times New Roman" panose="02020603050405020304" pitchFamily="18" charset="0"/>
              </a:rPr>
              <a:t>__ 3. The U.S. military forces Iraqi military out of Kuwait in Desert Storm Operations </a:t>
            </a:r>
          </a:p>
          <a:p>
            <a:pPr marL="0" indent="0">
              <a:buNone/>
            </a:pPr>
            <a:r>
              <a:rPr lang="en-US" sz="2400" dirty="0">
                <a:latin typeface="Times New Roman" panose="02020603050405020304" pitchFamily="18" charset="0"/>
                <a:cs typeface="Times New Roman" panose="02020603050405020304" pitchFamily="18" charset="0"/>
              </a:rPr>
              <a:t>__ 4. The United States establishes and joins the United Nations </a:t>
            </a:r>
          </a:p>
          <a:p>
            <a:pPr marL="0" indent="0">
              <a:buNone/>
            </a:pPr>
            <a:r>
              <a:rPr lang="en-US" sz="2400" dirty="0">
                <a:latin typeface="Times New Roman" panose="02020603050405020304" pitchFamily="18" charset="0"/>
                <a:cs typeface="Times New Roman" panose="02020603050405020304" pitchFamily="18" charset="0"/>
              </a:rPr>
              <a:t>__ 5. The U.S. president negotiates the United States, Mexico, and Canada Agreement </a:t>
            </a:r>
          </a:p>
          <a:p>
            <a:pPr marL="0" indent="0">
              <a:buNone/>
            </a:pPr>
            <a:r>
              <a:rPr lang="en-US" sz="2400" dirty="0">
                <a:latin typeface="Times New Roman" panose="02020603050405020304" pitchFamily="18" charset="0"/>
                <a:cs typeface="Times New Roman" panose="02020603050405020304" pitchFamily="18" charset="0"/>
              </a:rPr>
              <a:t>__ 6. The American military fights in the European theater during WWII to combat the spread of fascism</a:t>
            </a:r>
          </a:p>
          <a:p>
            <a:pPr marL="0" indent="0">
              <a:buNone/>
            </a:pPr>
            <a:r>
              <a:rPr lang="en-US" sz="2400" dirty="0">
                <a:latin typeface="Times New Roman" panose="02020603050405020304" pitchFamily="18" charset="0"/>
                <a:cs typeface="Times New Roman" panose="02020603050405020304" pitchFamily="18" charset="0"/>
              </a:rPr>
              <a:t>__ 7. The United States military assists Japan in establishing a Constitutional republic after WWII</a:t>
            </a:r>
          </a:p>
          <a:p>
            <a:pPr marL="0" indent="0">
              <a:buNone/>
            </a:pPr>
            <a:r>
              <a:rPr lang="en-US" sz="2400" dirty="0">
                <a:latin typeface="Times New Roman" panose="02020603050405020304" pitchFamily="18" charset="0"/>
                <a:cs typeface="Times New Roman" panose="02020603050405020304" pitchFamily="18" charset="0"/>
              </a:rPr>
              <a:t>__ 8. The American ambassador to Russia works on ways to end the war in Ukraine </a:t>
            </a:r>
          </a:p>
        </p:txBody>
      </p:sp>
    </p:spTree>
    <p:extLst>
      <p:ext uri="{BB962C8B-B14F-4D97-AF65-F5344CB8AC3E}">
        <p14:creationId xmlns:p14="http://schemas.microsoft.com/office/powerpoint/2010/main" val="16512703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Constitutional Debate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525194"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Debating the United States Role in the World 1898-1945 </a:t>
            </a:r>
          </a:p>
        </p:txBody>
      </p:sp>
      <p:sp>
        <p:nvSpPr>
          <p:cNvPr id="4" name="Rectangle 3">
            <a:extLst>
              <a:ext uri="{FF2B5EF4-FFF2-40B4-BE49-F238E27FC236}">
                <a16:creationId xmlns:a16="http://schemas.microsoft.com/office/drawing/2014/main" id="{92268C12-239F-4953-AA09-8A72FAC9EE75}"/>
              </a:ext>
            </a:extLst>
          </p:cNvPr>
          <p:cNvSpPr/>
          <p:nvPr/>
        </p:nvSpPr>
        <p:spPr>
          <a:xfrm>
            <a:off x="815926" y="1997612"/>
            <a:ext cx="11119338" cy="11394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when the United States is justified for intervening into another country or foreign policy issue. </a:t>
            </a:r>
          </a:p>
        </p:txBody>
      </p:sp>
      <p:pic>
        <p:nvPicPr>
          <p:cNvPr id="3074" name="Picture 2" descr="Imperialism and the Spanish-American War | PBS LearningMedia">
            <a:extLst>
              <a:ext uri="{FF2B5EF4-FFF2-40B4-BE49-F238E27FC236}">
                <a16:creationId xmlns:a16="http://schemas.microsoft.com/office/drawing/2014/main" id="{178AC144-0708-42E0-B1A0-5A0A398DE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70" y="3291840"/>
            <a:ext cx="2087880" cy="213125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51BE9C-21C9-4F7E-B302-36BF89ADB18D}"/>
              </a:ext>
            </a:extLst>
          </p:cNvPr>
          <p:cNvSpPr/>
          <p:nvPr/>
        </p:nvSpPr>
        <p:spPr>
          <a:xfrm>
            <a:off x="25205" y="5484754"/>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Spanish American War</a:t>
            </a:r>
          </a:p>
        </p:txBody>
      </p:sp>
      <p:pic>
        <p:nvPicPr>
          <p:cNvPr id="3076" name="Picture 4" descr="Amazon.com: WW1 American Propaganda Poster, Size 11.7x16.5 inches -  BRITANNIA 1918 year - WW1 Britain's day Print Reproduction - Great War  British Replica Prints: Posters &amp; Prints">
            <a:extLst>
              <a:ext uri="{FF2B5EF4-FFF2-40B4-BE49-F238E27FC236}">
                <a16:creationId xmlns:a16="http://schemas.microsoft.com/office/drawing/2014/main" id="{F755E1E4-ACB6-46F1-A17B-B8509C4CA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230" y="3278395"/>
            <a:ext cx="2087881" cy="215814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1D25D74-2099-4C0A-BD6F-1FE3CD43C841}"/>
              </a:ext>
            </a:extLst>
          </p:cNvPr>
          <p:cNvSpPr/>
          <p:nvPr/>
        </p:nvSpPr>
        <p:spPr>
          <a:xfrm>
            <a:off x="3138265" y="5473580"/>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World War I</a:t>
            </a:r>
          </a:p>
        </p:txBody>
      </p:sp>
      <p:pic>
        <p:nvPicPr>
          <p:cNvPr id="3078" name="Picture 6" descr="Powers of Persuasion | National Archives">
            <a:extLst>
              <a:ext uri="{FF2B5EF4-FFF2-40B4-BE49-F238E27FC236}">
                <a16:creationId xmlns:a16="http://schemas.microsoft.com/office/drawing/2014/main" id="{88FF60B6-D22E-4C51-8803-F0F1073C2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891" y="3264953"/>
            <a:ext cx="2087880" cy="215814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D319ACB-99D9-4203-AB22-1D2A7A9EA157}"/>
              </a:ext>
            </a:extLst>
          </p:cNvPr>
          <p:cNvSpPr/>
          <p:nvPr/>
        </p:nvSpPr>
        <p:spPr>
          <a:xfrm>
            <a:off x="6183336" y="5484754"/>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World War II</a:t>
            </a:r>
          </a:p>
        </p:txBody>
      </p:sp>
      <p:pic>
        <p:nvPicPr>
          <p:cNvPr id="3080" name="Picture 8" descr="1951 Stop Communism Propaganda Posters - Cold War&quot; Art Board Print by  BackenPooder | Redbubble">
            <a:extLst>
              <a:ext uri="{FF2B5EF4-FFF2-40B4-BE49-F238E27FC236}">
                <a16:creationId xmlns:a16="http://schemas.microsoft.com/office/drawing/2014/main" id="{CE5BED75-0426-4C39-99B2-78ACC6ABC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272" y="3204540"/>
            <a:ext cx="1982077" cy="220159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3BDDC9D-FFB2-43FF-B11E-35FBD1CCA1F1}"/>
              </a:ext>
            </a:extLst>
          </p:cNvPr>
          <p:cNvSpPr/>
          <p:nvPr/>
        </p:nvSpPr>
        <p:spPr>
          <a:xfrm>
            <a:off x="9228407" y="5484754"/>
            <a:ext cx="2869809" cy="52050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anose="02020603050405020304" pitchFamily="18" charset="0"/>
                <a:cs typeface="Times" panose="02020603050405020304" pitchFamily="18" charset="0"/>
              </a:rPr>
              <a:t>Cold War</a:t>
            </a:r>
          </a:p>
        </p:txBody>
      </p:sp>
    </p:spTree>
    <p:extLst>
      <p:ext uri="{BB962C8B-B14F-4D97-AF65-F5344CB8AC3E}">
        <p14:creationId xmlns:p14="http://schemas.microsoft.com/office/powerpoint/2010/main" val="1184402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A Legitimate Use of Authority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47114" y="4184528"/>
            <a:ext cx="11141612" cy="2434956"/>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From 1898 to 1945 the United States utilized foreign policy and developed into a world super power.  </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Use a historic example and explain when the United States has used a legitimate Constitutional power in the implementation of foreign policy</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Use a historic example and explain when the United States has used its Constitutional authority illegitimately</a:t>
            </a:r>
          </a:p>
        </p:txBody>
      </p:sp>
      <p:pic>
        <p:nvPicPr>
          <p:cNvPr id="3074" name="Picture 2" descr="Sage American History: America's Rise to World Power">
            <a:extLst>
              <a:ext uri="{FF2B5EF4-FFF2-40B4-BE49-F238E27FC236}">
                <a16:creationId xmlns:a16="http://schemas.microsoft.com/office/drawing/2014/main" id="{6F6B02F2-1328-4D98-8141-03B3EB46B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5026" y="1068412"/>
            <a:ext cx="3723029" cy="29549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America is treated as the superpower- what is so special in America? –  Canada, US, Australia, UK Immigration, Study Visa, Travel Visa, Business  Visa, Settlement Services">
            <a:extLst>
              <a:ext uri="{FF2B5EF4-FFF2-40B4-BE49-F238E27FC236}">
                <a16:creationId xmlns:a16="http://schemas.microsoft.com/office/drawing/2014/main" id="{6267799E-2A34-4CBF-B5B9-D44A3E944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946" y="1170538"/>
            <a:ext cx="3723029" cy="2771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4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850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Human Rights Squares</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Human Rights Comparison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What is a Human Right under Government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Human Rights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 </a:t>
            </a:r>
          </a:p>
          <a:p>
            <a:pPr>
              <a:buFont typeface="Wingdings" panose="05000000000000000000" pitchFamily="2" charset="2"/>
              <a:buChar char="Ø"/>
            </a:pPr>
            <a:r>
              <a:rPr lang="en-US" sz="2400" dirty="0"/>
              <a:t> </a:t>
            </a:r>
            <a:r>
              <a:rPr lang="en-US" sz="2400" dirty="0">
                <a:latin typeface="Times" panose="02020603050405020304" pitchFamily="18" charset="0"/>
                <a:cs typeface="Times" panose="02020603050405020304" pitchFamily="18" charset="0"/>
              </a:rPr>
              <a:t>Unit 8 Test May 13</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2817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7189"/>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Defining Student Rights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444708" y="4586989"/>
            <a:ext cx="11302584" cy="1819575"/>
          </a:xfrm>
          <a:solidFill>
            <a:schemeClr val="bg1"/>
          </a:solidFill>
          <a:ln>
            <a:solidFill>
              <a:srgbClr val="FF0000"/>
            </a:solidFill>
          </a:ln>
        </p:spPr>
        <p:txBody>
          <a:bodyPr>
            <a:normAutofit/>
          </a:bodyPr>
          <a:lstStyle/>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are the responsibilities of a public educational environment towards their students?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Why could a school limit a right of a student or students? </a:t>
            </a:r>
          </a:p>
        </p:txBody>
      </p:sp>
      <p:sp>
        <p:nvSpPr>
          <p:cNvPr id="4" name="Rectangle 3">
            <a:extLst>
              <a:ext uri="{FF2B5EF4-FFF2-40B4-BE49-F238E27FC236}">
                <a16:creationId xmlns:a16="http://schemas.microsoft.com/office/drawing/2014/main" id="{D23588F9-70DB-4462-A74A-10F208D2DDD3}"/>
              </a:ext>
            </a:extLst>
          </p:cNvPr>
          <p:cNvSpPr/>
          <p:nvPr/>
        </p:nvSpPr>
        <p:spPr>
          <a:xfrm>
            <a:off x="287311" y="1078627"/>
            <a:ext cx="11617377" cy="31186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In our system, state-operated schools may not be enclaves of totalitarianism. School officials do not possess absolute authority over their students. Students… are possessed of fundamental rights which the State must respect, just as they themselves must respect their obligations to the State. In our system, students may not be regarded as closed-circuit recipients of only that which the State chooses to communicate. They may not be confined to the expression of those sentiments that are officially approved. In the absence of a specific showing of constitutionally valid reasons to regulate their speech, students are entitled to freedom of expression of their views.</a:t>
            </a:r>
          </a:p>
          <a:p>
            <a:r>
              <a:rPr lang="en-US" sz="2200" dirty="0">
                <a:latin typeface="Times" panose="02020603050405020304" pitchFamily="18" charset="0"/>
                <a:cs typeface="Times" panose="02020603050405020304" pitchFamily="18" charset="0"/>
              </a:rPr>
              <a:t>	- </a:t>
            </a:r>
            <a:r>
              <a:rPr lang="en-US" sz="2200" b="1" dirty="0">
                <a:latin typeface="Times" panose="02020603050405020304" pitchFamily="18" charset="0"/>
                <a:cs typeface="Times" panose="02020603050405020304" pitchFamily="18" charset="0"/>
              </a:rPr>
              <a:t>Justice Abe Fortas, Tinker v. Des Moines, 1969</a:t>
            </a:r>
          </a:p>
        </p:txBody>
      </p:sp>
    </p:spTree>
    <p:extLst>
      <p:ext uri="{BB962C8B-B14F-4D97-AF65-F5344CB8AC3E}">
        <p14:creationId xmlns:p14="http://schemas.microsoft.com/office/powerpoint/2010/main" val="40375671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Civil Rights v. Human Rights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39483"/>
            <a:ext cx="11141612" cy="5037480"/>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Defining what is a right </a:t>
            </a:r>
          </a:p>
          <a:p>
            <a:r>
              <a:rPr lang="en-US" sz="2400" b="1" u="sng" dirty="0">
                <a:solidFill>
                  <a:srgbClr val="002060"/>
                </a:solidFill>
                <a:latin typeface="Times New Roman" panose="02020603050405020304" pitchFamily="18" charset="0"/>
                <a:cs typeface="Times New Roman" panose="02020603050405020304" pitchFamily="18" charset="0"/>
              </a:rPr>
              <a:t>Human Rights</a:t>
            </a:r>
            <a:r>
              <a:rPr lang="en-US" sz="2400" dirty="0">
                <a:latin typeface="Times New Roman" panose="02020603050405020304" pitchFamily="18" charset="0"/>
                <a:cs typeface="Times New Roman" panose="02020603050405020304" pitchFamily="18" charset="0"/>
              </a:rPr>
              <a:t>: the most fundamental rights (</a:t>
            </a:r>
            <a:r>
              <a:rPr lang="en-US" sz="2400" i="1" dirty="0">
                <a:latin typeface="Times New Roman" panose="02020603050405020304" pitchFamily="18" charset="0"/>
                <a:cs typeface="Times New Roman" panose="02020603050405020304" pitchFamily="18" charset="0"/>
              </a:rPr>
              <a:t>life, expression, education, etc.</a:t>
            </a:r>
            <a:r>
              <a:rPr lang="en-US" sz="2400" dirty="0">
                <a:latin typeface="Times New Roman" panose="02020603050405020304" pitchFamily="18" charset="0"/>
                <a:cs typeface="Times New Roman" panose="02020603050405020304" pitchFamily="18" charset="0"/>
              </a:rPr>
              <a:t>)</a:t>
            </a:r>
          </a:p>
          <a:p>
            <a:r>
              <a:rPr lang="en-US" sz="2400" b="1" u="sng" dirty="0">
                <a:solidFill>
                  <a:srgbClr val="FF0000"/>
                </a:solidFill>
                <a:latin typeface="Times New Roman" panose="02020603050405020304" pitchFamily="18" charset="0"/>
                <a:cs typeface="Times New Roman" panose="02020603050405020304" pitchFamily="18" charset="0"/>
              </a:rPr>
              <a:t>Civil Rights</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rights granted based on citizenship (</a:t>
            </a:r>
            <a:r>
              <a:rPr lang="en-US" sz="2400" i="1" dirty="0">
                <a:latin typeface="Times New Roman" panose="02020603050405020304" pitchFamily="18" charset="0"/>
                <a:cs typeface="Times New Roman" panose="02020603050405020304" pitchFamily="18" charset="0"/>
              </a:rPr>
              <a:t>prevents discrimination as a bases for rights</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CDCAAFA-CABB-45BE-B228-521189A802F2}"/>
              </a:ext>
            </a:extLst>
          </p:cNvPr>
          <p:cNvSpPr/>
          <p:nvPr/>
        </p:nvSpPr>
        <p:spPr>
          <a:xfrm>
            <a:off x="1364566" y="5177522"/>
            <a:ext cx="10705514" cy="1505878"/>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bg1"/>
                </a:solidFill>
                <a:latin typeface="Times" panose="02020603050405020304" pitchFamily="18" charset="0"/>
                <a:cs typeface="Times" panose="02020603050405020304" pitchFamily="18" charset="0"/>
              </a:rPr>
              <a:t>International view</a:t>
            </a:r>
            <a:r>
              <a:rPr lang="en-US" sz="2400" dirty="0">
                <a:solidFill>
                  <a:schemeClr val="bg1"/>
                </a:solidFill>
                <a:latin typeface="Times" panose="02020603050405020304" pitchFamily="18" charset="0"/>
                <a:cs typeface="Times" panose="02020603050405020304" pitchFamily="18" charset="0"/>
              </a:rPr>
              <a:t>: civil rights are based in nation’s Constitution, but human rights are considered universal</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Countries can deny civil rights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Countries cannot deny human rights </a:t>
            </a:r>
          </a:p>
        </p:txBody>
      </p:sp>
      <p:pic>
        <p:nvPicPr>
          <p:cNvPr id="1026" name="Picture 2" descr="Human Rights - Our World in Data">
            <a:extLst>
              <a:ext uri="{FF2B5EF4-FFF2-40B4-BE49-F238E27FC236}">
                <a16:creationId xmlns:a16="http://schemas.microsoft.com/office/drawing/2014/main" id="{A93C39F6-EE59-46E4-9DCF-0B6C4F381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399" y="2479577"/>
            <a:ext cx="9420665" cy="25988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70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769183"/>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Executive v. Legislative Relationship</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11348"/>
            <a:ext cx="11141612" cy="5023413"/>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Two Types: </a:t>
            </a:r>
          </a:p>
        </p:txBody>
      </p:sp>
      <p:sp>
        <p:nvSpPr>
          <p:cNvPr id="4" name="Rectangle 3">
            <a:extLst>
              <a:ext uri="{FF2B5EF4-FFF2-40B4-BE49-F238E27FC236}">
                <a16:creationId xmlns:a16="http://schemas.microsoft.com/office/drawing/2014/main" id="{0F5DBFBA-3523-4203-9749-61BE91C8B4A2}"/>
              </a:ext>
            </a:extLst>
          </p:cNvPr>
          <p:cNvSpPr/>
          <p:nvPr/>
        </p:nvSpPr>
        <p:spPr>
          <a:xfrm>
            <a:off x="445477" y="1525595"/>
            <a:ext cx="4389120" cy="56270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Presidential Government</a:t>
            </a:r>
          </a:p>
        </p:txBody>
      </p:sp>
      <p:sp>
        <p:nvSpPr>
          <p:cNvPr id="5" name="Rectangle 4">
            <a:extLst>
              <a:ext uri="{FF2B5EF4-FFF2-40B4-BE49-F238E27FC236}">
                <a16:creationId xmlns:a16="http://schemas.microsoft.com/office/drawing/2014/main" id="{EDAF6B7D-9C97-46D5-A5AC-F11E38315E6B}"/>
              </a:ext>
            </a:extLst>
          </p:cNvPr>
          <p:cNvSpPr/>
          <p:nvPr/>
        </p:nvSpPr>
        <p:spPr>
          <a:xfrm>
            <a:off x="7516837" y="1457798"/>
            <a:ext cx="4389120" cy="56270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Parliamentary Government</a:t>
            </a:r>
          </a:p>
        </p:txBody>
      </p:sp>
      <p:sp>
        <p:nvSpPr>
          <p:cNvPr id="6" name="Rectangle 5">
            <a:extLst>
              <a:ext uri="{FF2B5EF4-FFF2-40B4-BE49-F238E27FC236}">
                <a16:creationId xmlns:a16="http://schemas.microsoft.com/office/drawing/2014/main" id="{20837726-571E-4A18-835F-9176ACD378A9}"/>
              </a:ext>
            </a:extLst>
          </p:cNvPr>
          <p:cNvSpPr/>
          <p:nvPr/>
        </p:nvSpPr>
        <p:spPr>
          <a:xfrm>
            <a:off x="309489" y="4325818"/>
            <a:ext cx="5064369" cy="2083264"/>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Executive and Legislative branches are separate (President &amp; Congress)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Each branch elected separate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Two party system </a:t>
            </a:r>
          </a:p>
        </p:txBody>
      </p:sp>
      <p:sp>
        <p:nvSpPr>
          <p:cNvPr id="7" name="Rectangle 6">
            <a:extLst>
              <a:ext uri="{FF2B5EF4-FFF2-40B4-BE49-F238E27FC236}">
                <a16:creationId xmlns:a16="http://schemas.microsoft.com/office/drawing/2014/main" id="{0952EC6E-B82C-412F-89A2-CCEEF5948AC7}"/>
              </a:ext>
            </a:extLst>
          </p:cNvPr>
          <p:cNvSpPr/>
          <p:nvPr/>
        </p:nvSpPr>
        <p:spPr>
          <a:xfrm>
            <a:off x="6977576" y="4459461"/>
            <a:ext cx="5064369" cy="2273191"/>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Executive and legislative in the same branch (Prime Minister &amp; Parliament)</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Legislative branch elects prime minister</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Multi-party system </a:t>
            </a:r>
          </a:p>
        </p:txBody>
      </p:sp>
      <p:pic>
        <p:nvPicPr>
          <p:cNvPr id="9" name="Picture 8" descr="Diagram&#10;&#10;Description automatically generated">
            <a:extLst>
              <a:ext uri="{FF2B5EF4-FFF2-40B4-BE49-F238E27FC236}">
                <a16:creationId xmlns:a16="http://schemas.microsoft.com/office/drawing/2014/main" id="{BBBD542B-1F8D-455F-B3F0-CD4032A89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3410" y="1939507"/>
            <a:ext cx="2973852" cy="2519954"/>
          </a:xfrm>
          <a:prstGeom prst="rect">
            <a:avLst/>
          </a:prstGeom>
          <a:ln>
            <a:solidFill>
              <a:schemeClr val="tx1"/>
            </a:solidFill>
          </a:ln>
        </p:spPr>
      </p:pic>
      <p:pic>
        <p:nvPicPr>
          <p:cNvPr id="11" name="Picture 10" descr="Diagram&#10;&#10;Description automatically generated">
            <a:extLst>
              <a:ext uri="{FF2B5EF4-FFF2-40B4-BE49-F238E27FC236}">
                <a16:creationId xmlns:a16="http://schemas.microsoft.com/office/drawing/2014/main" id="{2C16AFAB-A5C4-4E25-AC93-A650835C9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678" y="2020505"/>
            <a:ext cx="2973852" cy="2517245"/>
          </a:xfrm>
          <a:prstGeom prst="rect">
            <a:avLst/>
          </a:prstGeom>
          <a:ln>
            <a:solidFill>
              <a:schemeClr val="tx1"/>
            </a:solidFill>
          </a:ln>
        </p:spPr>
      </p:pic>
      <p:cxnSp>
        <p:nvCxnSpPr>
          <p:cNvPr id="13" name="Straight Connector 12">
            <a:extLst>
              <a:ext uri="{FF2B5EF4-FFF2-40B4-BE49-F238E27FC236}">
                <a16:creationId xmlns:a16="http://schemas.microsoft.com/office/drawing/2014/main" id="{A7BF76B3-B838-42A5-A549-CB01D6CC4219}"/>
              </a:ext>
            </a:extLst>
          </p:cNvPr>
          <p:cNvCxnSpPr/>
          <p:nvPr/>
        </p:nvCxnSpPr>
        <p:spPr>
          <a:xfrm>
            <a:off x="6175717" y="1439941"/>
            <a:ext cx="0" cy="4436565"/>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21724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Universal Declaration of Rights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237957"/>
            <a:ext cx="11141612" cy="5381527"/>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United Nations – “</a:t>
            </a:r>
            <a:r>
              <a:rPr lang="en-US" sz="2400" b="1" dirty="0">
                <a:solidFill>
                  <a:srgbClr val="002060"/>
                </a:solidFill>
                <a:latin typeface="Times New Roman" panose="02020603050405020304" pitchFamily="18" charset="0"/>
                <a:cs typeface="Times New Roman" panose="02020603050405020304" pitchFamily="18" charset="0"/>
              </a:rPr>
              <a:t>Universal Declaration of Human Rights</a:t>
            </a:r>
            <a:r>
              <a:rPr lang="en-US" sz="2400" dirty="0">
                <a:latin typeface="Times New Roman" panose="02020603050405020304" pitchFamily="18" charset="0"/>
                <a:cs typeface="Times New Roman" panose="02020603050405020304" pitchFamily="18" charset="0"/>
              </a:rPr>
              <a:t>” adopted 1948 </a:t>
            </a:r>
          </a:p>
          <a:p>
            <a:r>
              <a:rPr lang="en-US" sz="2400" dirty="0">
                <a:latin typeface="Times New Roman" panose="02020603050405020304" pitchFamily="18" charset="0"/>
                <a:cs typeface="Times New Roman" panose="02020603050405020304" pitchFamily="18" charset="0"/>
              </a:rPr>
              <a:t>Response to genocide/atrocities in WWII</a:t>
            </a:r>
          </a:p>
          <a:p>
            <a:r>
              <a:rPr lang="en-US" sz="2400" dirty="0">
                <a:latin typeface="Times New Roman" panose="02020603050405020304" pitchFamily="18" charset="0"/>
                <a:cs typeface="Times New Roman" panose="02020603050405020304" pitchFamily="18" charset="0"/>
              </a:rPr>
              <a:t>Outlines 30 rights &amp; freedoms (basis of international law)</a:t>
            </a:r>
          </a:p>
          <a:p>
            <a:r>
              <a:rPr lang="en-US" sz="2400" dirty="0">
                <a:latin typeface="Times New Roman" panose="02020603050405020304" pitchFamily="18" charset="0"/>
                <a:cs typeface="Times New Roman" panose="02020603050405020304" pitchFamily="18" charset="0"/>
              </a:rPr>
              <a:t>Establishes a benchmark for treatment of all people </a:t>
            </a:r>
          </a:p>
        </p:txBody>
      </p:sp>
      <p:sp>
        <p:nvSpPr>
          <p:cNvPr id="4" name="Rectangle 3">
            <a:extLst>
              <a:ext uri="{FF2B5EF4-FFF2-40B4-BE49-F238E27FC236}">
                <a16:creationId xmlns:a16="http://schemas.microsoft.com/office/drawing/2014/main" id="{97CEC10F-425F-493E-90F2-0D81D550F2B2}"/>
              </a:ext>
            </a:extLst>
          </p:cNvPr>
          <p:cNvSpPr/>
          <p:nvPr/>
        </p:nvSpPr>
        <p:spPr>
          <a:xfrm>
            <a:off x="5698588" y="5802922"/>
            <a:ext cx="5655212" cy="61194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Issue: NOT Legally Binding to any Nation</a:t>
            </a:r>
          </a:p>
        </p:txBody>
      </p:sp>
      <p:pic>
        <p:nvPicPr>
          <p:cNvPr id="2052" name="Picture 4" descr="70 Years of the Universal Declaration of Human Rights - France ONU">
            <a:extLst>
              <a:ext uri="{FF2B5EF4-FFF2-40B4-BE49-F238E27FC236}">
                <a16:creationId xmlns:a16="http://schemas.microsoft.com/office/drawing/2014/main" id="{E2464CF3-AD07-4108-A219-986ACD634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11" y="3014148"/>
            <a:ext cx="4411277" cy="3724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United Nations | Gojipedia | Fandom">
            <a:extLst>
              <a:ext uri="{FF2B5EF4-FFF2-40B4-BE49-F238E27FC236}">
                <a16:creationId xmlns:a16="http://schemas.microsoft.com/office/drawing/2014/main" id="{F1A6D082-88E2-46CB-8213-CFB570283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069" y="3259649"/>
            <a:ext cx="4411277" cy="2143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158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What is a Human Right</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237957"/>
            <a:ext cx="11141612" cy="4939006"/>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Compare the U.S. Constitution’s Bill of Rights &amp; Amendments to the Universal Declaration of Human Rights </a:t>
            </a:r>
          </a:p>
        </p:txBody>
      </p:sp>
      <p:pic>
        <p:nvPicPr>
          <p:cNvPr id="3074" name="Picture 2" descr="Human Rights in Iran - Chronicle Fanack.com">
            <a:extLst>
              <a:ext uri="{FF2B5EF4-FFF2-40B4-BE49-F238E27FC236}">
                <a16:creationId xmlns:a16="http://schemas.microsoft.com/office/drawing/2014/main" id="{5D95EF8E-141C-4B0E-B80A-421D2C62A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521" y="2125467"/>
            <a:ext cx="4417841" cy="29389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The United States Bill of Rights – Legends of America">
            <a:extLst>
              <a:ext uri="{FF2B5EF4-FFF2-40B4-BE49-F238E27FC236}">
                <a16:creationId xmlns:a16="http://schemas.microsoft.com/office/drawing/2014/main" id="{2410767B-08AC-4640-83B8-737ED8A3C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521" y="2125467"/>
            <a:ext cx="4417840" cy="29389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23F305-EA35-410D-8D24-3CC0CA711775}"/>
              </a:ext>
            </a:extLst>
          </p:cNvPr>
          <p:cNvSpPr/>
          <p:nvPr/>
        </p:nvSpPr>
        <p:spPr>
          <a:xfrm>
            <a:off x="1139252" y="5396459"/>
            <a:ext cx="10214548" cy="10899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solidFill>
                  <a:schemeClr val="bg1"/>
                </a:solidFill>
                <a:latin typeface="Times" panose="02020603050405020304" pitchFamily="18" charset="0"/>
                <a:cs typeface="Times" panose="02020603050405020304" pitchFamily="18" charset="0"/>
              </a:rPr>
              <a:t>Evaluate what should be considered a RIGHT?</a:t>
            </a:r>
          </a:p>
          <a:p>
            <a:pPr marL="457200" indent="-457200">
              <a:buFont typeface="+mj-lt"/>
              <a:buAutoNum type="arabicPeriod"/>
            </a:pPr>
            <a:r>
              <a:rPr lang="en-US" sz="2400" dirty="0">
                <a:solidFill>
                  <a:schemeClr val="bg1"/>
                </a:solidFill>
                <a:latin typeface="Times" panose="02020603050405020304" pitchFamily="18" charset="0"/>
                <a:cs typeface="Times" panose="02020603050405020304" pitchFamily="18" charset="0"/>
              </a:rPr>
              <a:t>What are the limits and responsibilities of government in guaranteeing human rights to their citizens?</a:t>
            </a:r>
          </a:p>
        </p:txBody>
      </p:sp>
    </p:spTree>
    <p:extLst>
      <p:ext uri="{BB962C8B-B14F-4D97-AF65-F5344CB8AC3E}">
        <p14:creationId xmlns:p14="http://schemas.microsoft.com/office/powerpoint/2010/main" val="4099778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850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Human Rights Squares</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Trade Advantage</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Calculating Comparative and Absolute Advantage</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Calculating Comparative and Absolute Advantage</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 </a:t>
            </a:r>
          </a:p>
          <a:p>
            <a:pPr>
              <a:buFont typeface="Wingdings" panose="05000000000000000000" pitchFamily="2" charset="2"/>
              <a:buChar char="Ø"/>
            </a:pPr>
            <a:r>
              <a:rPr lang="en-US" sz="2400" dirty="0"/>
              <a:t> </a:t>
            </a:r>
            <a:r>
              <a:rPr lang="en-US" sz="2400" dirty="0">
                <a:latin typeface="Times" panose="02020603050405020304" pitchFamily="18" charset="0"/>
                <a:cs typeface="Times" panose="02020603050405020304" pitchFamily="18" charset="0"/>
              </a:rPr>
              <a:t>Unit 8 Test May 13</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921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Human Right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99213"/>
            <a:ext cx="11141612" cy="4977750"/>
          </a:xfrm>
          <a:solidFill>
            <a:schemeClr val="bg1"/>
          </a:solidFill>
          <a:ln>
            <a:solidFill>
              <a:srgbClr val="FF0000"/>
            </a:solidFill>
          </a:ln>
        </p:spPr>
        <p:txBody>
          <a:bodyPr>
            <a:normAutofit fontScale="92500" lnSpcReduction="10000"/>
          </a:bodyPr>
          <a:lstStyle/>
          <a:p>
            <a:pPr marL="0" indent="0">
              <a:buNone/>
            </a:pPr>
            <a:r>
              <a:rPr lang="en-US" sz="2400" dirty="0">
                <a:latin typeface="Times New Roman" panose="02020603050405020304" pitchFamily="18" charset="0"/>
                <a:cs typeface="Times New Roman" panose="02020603050405020304" pitchFamily="18" charset="0"/>
              </a:rPr>
              <a:t>What is the difference between human rights and civil rights?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Decipher is considered a human right, a civil right, or both </a:t>
            </a:r>
          </a:p>
          <a:p>
            <a:pPr marL="0" indent="0">
              <a:buNone/>
            </a:pPr>
            <a:r>
              <a:rPr lang="en-US" sz="2400" dirty="0">
                <a:latin typeface="Times New Roman" panose="02020603050405020304" pitchFamily="18" charset="0"/>
                <a:cs typeface="Times New Roman" panose="02020603050405020304" pitchFamily="18" charset="0"/>
              </a:rPr>
              <a:t>__ 1. Freedom of speech</a:t>
            </a:r>
          </a:p>
          <a:p>
            <a:pPr marL="0" indent="0">
              <a:buNone/>
            </a:pPr>
            <a:r>
              <a:rPr lang="en-US" sz="2400" dirty="0">
                <a:latin typeface="Times New Roman" panose="02020603050405020304" pitchFamily="18" charset="0"/>
                <a:cs typeface="Times New Roman" panose="02020603050405020304" pitchFamily="18" charset="0"/>
              </a:rPr>
              <a:t>__ 2. Right to adequate food</a:t>
            </a:r>
          </a:p>
          <a:p>
            <a:pPr marL="0" indent="0">
              <a:buNone/>
            </a:pPr>
            <a:r>
              <a:rPr lang="en-US" sz="2400" dirty="0">
                <a:latin typeface="Times New Roman" panose="02020603050405020304" pitchFamily="18" charset="0"/>
                <a:cs typeface="Times New Roman" panose="02020603050405020304" pitchFamily="18" charset="0"/>
              </a:rPr>
              <a:t>__ 3. No cruel and unusual punishment </a:t>
            </a:r>
          </a:p>
          <a:p>
            <a:pPr marL="0" indent="0">
              <a:buNone/>
            </a:pPr>
            <a:r>
              <a:rPr lang="en-US" sz="2400" dirty="0">
                <a:latin typeface="Times New Roman" panose="02020603050405020304" pitchFamily="18" charset="0"/>
                <a:cs typeface="Times New Roman" panose="02020603050405020304" pitchFamily="18" charset="0"/>
              </a:rPr>
              <a:t>__ 4. Presumed innocent until proven guilty</a:t>
            </a:r>
          </a:p>
          <a:p>
            <a:pPr marL="0" indent="0">
              <a:buNone/>
            </a:pPr>
            <a:r>
              <a:rPr lang="en-US" sz="2400" dirty="0">
                <a:latin typeface="Times New Roman" panose="02020603050405020304" pitchFamily="18" charset="0"/>
                <a:cs typeface="Times New Roman" panose="02020603050405020304" pitchFamily="18" charset="0"/>
              </a:rPr>
              <a:t>__ 5. Right to adequate shelter </a:t>
            </a:r>
          </a:p>
          <a:p>
            <a:pPr marL="0" indent="0">
              <a:buNone/>
            </a:pPr>
            <a:r>
              <a:rPr lang="en-US" sz="2400" dirty="0">
                <a:latin typeface="Times New Roman" panose="02020603050405020304" pitchFamily="18" charset="0"/>
                <a:cs typeface="Times New Roman" panose="02020603050405020304" pitchFamily="18" charset="0"/>
              </a:rPr>
              <a:t>__ 6. Right to asylum in another country to escape persecution </a:t>
            </a:r>
          </a:p>
          <a:p>
            <a:pPr marL="0" indent="0">
              <a:buNone/>
            </a:pPr>
            <a:r>
              <a:rPr lang="en-US" sz="2400" dirty="0">
                <a:latin typeface="Times New Roman" panose="02020603050405020304" pitchFamily="18" charset="0"/>
                <a:cs typeface="Times New Roman" panose="02020603050405020304" pitchFamily="18" charset="0"/>
              </a:rPr>
              <a:t>__ 7. Right to peacefully assembly</a:t>
            </a:r>
          </a:p>
          <a:p>
            <a:pPr marL="0" indent="0">
              <a:buNone/>
            </a:pPr>
            <a:r>
              <a:rPr lang="en-US" sz="2400" dirty="0">
                <a:latin typeface="Times New Roman" panose="02020603050405020304" pitchFamily="18" charset="0"/>
                <a:cs typeface="Times New Roman" panose="02020603050405020304" pitchFamily="18" charset="0"/>
              </a:rPr>
              <a:t>__ 8. Equal access to public services </a:t>
            </a:r>
          </a:p>
          <a:p>
            <a:pPr marL="0" indent="0">
              <a:buNone/>
            </a:pPr>
            <a:r>
              <a:rPr lang="en-US" sz="2400" dirty="0">
                <a:latin typeface="Times New Roman" panose="02020603050405020304" pitchFamily="18" charset="0"/>
                <a:cs typeface="Times New Roman" panose="02020603050405020304" pitchFamily="18" charset="0"/>
              </a:rPr>
              <a:t>__ 9. Equality under the law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6" name="Picture 2" descr="This Decade in Human Rights – UAB Institute for Human Rights Blog">
            <a:extLst>
              <a:ext uri="{FF2B5EF4-FFF2-40B4-BE49-F238E27FC236}">
                <a16:creationId xmlns:a16="http://schemas.microsoft.com/office/drawing/2014/main" id="{0580C6C6-F270-40B0-9159-C3DCEE61A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743" y="2505543"/>
            <a:ext cx="4162057" cy="18469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56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What’s in a Label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Where is it all made? </a:t>
            </a:r>
          </a:p>
          <a:p>
            <a:r>
              <a:rPr lang="en-US" sz="2400" dirty="0">
                <a:latin typeface="Times New Roman" panose="02020603050405020304" pitchFamily="18" charset="0"/>
                <a:cs typeface="Times New Roman" panose="02020603050405020304" pitchFamily="18" charset="0"/>
              </a:rPr>
              <a:t>Check labels on clothes, backpacks, and lunch boxes </a:t>
            </a:r>
          </a:p>
        </p:txBody>
      </p:sp>
      <p:pic>
        <p:nvPicPr>
          <p:cNvPr id="2050" name="Picture 2" descr="TRADE X">
            <a:extLst>
              <a:ext uri="{FF2B5EF4-FFF2-40B4-BE49-F238E27FC236}">
                <a16:creationId xmlns:a16="http://schemas.microsoft.com/office/drawing/2014/main" id="{6C76FDF6-DC62-4479-93ED-20BBEAB04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344291"/>
            <a:ext cx="3433997" cy="1991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D719981-EA3A-488C-93DA-3632B038903A}"/>
              </a:ext>
            </a:extLst>
          </p:cNvPr>
          <p:cNvSpPr/>
          <p:nvPr/>
        </p:nvSpPr>
        <p:spPr>
          <a:xfrm>
            <a:off x="4497049" y="2509837"/>
            <a:ext cx="6856751" cy="9191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solidFill>
                  <a:schemeClr val="bg1"/>
                </a:solidFill>
                <a:latin typeface="Times" panose="02020603050405020304" pitchFamily="18" charset="0"/>
                <a:cs typeface="Times" panose="02020603050405020304" pitchFamily="18" charset="0"/>
              </a:rPr>
              <a:t>What are some of the nations where products you possess are manufactured?</a:t>
            </a:r>
          </a:p>
        </p:txBody>
      </p:sp>
      <p:sp>
        <p:nvSpPr>
          <p:cNvPr id="6" name="Rectangle 5">
            <a:extLst>
              <a:ext uri="{FF2B5EF4-FFF2-40B4-BE49-F238E27FC236}">
                <a16:creationId xmlns:a16="http://schemas.microsoft.com/office/drawing/2014/main" id="{6FF9FBCF-1052-4FE1-9D36-0AE0D61E0D89}"/>
              </a:ext>
            </a:extLst>
          </p:cNvPr>
          <p:cNvSpPr/>
          <p:nvPr/>
        </p:nvSpPr>
        <p:spPr>
          <a:xfrm>
            <a:off x="4497049" y="3628255"/>
            <a:ext cx="6856751" cy="9191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2. Why are the majority of these products manufactured in foreign countries instead of the U.S.?</a:t>
            </a:r>
          </a:p>
        </p:txBody>
      </p:sp>
      <p:sp>
        <p:nvSpPr>
          <p:cNvPr id="7" name="Rectangle 6">
            <a:extLst>
              <a:ext uri="{FF2B5EF4-FFF2-40B4-BE49-F238E27FC236}">
                <a16:creationId xmlns:a16="http://schemas.microsoft.com/office/drawing/2014/main" id="{69917C17-3CC1-4896-A67D-763C954B30D8}"/>
              </a:ext>
            </a:extLst>
          </p:cNvPr>
          <p:cNvSpPr/>
          <p:nvPr/>
        </p:nvSpPr>
        <p:spPr>
          <a:xfrm>
            <a:off x="4497049" y="4746673"/>
            <a:ext cx="6856751" cy="9191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3. Why do nations like the United States trade with other nations? </a:t>
            </a:r>
          </a:p>
        </p:txBody>
      </p:sp>
      <p:pic>
        <p:nvPicPr>
          <p:cNvPr id="2052" name="Picture 4" descr="Milton Friedman: A Birthday Appreciation | AIER">
            <a:extLst>
              <a:ext uri="{FF2B5EF4-FFF2-40B4-BE49-F238E27FC236}">
                <a16:creationId xmlns:a16="http://schemas.microsoft.com/office/drawing/2014/main" id="{D3A13476-1A0F-49FF-9836-19D69CFC7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11" y="5066909"/>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AA6B204-334C-4FD9-AFAD-6643C45A83D2}"/>
              </a:ext>
            </a:extLst>
          </p:cNvPr>
          <p:cNvSpPr/>
          <p:nvPr/>
        </p:nvSpPr>
        <p:spPr>
          <a:xfrm>
            <a:off x="2218544" y="3935437"/>
            <a:ext cx="2286940" cy="1131472"/>
          </a:xfrm>
          <a:prstGeom prst="wedgeRoundRectCallout">
            <a:avLst>
              <a:gd name="adj1" fmla="val -32631"/>
              <a:gd name="adj2" fmla="val 677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Remember, no one nation knows how to make a pencil!</a:t>
            </a:r>
          </a:p>
        </p:txBody>
      </p:sp>
      <p:sp>
        <p:nvSpPr>
          <p:cNvPr id="8" name="Rectangle 7">
            <a:extLst>
              <a:ext uri="{FF2B5EF4-FFF2-40B4-BE49-F238E27FC236}">
                <a16:creationId xmlns:a16="http://schemas.microsoft.com/office/drawing/2014/main" id="{5DA3382B-1C74-498B-9F6F-DD7CD9D1291B}"/>
              </a:ext>
            </a:extLst>
          </p:cNvPr>
          <p:cNvSpPr/>
          <p:nvPr/>
        </p:nvSpPr>
        <p:spPr>
          <a:xfrm>
            <a:off x="2940570" y="5926962"/>
            <a:ext cx="3155430" cy="59017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hlinkClick r:id="rId4">
                  <a:extLst>
                    <a:ext uri="{A12FA001-AC4F-418D-AE19-62706E023703}">
                      <ahyp:hlinkClr xmlns:ahyp="http://schemas.microsoft.com/office/drawing/2018/hyperlinkcolor" val="tx"/>
                    </a:ext>
                  </a:extLst>
                </a:hlinkClick>
              </a:rPr>
              <a:t>The Pencil Lesson</a:t>
            </a:r>
            <a:endParaRPr lang="en-US" sz="24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504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5218"/>
          </a:xfrm>
          <a:solidFill>
            <a:schemeClr val="bg1"/>
          </a:solidFill>
          <a:ln>
            <a:solidFill>
              <a:srgbClr val="FF0000"/>
            </a:solidFill>
          </a:ln>
        </p:spPr>
        <p:txBody>
          <a:bodyPr/>
          <a:lstStyle/>
          <a:p>
            <a:r>
              <a:rPr lang="en-US" b="1" dirty="0">
                <a:latin typeface="Georgia Pro" panose="02040502050405020303" pitchFamily="18" charset="0"/>
              </a:rPr>
              <a:t>Make a Trade</a:t>
            </a:r>
          </a:p>
        </p:txBody>
      </p:sp>
      <p:sp>
        <p:nvSpPr>
          <p:cNvPr id="3" name="Content Placeholder 2"/>
          <p:cNvSpPr>
            <a:spLocks noGrp="1"/>
          </p:cNvSpPr>
          <p:nvPr>
            <p:ph idx="1"/>
          </p:nvPr>
        </p:nvSpPr>
        <p:spPr>
          <a:xfrm>
            <a:off x="627796" y="1269241"/>
            <a:ext cx="10527883" cy="4558907"/>
          </a:xfrm>
          <a:solidFill>
            <a:schemeClr val="bg1"/>
          </a:solidFill>
          <a:ln>
            <a:solidFill>
              <a:schemeClr val="tx1"/>
            </a:solidFill>
          </a:ln>
        </p:spPr>
        <p:txBody>
          <a:bodyPr>
            <a:normAutofit/>
          </a:bodyPr>
          <a:lstStyle/>
          <a:p>
            <a:pPr marL="0" indent="0">
              <a:buNone/>
            </a:pPr>
            <a:r>
              <a:rPr lang="en-US" sz="2400" b="1" u="sng" dirty="0">
                <a:solidFill>
                  <a:schemeClr val="tx1"/>
                </a:solidFill>
                <a:latin typeface="Times New Roman" pitchFamily="18" charset="0"/>
                <a:cs typeface="Times New Roman" pitchFamily="18" charset="0"/>
              </a:rPr>
              <a:t>SCARCITY</a:t>
            </a:r>
            <a:r>
              <a:rPr lang="en-US" sz="2400" dirty="0">
                <a:solidFill>
                  <a:schemeClr val="tx1"/>
                </a:solidFill>
                <a:latin typeface="Times New Roman" pitchFamily="18" charset="0"/>
                <a:cs typeface="Times New Roman" pitchFamily="18" charset="0"/>
              </a:rPr>
              <a:t>	     Trade provide resources &amp; commodities nations lack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39" y="1910686"/>
            <a:ext cx="6476236" cy="416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319895" y="1343167"/>
            <a:ext cx="627797" cy="286603"/>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4525" y="1759858"/>
            <a:ext cx="5336275" cy="614149"/>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How does trade impact countries?</a:t>
            </a:r>
          </a:p>
        </p:txBody>
      </p:sp>
      <p:sp>
        <p:nvSpPr>
          <p:cNvPr id="6" name="Rectangle 5"/>
          <p:cNvSpPr/>
          <p:nvPr/>
        </p:nvSpPr>
        <p:spPr>
          <a:xfrm>
            <a:off x="672152" y="2477698"/>
            <a:ext cx="5063320" cy="682388"/>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Globalization: increase interconnectedness between nations</a:t>
            </a:r>
          </a:p>
        </p:txBody>
      </p:sp>
      <p:sp>
        <p:nvSpPr>
          <p:cNvPr id="8" name="Rectangle 7"/>
          <p:cNvSpPr/>
          <p:nvPr/>
        </p:nvSpPr>
        <p:spPr>
          <a:xfrm>
            <a:off x="696035" y="3247271"/>
            <a:ext cx="5063320" cy="682388"/>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Growth of Multi-national Corporations</a:t>
            </a:r>
          </a:p>
        </p:txBody>
      </p:sp>
      <p:sp>
        <p:nvSpPr>
          <p:cNvPr id="9" name="Rectangle 8"/>
          <p:cNvSpPr/>
          <p:nvPr/>
        </p:nvSpPr>
        <p:spPr>
          <a:xfrm>
            <a:off x="672152" y="5110561"/>
            <a:ext cx="5111086" cy="54174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Environmentalism debate </a:t>
            </a:r>
          </a:p>
        </p:txBody>
      </p:sp>
      <p:pic>
        <p:nvPicPr>
          <p:cNvPr id="102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9061" y="2599369"/>
            <a:ext cx="2340592" cy="204996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5445935-CD86-4CB6-B404-A9A498AC72C6}"/>
              </a:ext>
            </a:extLst>
          </p:cNvPr>
          <p:cNvSpPr/>
          <p:nvPr/>
        </p:nvSpPr>
        <p:spPr>
          <a:xfrm>
            <a:off x="694525" y="4016844"/>
            <a:ext cx="5111086" cy="99401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Cultural Exchange: ideas from different cultures transfer</a:t>
            </a:r>
          </a:p>
        </p:txBody>
      </p:sp>
      <p:sp>
        <p:nvSpPr>
          <p:cNvPr id="12" name="Rectangle 11">
            <a:extLst>
              <a:ext uri="{FF2B5EF4-FFF2-40B4-BE49-F238E27FC236}">
                <a16:creationId xmlns:a16="http://schemas.microsoft.com/office/drawing/2014/main" id="{90F6322B-D771-4CD5-BE32-B59B1A4F395A}"/>
              </a:ext>
            </a:extLst>
          </p:cNvPr>
          <p:cNvSpPr/>
          <p:nvPr/>
        </p:nvSpPr>
        <p:spPr>
          <a:xfrm>
            <a:off x="694525" y="5753015"/>
            <a:ext cx="5111086" cy="986927"/>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Interconnectedness means all nations are impacted by changes in the global economy</a:t>
            </a:r>
          </a:p>
        </p:txBody>
      </p:sp>
    </p:spTree>
    <p:extLst>
      <p:ext uri="{BB962C8B-B14F-4D97-AF65-F5344CB8AC3E}">
        <p14:creationId xmlns:p14="http://schemas.microsoft.com/office/powerpoint/2010/main" val="38688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arn(inVertical)">
                                      <p:cBhvr>
                                        <p:cTn id="3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46161"/>
          </a:xfrm>
          <a:solidFill>
            <a:schemeClr val="bg1"/>
          </a:solidFill>
          <a:ln>
            <a:solidFill>
              <a:srgbClr val="FF0000"/>
            </a:solidFill>
          </a:ln>
        </p:spPr>
        <p:txBody>
          <a:bodyPr/>
          <a:lstStyle/>
          <a:p>
            <a:r>
              <a:rPr lang="en-US" b="1" dirty="0">
                <a:latin typeface="Georgia Pro" panose="02040502050405020303" pitchFamily="18" charset="0"/>
              </a:rPr>
              <a:t>Multi-nationalism</a:t>
            </a:r>
          </a:p>
        </p:txBody>
      </p:sp>
      <p:sp>
        <p:nvSpPr>
          <p:cNvPr id="3" name="Content Placeholder 2"/>
          <p:cNvSpPr>
            <a:spLocks noGrp="1"/>
          </p:cNvSpPr>
          <p:nvPr>
            <p:ph idx="1"/>
          </p:nvPr>
        </p:nvSpPr>
        <p:spPr>
          <a:xfrm>
            <a:off x="1097280" y="1473959"/>
            <a:ext cx="10058400" cy="4395134"/>
          </a:xfrm>
          <a:solidFill>
            <a:schemeClr val="bg1"/>
          </a:solidFill>
          <a:ln>
            <a:solidFill>
              <a:schemeClr val="tx1"/>
            </a:solidFill>
          </a:ln>
        </p:spPr>
        <p:txBody>
          <a:bodyPr>
            <a:normAutofit/>
          </a:bodyPr>
          <a:lstStyle/>
          <a:p>
            <a:r>
              <a:rPr lang="en-US" sz="2400" b="1" dirty="0">
                <a:solidFill>
                  <a:srgbClr val="C00000"/>
                </a:solidFill>
                <a:latin typeface="Times New Roman" pitchFamily="18" charset="0"/>
                <a:cs typeface="Times New Roman" pitchFamily="18" charset="0"/>
              </a:rPr>
              <a:t>Big Business</a:t>
            </a:r>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722" y="641445"/>
            <a:ext cx="4408228" cy="529533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58" y="1965278"/>
            <a:ext cx="6364596" cy="3865965"/>
          </a:xfrm>
          <a:prstGeom prst="rect">
            <a:avLst/>
          </a:prstGeom>
          <a:solidFill>
            <a:schemeClr val="bg1"/>
          </a:solidFill>
          <a:ln>
            <a:solidFill>
              <a:schemeClr val="tx1"/>
            </a:solidFill>
          </a:ln>
        </p:spPr>
      </p:pic>
    </p:spTree>
    <p:extLst>
      <p:ext uri="{BB962C8B-B14F-4D97-AF65-F5344CB8AC3E}">
        <p14:creationId xmlns:p14="http://schemas.microsoft.com/office/powerpoint/2010/main" val="35535591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46161"/>
          </a:xfrm>
          <a:solidFill>
            <a:schemeClr val="bg1"/>
          </a:solidFill>
          <a:ln>
            <a:solidFill>
              <a:srgbClr val="FF0000"/>
            </a:solidFill>
          </a:ln>
        </p:spPr>
        <p:txBody>
          <a:bodyPr/>
          <a:lstStyle/>
          <a:p>
            <a:r>
              <a:rPr lang="en-US" b="1" dirty="0">
                <a:latin typeface="Georgia Pro" panose="02040502050405020303" pitchFamily="18" charset="0"/>
              </a:rPr>
              <a:t>You Got STATUS</a:t>
            </a:r>
          </a:p>
        </p:txBody>
      </p:sp>
      <p:sp>
        <p:nvSpPr>
          <p:cNvPr id="3" name="Content Placeholder 2"/>
          <p:cNvSpPr>
            <a:spLocks noGrp="1"/>
          </p:cNvSpPr>
          <p:nvPr>
            <p:ph idx="1"/>
          </p:nvPr>
        </p:nvSpPr>
        <p:spPr>
          <a:xfrm>
            <a:off x="1097280" y="1460311"/>
            <a:ext cx="10058400" cy="4408782"/>
          </a:xfrm>
          <a:solidFill>
            <a:schemeClr val="bg1"/>
          </a:solidFill>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287" y="1330658"/>
            <a:ext cx="9713011" cy="4960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0158" y="1828801"/>
            <a:ext cx="3218952" cy="7506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Developed Nations </a:t>
            </a:r>
          </a:p>
        </p:txBody>
      </p:sp>
      <p:sp>
        <p:nvSpPr>
          <p:cNvPr id="5" name="Down Arrow 4"/>
          <p:cNvSpPr/>
          <p:nvPr/>
        </p:nvSpPr>
        <p:spPr>
          <a:xfrm>
            <a:off x="2750022" y="2470245"/>
            <a:ext cx="484497" cy="124194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05746" y="4451445"/>
            <a:ext cx="3218952" cy="7506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Under Developing Nations </a:t>
            </a:r>
          </a:p>
        </p:txBody>
      </p:sp>
      <p:sp>
        <p:nvSpPr>
          <p:cNvPr id="6" name="Right Arrow 5"/>
          <p:cNvSpPr/>
          <p:nvPr/>
        </p:nvSpPr>
        <p:spPr>
          <a:xfrm rot="10985243">
            <a:off x="6738331" y="4571900"/>
            <a:ext cx="668740" cy="4908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506749" y="1981201"/>
            <a:ext cx="3218952" cy="7506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Developing Nations Communist </a:t>
            </a:r>
          </a:p>
        </p:txBody>
      </p:sp>
      <p:sp>
        <p:nvSpPr>
          <p:cNvPr id="10" name="Right Arrow 9"/>
          <p:cNvSpPr/>
          <p:nvPr/>
        </p:nvSpPr>
        <p:spPr>
          <a:xfrm rot="7136818">
            <a:off x="8519483" y="2765074"/>
            <a:ext cx="668740" cy="4908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945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46161"/>
          </a:xfrm>
          <a:solidFill>
            <a:schemeClr val="bg1"/>
          </a:solidFill>
          <a:ln>
            <a:solidFill>
              <a:srgbClr val="FF0000"/>
            </a:solidFill>
          </a:ln>
        </p:spPr>
        <p:txBody>
          <a:bodyPr/>
          <a:lstStyle/>
          <a:p>
            <a:r>
              <a:rPr lang="en-US" b="1" dirty="0">
                <a:latin typeface="Georgia Pro" panose="02040502050405020303" pitchFamily="18" charset="0"/>
              </a:rPr>
              <a:t>To Be Absolute</a:t>
            </a:r>
          </a:p>
        </p:txBody>
      </p:sp>
      <p:sp>
        <p:nvSpPr>
          <p:cNvPr id="3" name="Content Placeholder 2"/>
          <p:cNvSpPr>
            <a:spLocks noGrp="1"/>
          </p:cNvSpPr>
          <p:nvPr>
            <p:ph idx="1"/>
          </p:nvPr>
        </p:nvSpPr>
        <p:spPr>
          <a:xfrm>
            <a:off x="1097280" y="1405719"/>
            <a:ext cx="10058400" cy="4463373"/>
          </a:xfrm>
          <a:solidFill>
            <a:schemeClr val="bg1"/>
          </a:solidFill>
        </p:spPr>
        <p:txBody>
          <a:bodyPr>
            <a:normAutofit/>
          </a:bodyPr>
          <a:lstStyle/>
          <a:p>
            <a:r>
              <a:rPr lang="en-US" sz="2400" dirty="0">
                <a:latin typeface="Times New Roman" pitchFamily="18" charset="0"/>
                <a:cs typeface="Times New Roman" pitchFamily="18" charset="0"/>
              </a:rPr>
              <a:t>When to trade:</a:t>
            </a:r>
          </a:p>
          <a:p>
            <a:pPr marL="573088" indent="-381000">
              <a:buFont typeface="Wingdings" pitchFamily="2" charset="2"/>
              <a:buChar char="Ø"/>
            </a:pPr>
            <a:r>
              <a:rPr lang="en-US" sz="2400" b="1" u="sng" dirty="0">
                <a:solidFill>
                  <a:srgbClr val="C00000"/>
                </a:solidFill>
                <a:latin typeface="Times New Roman" pitchFamily="18" charset="0"/>
                <a:cs typeface="Times New Roman" pitchFamily="18" charset="0"/>
              </a:rPr>
              <a:t>Absolute Advantage</a:t>
            </a:r>
            <a:r>
              <a:rPr lang="en-US" sz="2400" dirty="0">
                <a:latin typeface="Times New Roman" pitchFamily="18" charset="0"/>
                <a:cs typeface="Times New Roman" pitchFamily="18" charset="0"/>
              </a:rPr>
              <a:t>: the ability to produce a greater amount of goods or services with the same amount of resources as a competitor. </a:t>
            </a:r>
          </a:p>
        </p:txBody>
      </p:sp>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62" y="2982351"/>
            <a:ext cx="9694648" cy="366410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8794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FF0000"/>
            </a:solidFill>
          </a:ln>
        </p:spPr>
        <p:txBody>
          <a:bodyPr/>
          <a:lstStyle/>
          <a:p>
            <a:r>
              <a:rPr lang="en-US" b="1" dirty="0" err="1">
                <a:latin typeface="Georgia Pro" panose="02040502050405020303" pitchFamily="18" charset="0"/>
              </a:rPr>
              <a:t>Wanna</a:t>
            </a:r>
            <a:r>
              <a:rPr lang="en-US" b="1" dirty="0">
                <a:latin typeface="Georgia Pro" panose="02040502050405020303" pitchFamily="18" charset="0"/>
              </a:rPr>
              <a:t> Trade</a:t>
            </a:r>
          </a:p>
        </p:txBody>
      </p:sp>
      <p:sp>
        <p:nvSpPr>
          <p:cNvPr id="3" name="Content Placeholder 2"/>
          <p:cNvSpPr>
            <a:spLocks noGrp="1"/>
          </p:cNvSpPr>
          <p:nvPr>
            <p:ph idx="1"/>
          </p:nvPr>
        </p:nvSpPr>
        <p:spPr>
          <a:xfrm>
            <a:off x="1097280" y="1487607"/>
            <a:ext cx="10058400" cy="4381486"/>
          </a:xfrm>
          <a:solidFill>
            <a:schemeClr val="bg1"/>
          </a:solidFill>
        </p:spPr>
        <p:txBody>
          <a:bodyPr>
            <a:normAutofit/>
          </a:bodyPr>
          <a:lstStyle/>
          <a:p>
            <a:r>
              <a:rPr lang="en-US" sz="2800" b="1" dirty="0">
                <a:solidFill>
                  <a:srgbClr val="C00000"/>
                </a:solidFill>
                <a:latin typeface="Garamond" pitchFamily="18" charset="0"/>
              </a:rPr>
              <a:t>Absolute Advantage practice</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r>
              <a:rPr lang="en-US" sz="2800" b="1" dirty="0">
                <a:solidFill>
                  <a:srgbClr val="C00000"/>
                </a:solidFill>
                <a:latin typeface="Garamond" pitchFamily="18" charset="0"/>
              </a:rPr>
              <a:t>Brazil’s absolute advantage _____________________</a:t>
            </a:r>
          </a:p>
          <a:p>
            <a:r>
              <a:rPr lang="en-US" sz="2800" b="1" dirty="0">
                <a:solidFill>
                  <a:srgbClr val="C00000"/>
                </a:solidFill>
                <a:latin typeface="Garamond" pitchFamily="18" charset="0"/>
              </a:rPr>
              <a:t>U.S. absolute advantage _______________________</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051" y="2207809"/>
            <a:ext cx="7656394" cy="187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5694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732155"/>
          </a:xfrm>
          <a:solidFill>
            <a:schemeClr val="bg1"/>
          </a:solidFill>
          <a:ln>
            <a:solidFill>
              <a:srgbClr val="C00000"/>
            </a:solidFill>
          </a:ln>
        </p:spPr>
        <p:txBody>
          <a:bodyPr/>
          <a:lstStyle/>
          <a:p>
            <a:r>
              <a:rPr lang="en-US" dirty="0">
                <a:latin typeface="Georgia Pro Black" panose="02040A02050405020203" pitchFamily="18" charset="0"/>
              </a:rPr>
              <a:t>Gummy Bear Government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125414"/>
            <a:ext cx="11141612" cy="5494069"/>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Demonstrate how a form of government works</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6" name="Picture 2" descr="Gummy bears series - integration, (conceptual) Stock Photo by ©yulan  12273530">
            <a:extLst>
              <a:ext uri="{FF2B5EF4-FFF2-40B4-BE49-F238E27FC236}">
                <a16:creationId xmlns:a16="http://schemas.microsoft.com/office/drawing/2014/main" id="{CA993B51-6F27-445B-B99F-8348A0A59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863" y="2077590"/>
            <a:ext cx="4216853" cy="389153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985B7F1-6ED9-4942-BDD5-2A0B1125003A}"/>
              </a:ext>
            </a:extLst>
          </p:cNvPr>
          <p:cNvSpPr/>
          <p:nvPr/>
        </p:nvSpPr>
        <p:spPr>
          <a:xfrm>
            <a:off x="225083" y="1702191"/>
            <a:ext cx="6006905" cy="464233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Gummy Bear Government: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As a group complete the reading and fill out the chart on your assigned government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Design an image of how the government works using the gummy bears (you may use other props)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Write the important information of the sheet of paper and setup your gummy bears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Take a picture of your design and information and email it Mr. Hultberg (</a:t>
            </a:r>
            <a:r>
              <a:rPr lang="en-US" sz="2400" b="1" dirty="0">
                <a:solidFill>
                  <a:srgbClr val="FFFF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hultbea@gcsnc.com</a:t>
            </a:r>
            <a:r>
              <a:rPr lang="en-US" sz="2400" dirty="0">
                <a:latin typeface="Times New Roman" panose="02020603050405020304" pitchFamily="18" charset="0"/>
                <a:cs typeface="Times New Roman" panose="02020603050405020304" pitchFamily="18" charset="0"/>
              </a:rPr>
              <a:t>) with the names of the group members on the subject line</a:t>
            </a:r>
          </a:p>
        </p:txBody>
      </p:sp>
      <p:sp>
        <p:nvSpPr>
          <p:cNvPr id="5" name="Speech Bubble: Oval 4">
            <a:extLst>
              <a:ext uri="{FF2B5EF4-FFF2-40B4-BE49-F238E27FC236}">
                <a16:creationId xmlns:a16="http://schemas.microsoft.com/office/drawing/2014/main" id="{489EFD0B-65F6-4E67-A976-58CC349BE661}"/>
              </a:ext>
            </a:extLst>
          </p:cNvPr>
          <p:cNvSpPr/>
          <p:nvPr/>
        </p:nvSpPr>
        <p:spPr>
          <a:xfrm>
            <a:off x="8088924" y="970671"/>
            <a:ext cx="4037428" cy="1674055"/>
          </a:xfrm>
          <a:prstGeom prst="wedgeEllipse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All HAIL, </a:t>
            </a:r>
            <a:r>
              <a:rPr lang="en-US" sz="2400">
                <a:latin typeface="Times New Roman" panose="02020603050405020304" pitchFamily="18" charset="0"/>
                <a:cs typeface="Times New Roman" panose="02020603050405020304" pitchFamily="18" charset="0"/>
              </a:rPr>
              <a:t>the MIGHTY </a:t>
            </a:r>
            <a:r>
              <a:rPr lang="en-US" sz="2400" dirty="0">
                <a:latin typeface="Times New Roman" panose="02020603050405020304" pitchFamily="18" charset="0"/>
                <a:cs typeface="Times New Roman" panose="02020603050405020304" pitchFamily="18" charset="0"/>
              </a:rPr>
              <a:t>GUMMY BEARS!</a:t>
            </a:r>
          </a:p>
        </p:txBody>
      </p:sp>
    </p:spTree>
    <p:extLst>
      <p:ext uri="{BB962C8B-B14F-4D97-AF65-F5344CB8AC3E}">
        <p14:creationId xmlns:p14="http://schemas.microsoft.com/office/powerpoint/2010/main" val="6101141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46161"/>
          </a:xfrm>
          <a:solidFill>
            <a:schemeClr val="bg1"/>
          </a:solidFill>
          <a:ln>
            <a:solidFill>
              <a:srgbClr val="FF0000"/>
            </a:solidFill>
          </a:ln>
        </p:spPr>
        <p:txBody>
          <a:bodyPr/>
          <a:lstStyle/>
          <a:p>
            <a:r>
              <a:rPr lang="en-US" b="1" dirty="0">
                <a:latin typeface="Georgia Pro" panose="02040502050405020303" pitchFamily="18" charset="0"/>
              </a:rPr>
              <a:t>Let’s Play the Advantage</a:t>
            </a:r>
          </a:p>
        </p:txBody>
      </p:sp>
      <p:sp>
        <p:nvSpPr>
          <p:cNvPr id="3" name="Content Placeholder 2"/>
          <p:cNvSpPr>
            <a:spLocks noGrp="1"/>
          </p:cNvSpPr>
          <p:nvPr>
            <p:ph idx="1"/>
          </p:nvPr>
        </p:nvSpPr>
        <p:spPr>
          <a:xfrm>
            <a:off x="1097280" y="1405719"/>
            <a:ext cx="10058400" cy="4463373"/>
          </a:xfrm>
          <a:solidFill>
            <a:schemeClr val="bg1"/>
          </a:solidFill>
        </p:spPr>
        <p:txBody>
          <a:bodyPr>
            <a:normAutofit/>
          </a:bodyPr>
          <a:lstStyle/>
          <a:p>
            <a:r>
              <a:rPr lang="en-US" sz="2400" dirty="0">
                <a:latin typeface="Times New Roman" pitchFamily="18" charset="0"/>
                <a:cs typeface="Times New Roman" pitchFamily="18" charset="0"/>
              </a:rPr>
              <a:t>When to trade:</a:t>
            </a:r>
          </a:p>
          <a:p>
            <a:pPr marL="573088" indent="-381000">
              <a:buFont typeface="Wingdings" pitchFamily="2" charset="2"/>
              <a:buChar char="Ø"/>
            </a:pPr>
            <a:r>
              <a:rPr lang="en-US" sz="2400" b="1" u="sng" dirty="0">
                <a:solidFill>
                  <a:srgbClr val="C00000"/>
                </a:solidFill>
                <a:latin typeface="Times New Roman" pitchFamily="18" charset="0"/>
                <a:cs typeface="Times New Roman" pitchFamily="18" charset="0"/>
              </a:rPr>
              <a:t>Comparative Advantage:</a:t>
            </a:r>
            <a:r>
              <a:rPr lang="en-US" sz="2400" b="1" dirty="0">
                <a:solidFill>
                  <a:srgbClr val="C00000"/>
                </a:solidFill>
                <a:latin typeface="Times New Roman" pitchFamily="18" charset="0"/>
                <a:cs typeface="Times New Roman" pitchFamily="18" charset="0"/>
              </a:rPr>
              <a:t> </a:t>
            </a:r>
            <a:r>
              <a:rPr lang="en-US" sz="2400" dirty="0">
                <a:latin typeface="Times New Roman" pitchFamily="18" charset="0"/>
                <a:cs typeface="Times New Roman" pitchFamily="18" charset="0"/>
              </a:rPr>
              <a:t>the ability to produce goods and services at lower </a:t>
            </a:r>
            <a:r>
              <a:rPr lang="en-US" sz="2400" b="1" i="1" dirty="0">
                <a:solidFill>
                  <a:srgbClr val="002060"/>
                </a:solidFill>
                <a:latin typeface="Times New Roman" pitchFamily="18" charset="0"/>
                <a:cs typeface="Times New Roman" pitchFamily="18" charset="0"/>
              </a:rPr>
              <a:t>opportunity cost </a:t>
            </a:r>
            <a:r>
              <a:rPr lang="en-US" sz="2400" dirty="0">
                <a:latin typeface="Times New Roman" pitchFamily="18" charset="0"/>
                <a:cs typeface="Times New Roman" pitchFamily="18" charset="0"/>
              </a:rPr>
              <a:t>than a trade partner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699" y="2838733"/>
            <a:ext cx="6874692" cy="39137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701412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FF0000"/>
            </a:solidFill>
          </a:ln>
        </p:spPr>
        <p:txBody>
          <a:bodyPr/>
          <a:lstStyle/>
          <a:p>
            <a:r>
              <a:rPr lang="en-US" b="1" dirty="0" err="1">
                <a:latin typeface="Georgia Pro" panose="02040502050405020303" pitchFamily="18" charset="0"/>
              </a:rPr>
              <a:t>Wanna</a:t>
            </a:r>
            <a:r>
              <a:rPr lang="en-US" b="1" dirty="0">
                <a:latin typeface="Georgia Pro" panose="02040502050405020303" pitchFamily="18" charset="0"/>
              </a:rPr>
              <a:t> Trade</a:t>
            </a:r>
          </a:p>
        </p:txBody>
      </p:sp>
      <p:sp>
        <p:nvSpPr>
          <p:cNvPr id="3" name="Content Placeholder 2"/>
          <p:cNvSpPr>
            <a:spLocks noGrp="1"/>
          </p:cNvSpPr>
          <p:nvPr>
            <p:ph idx="1"/>
          </p:nvPr>
        </p:nvSpPr>
        <p:spPr>
          <a:xfrm>
            <a:off x="1097280" y="1487606"/>
            <a:ext cx="10058400" cy="4558629"/>
          </a:xfrm>
          <a:solidFill>
            <a:schemeClr val="bg1"/>
          </a:solidFill>
        </p:spPr>
        <p:txBody>
          <a:bodyPr>
            <a:normAutofit lnSpcReduction="10000"/>
          </a:bodyPr>
          <a:lstStyle/>
          <a:p>
            <a:r>
              <a:rPr lang="en-US" sz="2800" b="1" dirty="0">
                <a:solidFill>
                  <a:srgbClr val="C00000"/>
                </a:solidFill>
                <a:latin typeface="Garamond" pitchFamily="18" charset="0"/>
              </a:rPr>
              <a:t>Comparative Advantage practice </a:t>
            </a:r>
          </a:p>
          <a:p>
            <a:r>
              <a:rPr lang="en-US" sz="2800" b="1" dirty="0">
                <a:solidFill>
                  <a:srgbClr val="C00000"/>
                </a:solidFill>
                <a:latin typeface="Garamond" pitchFamily="18" charset="0"/>
              </a:rPr>
              <a:t>INPUT CHART</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r>
              <a:rPr lang="en-US" sz="2800" b="1" dirty="0">
                <a:solidFill>
                  <a:srgbClr val="C00000"/>
                </a:solidFill>
                <a:latin typeface="Garamond" pitchFamily="18" charset="0"/>
              </a:rPr>
              <a:t>United States should produce ______</a:t>
            </a:r>
          </a:p>
          <a:p>
            <a:r>
              <a:rPr lang="en-US" sz="2800" b="1" dirty="0">
                <a:solidFill>
                  <a:srgbClr val="C00000"/>
                </a:solidFill>
                <a:latin typeface="Garamond" pitchFamily="18" charset="0"/>
              </a:rPr>
              <a:t>Chile should produce _______</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p:txBody>
      </p:sp>
      <p:pic>
        <p:nvPicPr>
          <p:cNvPr id="5" name="Picture 4" descr="A screen shot of a computer&#10;&#10;Description automatically generated">
            <a:extLst>
              <a:ext uri="{FF2B5EF4-FFF2-40B4-BE49-F238E27FC236}">
                <a16:creationId xmlns:a16="http://schemas.microsoft.com/office/drawing/2014/main" id="{D729B9D3-0A15-42E9-9513-D5A17F901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956" y="1310464"/>
            <a:ext cx="4270584" cy="4735772"/>
          </a:xfrm>
          <a:prstGeom prst="rect">
            <a:avLst/>
          </a:prstGeom>
          <a:ln>
            <a:solidFill>
              <a:srgbClr val="002060"/>
            </a:solidFill>
          </a:ln>
        </p:spPr>
      </p:pic>
      <p:pic>
        <p:nvPicPr>
          <p:cNvPr id="6" name="Picture 5">
            <a:extLst>
              <a:ext uri="{FF2B5EF4-FFF2-40B4-BE49-F238E27FC236}">
                <a16:creationId xmlns:a16="http://schemas.microsoft.com/office/drawing/2014/main" id="{FAA874B1-2B6A-467B-BAD0-EEF0FA16CDE2}"/>
              </a:ext>
            </a:extLst>
          </p:cNvPr>
          <p:cNvPicPr>
            <a:picLocks noChangeAspect="1"/>
          </p:cNvPicPr>
          <p:nvPr/>
        </p:nvPicPr>
        <p:blipFill>
          <a:blip r:embed="rId3"/>
          <a:stretch>
            <a:fillRect/>
          </a:stretch>
        </p:blipFill>
        <p:spPr>
          <a:xfrm>
            <a:off x="810135" y="2330605"/>
            <a:ext cx="6337797" cy="2486722"/>
          </a:xfrm>
          <a:prstGeom prst="rect">
            <a:avLst/>
          </a:prstGeom>
        </p:spPr>
      </p:pic>
    </p:spTree>
    <p:extLst>
      <p:ext uri="{BB962C8B-B14F-4D97-AF65-F5344CB8AC3E}">
        <p14:creationId xmlns:p14="http://schemas.microsoft.com/office/powerpoint/2010/main" val="16383097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850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Advantage in Trade</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Protectionism v. Free Trade </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 Trade Policy for the U.S.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Protection v. Free Trade</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 </a:t>
            </a:r>
          </a:p>
          <a:p>
            <a:pPr>
              <a:buFont typeface="Wingdings" panose="05000000000000000000" pitchFamily="2" charset="2"/>
              <a:buChar char="Ø"/>
            </a:pPr>
            <a:r>
              <a:rPr lang="en-US" sz="2400" dirty="0"/>
              <a:t> </a:t>
            </a:r>
            <a:r>
              <a:rPr lang="en-US" sz="2400" dirty="0">
                <a:latin typeface="Times" panose="02020603050405020304" pitchFamily="18" charset="0"/>
                <a:cs typeface="Times" panose="02020603050405020304" pitchFamily="18" charset="0"/>
              </a:rPr>
              <a:t>Unit 8 Test May 13</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3549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FF0000"/>
            </a:solidFill>
          </a:ln>
        </p:spPr>
        <p:txBody>
          <a:bodyPr>
            <a:normAutofit fontScale="90000"/>
          </a:bodyPr>
          <a:lstStyle/>
          <a:p>
            <a:r>
              <a:rPr lang="en-US" b="1" dirty="0">
                <a:latin typeface="Georgia Pro" panose="02040502050405020303" pitchFamily="18" charset="0"/>
              </a:rPr>
              <a:t>Calculating a Comparative Advantage</a:t>
            </a:r>
          </a:p>
        </p:txBody>
      </p:sp>
      <p:sp>
        <p:nvSpPr>
          <p:cNvPr id="3" name="Content Placeholder 2"/>
          <p:cNvSpPr>
            <a:spLocks noGrp="1"/>
          </p:cNvSpPr>
          <p:nvPr>
            <p:ph idx="1"/>
          </p:nvPr>
        </p:nvSpPr>
        <p:spPr>
          <a:xfrm>
            <a:off x="895818" y="1720978"/>
            <a:ext cx="10259862" cy="4558629"/>
          </a:xfrm>
          <a:solidFill>
            <a:schemeClr val="bg1"/>
          </a:solidFill>
        </p:spPr>
        <p:txBody>
          <a:bodyPr>
            <a:normAutofit/>
          </a:bodyPr>
          <a:lstStyle/>
          <a:p>
            <a:endParaRPr lang="en-US" sz="2800" b="1" dirty="0">
              <a:solidFill>
                <a:srgbClr val="C00000"/>
              </a:solidFill>
              <a:latin typeface="Garamond" pitchFamily="18" charset="0"/>
            </a:endParaRPr>
          </a:p>
          <a:p>
            <a:pPr marL="0" indent="0">
              <a:buNone/>
            </a:pPr>
            <a:endParaRPr lang="en-US" sz="2800" b="1" dirty="0">
              <a:solidFill>
                <a:srgbClr val="C00000"/>
              </a:solidFill>
              <a:latin typeface="Garamond" pitchFamily="18" charset="0"/>
            </a:endParaRPr>
          </a:p>
          <a:p>
            <a:pPr lvl="0"/>
            <a:r>
              <a:rPr lang="en-US" sz="2400" dirty="0">
                <a:solidFill>
                  <a:schemeClr val="tx1"/>
                </a:solidFill>
                <a:latin typeface="Times New Roman" panose="02020603050405020304" pitchFamily="18" charset="0"/>
                <a:cs typeface="Times New Roman" panose="02020603050405020304" pitchFamily="18" charset="0"/>
              </a:rPr>
              <a:t>United States OC for making 1 car =_____</a:t>
            </a:r>
          </a:p>
          <a:p>
            <a:pPr lvl="0"/>
            <a:r>
              <a:rPr lang="en-US" sz="2400" dirty="0">
                <a:solidFill>
                  <a:schemeClr val="tx1"/>
                </a:solidFill>
                <a:latin typeface="Times New Roman" panose="02020603050405020304" pitchFamily="18" charset="0"/>
                <a:cs typeface="Times New Roman" panose="02020603050405020304" pitchFamily="18" charset="0"/>
              </a:rPr>
              <a:t>China OC for making 1 car =_____</a:t>
            </a:r>
          </a:p>
          <a:p>
            <a:pPr lvl="0"/>
            <a:r>
              <a:rPr lang="en-US" sz="2400" dirty="0">
                <a:solidFill>
                  <a:schemeClr val="tx1"/>
                </a:solidFill>
                <a:latin typeface="Times New Roman" panose="02020603050405020304" pitchFamily="18" charset="0"/>
                <a:cs typeface="Times New Roman" panose="02020603050405020304" pitchFamily="18" charset="0"/>
              </a:rPr>
              <a:t>What should United States produce?</a:t>
            </a:r>
          </a:p>
          <a:p>
            <a:pPr lvl="0"/>
            <a:r>
              <a:rPr lang="en-US" sz="2400" dirty="0">
                <a:solidFill>
                  <a:schemeClr val="tx1"/>
                </a:solidFill>
                <a:latin typeface="Times New Roman" panose="02020603050405020304" pitchFamily="18" charset="0"/>
                <a:cs typeface="Times New Roman" panose="02020603050405020304" pitchFamily="18" charset="0"/>
              </a:rPr>
              <a:t>United States OC for making 1 phone =_____</a:t>
            </a:r>
          </a:p>
          <a:p>
            <a:pPr lvl="0"/>
            <a:r>
              <a:rPr lang="en-US" sz="2400" dirty="0">
                <a:solidFill>
                  <a:schemeClr val="tx1"/>
                </a:solidFill>
                <a:latin typeface="Times New Roman" panose="02020603050405020304" pitchFamily="18" charset="0"/>
                <a:cs typeface="Times New Roman" panose="02020603050405020304" pitchFamily="18" charset="0"/>
              </a:rPr>
              <a:t>China OC for making 1 phone =_____</a:t>
            </a:r>
          </a:p>
          <a:p>
            <a:pPr lvl="0"/>
            <a:r>
              <a:rPr lang="en-US" sz="2400" dirty="0">
                <a:solidFill>
                  <a:schemeClr val="tx1"/>
                </a:solidFill>
                <a:latin typeface="Times New Roman" panose="02020603050405020304" pitchFamily="18" charset="0"/>
                <a:cs typeface="Times New Roman" panose="02020603050405020304" pitchFamily="18" charset="0"/>
              </a:rPr>
              <a:t>What should China produce?</a:t>
            </a:r>
          </a:p>
          <a:p>
            <a:endParaRPr lang="en-US" sz="2800" b="1" dirty="0">
              <a:solidFill>
                <a:srgbClr val="C00000"/>
              </a:solidFill>
              <a:latin typeface="Garamond" pitchFamily="18" charset="0"/>
            </a:endParaRPr>
          </a:p>
        </p:txBody>
      </p:sp>
      <p:graphicFrame>
        <p:nvGraphicFramePr>
          <p:cNvPr id="7" name="Table 6">
            <a:extLst>
              <a:ext uri="{FF2B5EF4-FFF2-40B4-BE49-F238E27FC236}">
                <a16:creationId xmlns:a16="http://schemas.microsoft.com/office/drawing/2014/main" id="{9207FEC9-CCCB-47F2-9B61-2C695E0F07CF}"/>
              </a:ext>
            </a:extLst>
          </p:cNvPr>
          <p:cNvGraphicFramePr>
            <a:graphicFrameLocks noGrp="1"/>
          </p:cNvGraphicFramePr>
          <p:nvPr/>
        </p:nvGraphicFramePr>
        <p:xfrm>
          <a:off x="423746" y="1352293"/>
          <a:ext cx="10872436" cy="1371600"/>
        </p:xfrm>
        <a:graphic>
          <a:graphicData uri="http://schemas.openxmlformats.org/drawingml/2006/table">
            <a:tbl>
              <a:tblPr firstRow="1" bandRow="1">
                <a:tableStyleId>{00A15C55-8517-42AA-B614-E9B94910E393}</a:tableStyleId>
              </a:tblPr>
              <a:tblGrid>
                <a:gridCol w="2718109">
                  <a:extLst>
                    <a:ext uri="{9D8B030D-6E8A-4147-A177-3AD203B41FA5}">
                      <a16:colId xmlns:a16="http://schemas.microsoft.com/office/drawing/2014/main" val="2320165778"/>
                    </a:ext>
                  </a:extLst>
                </a:gridCol>
                <a:gridCol w="2718109">
                  <a:extLst>
                    <a:ext uri="{9D8B030D-6E8A-4147-A177-3AD203B41FA5}">
                      <a16:colId xmlns:a16="http://schemas.microsoft.com/office/drawing/2014/main" val="189993315"/>
                    </a:ext>
                  </a:extLst>
                </a:gridCol>
                <a:gridCol w="2718109">
                  <a:extLst>
                    <a:ext uri="{9D8B030D-6E8A-4147-A177-3AD203B41FA5}">
                      <a16:colId xmlns:a16="http://schemas.microsoft.com/office/drawing/2014/main" val="2800694994"/>
                    </a:ext>
                  </a:extLst>
                </a:gridCol>
                <a:gridCol w="2718109">
                  <a:extLst>
                    <a:ext uri="{9D8B030D-6E8A-4147-A177-3AD203B41FA5}">
                      <a16:colId xmlns:a16="http://schemas.microsoft.com/office/drawing/2014/main" val="1486236789"/>
                    </a:ext>
                  </a:extLst>
                </a:gridCol>
              </a:tblGrid>
              <a:tr h="370840">
                <a:tc>
                  <a:txBody>
                    <a:bodyPr/>
                    <a:lstStyle/>
                    <a:p>
                      <a:r>
                        <a:rPr lang="en-US" sz="2400" dirty="0">
                          <a:latin typeface="Times New Roman" panose="02020603050405020304" pitchFamily="18" charset="0"/>
                          <a:cs typeface="Times New Roman" panose="02020603050405020304" pitchFamily="18" charset="0"/>
                        </a:rPr>
                        <a:t>Nation</a:t>
                      </a:r>
                    </a:p>
                  </a:txBody>
                  <a:tcPr/>
                </a:tc>
                <a:tc>
                  <a:txBody>
                    <a:bodyPr/>
                    <a:lstStyle/>
                    <a:p>
                      <a:r>
                        <a:rPr lang="en-US" sz="2400" dirty="0">
                          <a:latin typeface="Times New Roman" panose="02020603050405020304" pitchFamily="18" charset="0"/>
                          <a:cs typeface="Times New Roman" panose="02020603050405020304" pitchFamily="18" charset="0"/>
                        </a:rPr>
                        <a:t>Car </a:t>
                      </a:r>
                    </a:p>
                  </a:txBody>
                  <a:tcPr/>
                </a:tc>
                <a:tc>
                  <a:txBody>
                    <a:bodyPr/>
                    <a:lstStyle/>
                    <a:p>
                      <a:r>
                        <a:rPr lang="en-US" sz="2400" dirty="0">
                          <a:latin typeface="Times New Roman" panose="02020603050405020304" pitchFamily="18" charset="0"/>
                          <a:cs typeface="Times New Roman" panose="02020603050405020304" pitchFamily="18" charset="0"/>
                        </a:rPr>
                        <a:t>Phones</a:t>
                      </a:r>
                    </a:p>
                  </a:txBody>
                  <a:tcPr/>
                </a:tc>
                <a:tc>
                  <a:txBody>
                    <a:bodyPr/>
                    <a:lstStyle/>
                    <a:p>
                      <a:r>
                        <a:rPr lang="en-US" sz="2400" dirty="0">
                          <a:latin typeface="Times New Roman" panose="02020603050405020304" pitchFamily="18" charset="0"/>
                          <a:cs typeface="Times New Roman" panose="02020603050405020304" pitchFamily="18" charset="0"/>
                        </a:rPr>
                        <a:t>Opportunity Cost</a:t>
                      </a:r>
                    </a:p>
                  </a:txBody>
                  <a:tcPr/>
                </a:tc>
                <a:extLst>
                  <a:ext uri="{0D108BD9-81ED-4DB2-BD59-A6C34878D82A}">
                    <a16:rowId xmlns:a16="http://schemas.microsoft.com/office/drawing/2014/main" val="4100562835"/>
                  </a:ext>
                </a:extLst>
              </a:tr>
              <a:tr h="370840">
                <a:tc>
                  <a:txBody>
                    <a:bodyPr/>
                    <a:lstStyle/>
                    <a:p>
                      <a:r>
                        <a:rPr lang="en-US" sz="2400" dirty="0">
                          <a:latin typeface="Times New Roman" panose="02020603050405020304" pitchFamily="18" charset="0"/>
                          <a:cs typeface="Times New Roman" panose="02020603050405020304" pitchFamily="18" charset="0"/>
                        </a:rPr>
                        <a:t>United States</a:t>
                      </a:r>
                    </a:p>
                  </a:txBody>
                  <a:tcPr/>
                </a:tc>
                <a:tc>
                  <a:txBody>
                    <a:bodyPr/>
                    <a:lstStyle/>
                    <a:p>
                      <a:pPr algn="ctr"/>
                      <a:r>
                        <a:rPr lang="en-US" sz="2400" dirty="0">
                          <a:latin typeface="Times New Roman" panose="02020603050405020304" pitchFamily="18" charset="0"/>
                          <a:cs typeface="Times New Roman" panose="02020603050405020304" pitchFamily="18" charset="0"/>
                        </a:rPr>
                        <a:t>80</a:t>
                      </a:r>
                    </a:p>
                  </a:txBody>
                  <a:tcPr/>
                </a:tc>
                <a:tc>
                  <a:txBody>
                    <a:bodyPr/>
                    <a:lstStyle/>
                    <a:p>
                      <a:pPr algn="ctr"/>
                      <a:r>
                        <a:rPr lang="en-US" sz="2400" dirty="0">
                          <a:latin typeface="Times New Roman" panose="02020603050405020304" pitchFamily="18" charset="0"/>
                          <a:cs typeface="Times New Roman" panose="02020603050405020304" pitchFamily="18" charset="0"/>
                        </a:rPr>
                        <a:t>20</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2589309"/>
                  </a:ext>
                </a:extLst>
              </a:tr>
              <a:tr h="370840">
                <a:tc>
                  <a:txBody>
                    <a:bodyPr/>
                    <a:lstStyle/>
                    <a:p>
                      <a:r>
                        <a:rPr lang="en-US" sz="2400" dirty="0">
                          <a:latin typeface="Times New Roman" panose="02020603050405020304" pitchFamily="18" charset="0"/>
                          <a:cs typeface="Times New Roman" panose="02020603050405020304" pitchFamily="18" charset="0"/>
                        </a:rPr>
                        <a:t>China</a:t>
                      </a:r>
                    </a:p>
                  </a:txBody>
                  <a:tcPr/>
                </a:tc>
                <a:tc>
                  <a:txBody>
                    <a:bodyPr/>
                    <a:lstStyle/>
                    <a:p>
                      <a:pPr algn="ctr"/>
                      <a:r>
                        <a:rPr lang="en-US" sz="2400" dirty="0">
                          <a:latin typeface="Times New Roman" panose="02020603050405020304" pitchFamily="18" charset="0"/>
                          <a:cs typeface="Times New Roman" panose="02020603050405020304" pitchFamily="18" charset="0"/>
                        </a:rPr>
                        <a:t>60</a:t>
                      </a:r>
                    </a:p>
                  </a:txBody>
                  <a:tcPr/>
                </a:tc>
                <a:tc>
                  <a:txBody>
                    <a:bodyPr/>
                    <a:lstStyle/>
                    <a:p>
                      <a:pPr algn="ctr"/>
                      <a:r>
                        <a:rPr lang="en-US" sz="2400" dirty="0">
                          <a:latin typeface="Times New Roman" panose="02020603050405020304" pitchFamily="18" charset="0"/>
                          <a:cs typeface="Times New Roman" panose="02020603050405020304" pitchFamily="18" charset="0"/>
                        </a:rPr>
                        <a:t>100</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79555540"/>
                  </a:ext>
                </a:extLst>
              </a:tr>
            </a:tbl>
          </a:graphicData>
        </a:graphic>
      </p:graphicFrame>
      <p:sp>
        <p:nvSpPr>
          <p:cNvPr id="8" name="Rectangle 7">
            <a:extLst>
              <a:ext uri="{FF2B5EF4-FFF2-40B4-BE49-F238E27FC236}">
                <a16:creationId xmlns:a16="http://schemas.microsoft.com/office/drawing/2014/main" id="{8F2E77E2-2152-42C3-B761-4AF37E96F942}"/>
              </a:ext>
            </a:extLst>
          </p:cNvPr>
          <p:cNvSpPr/>
          <p:nvPr/>
        </p:nvSpPr>
        <p:spPr>
          <a:xfrm>
            <a:off x="7237141" y="3428999"/>
            <a:ext cx="4616605" cy="1929161"/>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How does calculating the comparative advantage for producing goods further support why nations should trade?</a:t>
            </a:r>
          </a:p>
        </p:txBody>
      </p:sp>
    </p:spTree>
    <p:extLst>
      <p:ext uri="{BB962C8B-B14F-4D97-AF65-F5344CB8AC3E}">
        <p14:creationId xmlns:p14="http://schemas.microsoft.com/office/powerpoint/2010/main" val="6786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FF0000"/>
            </a:solidFill>
          </a:ln>
        </p:spPr>
        <p:txBody>
          <a:bodyPr/>
          <a:lstStyle/>
          <a:p>
            <a:r>
              <a:rPr lang="en-US" b="1" dirty="0">
                <a:latin typeface="Georgia Pro" panose="02040502050405020303" pitchFamily="18" charset="0"/>
              </a:rPr>
              <a:t>Trade Lingo</a:t>
            </a:r>
          </a:p>
        </p:txBody>
      </p:sp>
      <p:sp>
        <p:nvSpPr>
          <p:cNvPr id="3" name="Content Placeholder 2"/>
          <p:cNvSpPr>
            <a:spLocks noGrp="1"/>
          </p:cNvSpPr>
          <p:nvPr>
            <p:ph idx="1"/>
          </p:nvPr>
        </p:nvSpPr>
        <p:spPr>
          <a:xfrm>
            <a:off x="895818" y="1351128"/>
            <a:ext cx="10259862" cy="4928479"/>
          </a:xfrm>
          <a:solidFill>
            <a:schemeClr val="bg1"/>
          </a:solidFill>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Exports: products the U.S. sells to foreign countries</a:t>
            </a:r>
          </a:p>
          <a:p>
            <a:r>
              <a:rPr lang="en-US" sz="2400" b="1" dirty="0">
                <a:solidFill>
                  <a:srgbClr val="C00000"/>
                </a:solidFill>
                <a:latin typeface="Times New Roman" panose="02020603050405020304" pitchFamily="18" charset="0"/>
                <a:cs typeface="Times New Roman" panose="02020603050405020304" pitchFamily="18" charset="0"/>
              </a:rPr>
              <a:t>Imports : products the U.S. buys from foreign countries</a:t>
            </a:r>
          </a:p>
          <a:p>
            <a:pPr marL="0" indent="0">
              <a:buNone/>
            </a:pPr>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08" y="2293495"/>
            <a:ext cx="9393166" cy="3477827"/>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14148" y="2874931"/>
            <a:ext cx="6550926" cy="7645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Trade imbalance </a:t>
            </a:r>
            <a:r>
              <a:rPr lang="en-US" sz="2400" dirty="0">
                <a:latin typeface="Times New Roman" pitchFamily="18" charset="0"/>
                <a:cs typeface="Times New Roman" pitchFamily="18" charset="0"/>
              </a:rPr>
              <a:t>(</a:t>
            </a:r>
            <a:r>
              <a:rPr lang="en-US" sz="2400" i="1" dirty="0">
                <a:latin typeface="Times New Roman" pitchFamily="18" charset="0"/>
                <a:cs typeface="Times New Roman" pitchFamily="18" charset="0"/>
              </a:rPr>
              <a:t>Trade deficit</a:t>
            </a:r>
            <a:r>
              <a:rPr lang="en-US" sz="2400" dirty="0">
                <a:latin typeface="Times New Roman" pitchFamily="18" charset="0"/>
                <a:cs typeface="Times New Roman" pitchFamily="18" charset="0"/>
              </a:rPr>
              <a:t>): U.S. imports more than exports</a:t>
            </a:r>
          </a:p>
        </p:txBody>
      </p:sp>
      <p:sp>
        <p:nvSpPr>
          <p:cNvPr id="6" name="Rectangle 5"/>
          <p:cNvSpPr/>
          <p:nvPr/>
        </p:nvSpPr>
        <p:spPr>
          <a:xfrm>
            <a:off x="614148" y="5619845"/>
            <a:ext cx="11136573" cy="45037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What would the United States need to do gain a favorable balance of trade? </a:t>
            </a:r>
          </a:p>
        </p:txBody>
      </p:sp>
      <p:sp>
        <p:nvSpPr>
          <p:cNvPr id="5" name="Arrow: Right 4">
            <a:extLst>
              <a:ext uri="{FF2B5EF4-FFF2-40B4-BE49-F238E27FC236}">
                <a16:creationId xmlns:a16="http://schemas.microsoft.com/office/drawing/2014/main" id="{7CFEBCD6-E009-44B2-BB6E-4CA5158F69E0}"/>
              </a:ext>
            </a:extLst>
          </p:cNvPr>
          <p:cNvSpPr/>
          <p:nvPr/>
        </p:nvSpPr>
        <p:spPr>
          <a:xfrm rot="2650224">
            <a:off x="6198884" y="3465820"/>
            <a:ext cx="739698" cy="347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5170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FF0000"/>
            </a:solidFill>
          </a:ln>
        </p:spPr>
        <p:txBody>
          <a:bodyPr/>
          <a:lstStyle/>
          <a:p>
            <a:r>
              <a:rPr lang="en-US" b="1" dirty="0">
                <a:latin typeface="Georgia Pro" panose="02040502050405020303" pitchFamily="18" charset="0"/>
              </a:rPr>
              <a:t>Barriers to trade</a:t>
            </a:r>
          </a:p>
        </p:txBody>
      </p:sp>
      <p:sp>
        <p:nvSpPr>
          <p:cNvPr id="3" name="Content Placeholder 2"/>
          <p:cNvSpPr>
            <a:spLocks noGrp="1"/>
          </p:cNvSpPr>
          <p:nvPr>
            <p:ph idx="1"/>
          </p:nvPr>
        </p:nvSpPr>
        <p:spPr>
          <a:xfrm>
            <a:off x="895818" y="1364776"/>
            <a:ext cx="10259862" cy="4914831"/>
          </a:xfrm>
          <a:solidFill>
            <a:schemeClr val="bg1"/>
          </a:solidFill>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Protectionist view point: </a:t>
            </a:r>
            <a:r>
              <a:rPr lang="en-US" sz="2400" dirty="0">
                <a:latin typeface="Times New Roman" pitchFamily="18" charset="0"/>
                <a:cs typeface="Times New Roman" pitchFamily="18" charset="0"/>
              </a:rPr>
              <a:t>limit competition for products domestically, allowing local businesses to succeed by creating higher prices for imported goods. </a:t>
            </a:r>
            <a:endParaRPr lang="en-US" sz="2400" b="1" dirty="0">
              <a:solidFill>
                <a:srgbClr val="C00000"/>
              </a:solidFill>
              <a:latin typeface="Times New Roman" panose="02020603050405020304" pitchFamily="18" charset="0"/>
              <a:cs typeface="Times New Roman" panose="02020603050405020304" pitchFamily="18" charset="0"/>
            </a:endParaRPr>
          </a:p>
          <a:p>
            <a:pPr marL="0" indent="0">
              <a:buNone/>
            </a:pPr>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564" y="2185753"/>
            <a:ext cx="5891284" cy="36532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04967" y="2308583"/>
            <a:ext cx="5131558" cy="9532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itchFamily="18" charset="0"/>
                <a:cs typeface="Times New Roman" pitchFamily="18" charset="0"/>
              </a:rPr>
              <a:t>Tariffs</a:t>
            </a:r>
            <a:r>
              <a:rPr lang="en-US" sz="2400" dirty="0">
                <a:solidFill>
                  <a:schemeClr val="bg1"/>
                </a:solidFill>
                <a:latin typeface="Times New Roman" pitchFamily="18" charset="0"/>
                <a:cs typeface="Times New Roman" pitchFamily="18" charset="0"/>
              </a:rPr>
              <a:t>: tax on imports      causes prices to increase</a:t>
            </a:r>
          </a:p>
        </p:txBody>
      </p:sp>
      <p:sp>
        <p:nvSpPr>
          <p:cNvPr id="5" name="Right Arrow 4"/>
          <p:cNvSpPr/>
          <p:nvPr/>
        </p:nvSpPr>
        <p:spPr>
          <a:xfrm>
            <a:off x="3425588" y="2483893"/>
            <a:ext cx="327546" cy="205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4967" y="3414215"/>
            <a:ext cx="5131558" cy="95323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itchFamily="18" charset="0"/>
                <a:cs typeface="Times New Roman" pitchFamily="18" charset="0"/>
              </a:rPr>
              <a:t>Quotas</a:t>
            </a:r>
            <a:r>
              <a:rPr lang="en-US" sz="2400" dirty="0">
                <a:solidFill>
                  <a:schemeClr val="bg1"/>
                </a:solidFill>
                <a:latin typeface="Times New Roman" pitchFamily="18" charset="0"/>
                <a:cs typeface="Times New Roman" pitchFamily="18" charset="0"/>
              </a:rPr>
              <a:t>: Limit the number of imports</a:t>
            </a:r>
          </a:p>
        </p:txBody>
      </p:sp>
      <p:sp>
        <p:nvSpPr>
          <p:cNvPr id="8" name="Rectangle 7"/>
          <p:cNvSpPr/>
          <p:nvPr/>
        </p:nvSpPr>
        <p:spPr>
          <a:xfrm>
            <a:off x="504967" y="4562737"/>
            <a:ext cx="5131558" cy="107977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itchFamily="18" charset="0"/>
                <a:cs typeface="Times New Roman" pitchFamily="18" charset="0"/>
              </a:rPr>
              <a:t>Product standard</a:t>
            </a:r>
            <a:r>
              <a:rPr lang="en-US" sz="2400" dirty="0">
                <a:solidFill>
                  <a:schemeClr val="bg1"/>
                </a:solidFill>
                <a:latin typeface="Times New Roman" pitchFamily="18" charset="0"/>
                <a:cs typeface="Times New Roman" pitchFamily="18" charset="0"/>
              </a:rPr>
              <a:t>: set a special requirements for a product entering the country</a:t>
            </a:r>
          </a:p>
        </p:txBody>
      </p:sp>
    </p:spTree>
    <p:extLst>
      <p:ext uri="{BB962C8B-B14F-4D97-AF65-F5344CB8AC3E}">
        <p14:creationId xmlns:p14="http://schemas.microsoft.com/office/powerpoint/2010/main" val="250885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41696"/>
          </a:xfrm>
          <a:solidFill>
            <a:schemeClr val="bg1"/>
          </a:solidFill>
          <a:ln>
            <a:solidFill>
              <a:srgbClr val="FF0000"/>
            </a:solidFill>
          </a:ln>
        </p:spPr>
        <p:txBody>
          <a:bodyPr/>
          <a:lstStyle/>
          <a:p>
            <a:r>
              <a:rPr lang="en-US" b="1" dirty="0">
                <a:latin typeface="Georgia Pro" panose="02040502050405020303" pitchFamily="18" charset="0"/>
              </a:rPr>
              <a:t>Trade Weapons</a:t>
            </a:r>
          </a:p>
        </p:txBody>
      </p:sp>
      <p:sp>
        <p:nvSpPr>
          <p:cNvPr id="3" name="Content Placeholder 2"/>
          <p:cNvSpPr>
            <a:spLocks noGrp="1"/>
          </p:cNvSpPr>
          <p:nvPr>
            <p:ph idx="1"/>
          </p:nvPr>
        </p:nvSpPr>
        <p:spPr>
          <a:xfrm>
            <a:off x="1097280" y="1555845"/>
            <a:ext cx="10058400" cy="4313247"/>
          </a:xfrm>
          <a:solidFill>
            <a:schemeClr val="bg1"/>
          </a:solidFill>
        </p:spPr>
        <p:txBody>
          <a:bodyPr>
            <a:normAutofit/>
          </a:bodyPr>
          <a:lstStyle/>
          <a:p>
            <a:r>
              <a:rPr lang="en-US" sz="2400" dirty="0">
                <a:latin typeface="Times New Roman" pitchFamily="18" charset="0"/>
                <a:cs typeface="Times New Roman" pitchFamily="18" charset="0"/>
              </a:rPr>
              <a:t>Access to resources and finish goods are important to build an economy</a:t>
            </a:r>
          </a:p>
        </p:txBody>
      </p:sp>
      <p:sp>
        <p:nvSpPr>
          <p:cNvPr id="4" name="Rectangle 3"/>
          <p:cNvSpPr/>
          <p:nvPr/>
        </p:nvSpPr>
        <p:spPr>
          <a:xfrm>
            <a:off x="262559" y="2150719"/>
            <a:ext cx="5833441" cy="15121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Embargoes and Trade Sanctions prevent access to important products</a:t>
            </a:r>
          </a:p>
          <a:p>
            <a:pPr marL="342900" indent="-342900">
              <a:buFont typeface="Arial" panose="020B0604020202020204" pitchFamily="34" charset="0"/>
              <a:buChar char="•"/>
            </a:pPr>
            <a:r>
              <a:rPr lang="en-US" sz="2400" dirty="0">
                <a:latin typeface="Times New Roman" pitchFamily="18" charset="0"/>
                <a:cs typeface="Times New Roman" pitchFamily="18" charset="0"/>
              </a:rPr>
              <a:t>Ex. Prevent Iran from obtaining nuclear weapons</a:t>
            </a:r>
          </a:p>
        </p:txBody>
      </p:sp>
      <p:pic>
        <p:nvPicPr>
          <p:cNvPr id="7" name="Picture 6" descr="A close up of text on a white background&#10;&#10;Description automatically generated">
            <a:extLst>
              <a:ext uri="{FF2B5EF4-FFF2-40B4-BE49-F238E27FC236}">
                <a16:creationId xmlns:a16="http://schemas.microsoft.com/office/drawing/2014/main" id="{4431BBD1-7DA7-486C-9A69-879FBFFE6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6985" y="2150719"/>
            <a:ext cx="5662456" cy="3390900"/>
          </a:xfrm>
          <a:prstGeom prst="rect">
            <a:avLst/>
          </a:prstGeom>
          <a:ln>
            <a:solidFill>
              <a:srgbClr val="002060"/>
            </a:solidFill>
          </a:ln>
        </p:spPr>
      </p:pic>
      <p:pic>
        <p:nvPicPr>
          <p:cNvPr id="9" name="Picture 8" descr="A screenshot of a cell phone&#10;&#10;Description automatically generated">
            <a:extLst>
              <a:ext uri="{FF2B5EF4-FFF2-40B4-BE49-F238E27FC236}">
                <a16:creationId xmlns:a16="http://schemas.microsoft.com/office/drawing/2014/main" id="{14B91221-DB88-4E50-8A3D-F028D0F31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561" y="3781398"/>
            <a:ext cx="4854317" cy="2563693"/>
          </a:xfrm>
          <a:prstGeom prst="rect">
            <a:avLst/>
          </a:prstGeom>
        </p:spPr>
      </p:pic>
    </p:spTree>
    <p:extLst>
      <p:ext uri="{BB962C8B-B14F-4D97-AF65-F5344CB8AC3E}">
        <p14:creationId xmlns:p14="http://schemas.microsoft.com/office/powerpoint/2010/main" val="21768949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FF0000"/>
            </a:solidFill>
          </a:ln>
        </p:spPr>
        <p:txBody>
          <a:bodyPr/>
          <a:lstStyle/>
          <a:p>
            <a:r>
              <a:rPr lang="en-US" b="1" dirty="0">
                <a:latin typeface="Georgia Pro" panose="02040502050405020303" pitchFamily="18" charset="0"/>
              </a:rPr>
              <a:t>Free Trade – Let it Flow</a:t>
            </a:r>
          </a:p>
        </p:txBody>
      </p:sp>
      <p:sp>
        <p:nvSpPr>
          <p:cNvPr id="3" name="Content Placeholder 2"/>
          <p:cNvSpPr>
            <a:spLocks noGrp="1"/>
          </p:cNvSpPr>
          <p:nvPr>
            <p:ph idx="1"/>
          </p:nvPr>
        </p:nvSpPr>
        <p:spPr>
          <a:xfrm>
            <a:off x="609215" y="1281936"/>
            <a:ext cx="10745722" cy="4929434"/>
          </a:xfrm>
          <a:solidFill>
            <a:schemeClr val="bg1"/>
          </a:solidFill>
        </p:spPr>
        <p:txBody>
          <a:bodyPr>
            <a:normAutofit/>
          </a:bodyPr>
          <a:lstStyle/>
          <a:p>
            <a:pPr marL="0" indent="0">
              <a:buNone/>
            </a:pPr>
            <a:r>
              <a:rPr lang="en-US" sz="2800" b="1" dirty="0">
                <a:solidFill>
                  <a:srgbClr val="C00000"/>
                </a:solidFill>
                <a:latin typeface="Garamond" pitchFamily="18" charset="0"/>
              </a:rPr>
              <a:t>Free trade prospective: </a:t>
            </a:r>
            <a:r>
              <a:rPr lang="en-US" sz="2400" dirty="0">
                <a:solidFill>
                  <a:schemeClr val="tx1"/>
                </a:solidFill>
                <a:latin typeface="Times New Roman" pitchFamily="18" charset="0"/>
                <a:cs typeface="Times New Roman" pitchFamily="18" charset="0"/>
              </a:rPr>
              <a:t>remove all barriers to trade and all resources and finish goods cross borders freely</a:t>
            </a:r>
          </a:p>
          <a:p>
            <a:endParaRPr lang="en-US" sz="2800" b="1" dirty="0">
              <a:solidFill>
                <a:srgbClr val="C00000"/>
              </a:solidFill>
              <a:latin typeface="Garamond"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91" y="2152358"/>
            <a:ext cx="8311486" cy="4486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710985" y="2869822"/>
            <a:ext cx="3985146" cy="6550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NAFTA</a:t>
            </a:r>
            <a:r>
              <a:rPr lang="en-US" sz="2400" dirty="0">
                <a:latin typeface="Times New Roman" pitchFamily="18" charset="0"/>
                <a:cs typeface="Times New Roman" pitchFamily="18" charset="0"/>
              </a:rPr>
              <a:t>: North American Free Trade Agreement</a:t>
            </a:r>
          </a:p>
        </p:txBody>
      </p:sp>
      <p:sp>
        <p:nvSpPr>
          <p:cNvPr id="6" name="Rectangle 5"/>
          <p:cNvSpPr/>
          <p:nvPr/>
        </p:nvSpPr>
        <p:spPr>
          <a:xfrm>
            <a:off x="7710985" y="3646789"/>
            <a:ext cx="3985146" cy="6550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CAFTA</a:t>
            </a:r>
            <a:r>
              <a:rPr lang="en-US" sz="2400" dirty="0">
                <a:latin typeface="Times New Roman" pitchFamily="18" charset="0"/>
                <a:cs typeface="Times New Roman" pitchFamily="18" charset="0"/>
              </a:rPr>
              <a:t>: Central American Free Trade Agreement</a:t>
            </a:r>
          </a:p>
        </p:txBody>
      </p:sp>
      <p:sp>
        <p:nvSpPr>
          <p:cNvPr id="7" name="Rectangle 6"/>
          <p:cNvSpPr/>
          <p:nvPr/>
        </p:nvSpPr>
        <p:spPr>
          <a:xfrm>
            <a:off x="7710985" y="4423756"/>
            <a:ext cx="3985146" cy="6550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EU</a:t>
            </a:r>
            <a:r>
              <a:rPr lang="en-US" sz="2400" dirty="0">
                <a:latin typeface="Times New Roman" pitchFamily="18" charset="0"/>
                <a:cs typeface="Times New Roman" pitchFamily="18" charset="0"/>
              </a:rPr>
              <a:t>: European Union</a:t>
            </a:r>
          </a:p>
        </p:txBody>
      </p:sp>
      <p:sp>
        <p:nvSpPr>
          <p:cNvPr id="8" name="Rectangle 7">
            <a:extLst>
              <a:ext uri="{FF2B5EF4-FFF2-40B4-BE49-F238E27FC236}">
                <a16:creationId xmlns:a16="http://schemas.microsoft.com/office/drawing/2014/main" id="{AFA6BB2A-AB66-4186-BC41-66BBA9C3FAB4}"/>
              </a:ext>
            </a:extLst>
          </p:cNvPr>
          <p:cNvSpPr/>
          <p:nvPr/>
        </p:nvSpPr>
        <p:spPr>
          <a:xfrm>
            <a:off x="7710985" y="5172303"/>
            <a:ext cx="3985146" cy="66536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GATT</a:t>
            </a:r>
            <a:r>
              <a:rPr lang="en-US" sz="2400" dirty="0">
                <a:latin typeface="Times New Roman" pitchFamily="18" charset="0"/>
                <a:cs typeface="Times New Roman" pitchFamily="18" charset="0"/>
              </a:rPr>
              <a:t>: General Agreement on Trade &amp; Tariffs</a:t>
            </a:r>
          </a:p>
        </p:txBody>
      </p:sp>
    </p:spTree>
    <p:extLst>
      <p:ext uri="{BB962C8B-B14F-4D97-AF65-F5344CB8AC3E}">
        <p14:creationId xmlns:p14="http://schemas.microsoft.com/office/powerpoint/2010/main" val="41521702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Environmentalism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254833" y="1199212"/>
            <a:ext cx="11491690" cy="5420271"/>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Issue: Climate change – (Global Warming)</a:t>
            </a:r>
          </a:p>
          <a:p>
            <a:r>
              <a:rPr lang="en-US" sz="2400" dirty="0">
                <a:latin typeface="Times New Roman" panose="02020603050405020304" pitchFamily="18" charset="0"/>
                <a:cs typeface="Times New Roman" panose="02020603050405020304" pitchFamily="18" charset="0"/>
              </a:rPr>
              <a:t>Rise of carbon emission from global trade </a:t>
            </a:r>
          </a:p>
          <a:p>
            <a:pPr marL="0" indent="0">
              <a:buNone/>
            </a:pPr>
            <a:r>
              <a:rPr lang="en-US" sz="2400" b="1" dirty="0">
                <a:latin typeface="Times New Roman" panose="02020603050405020304" pitchFamily="18" charset="0"/>
                <a:cs typeface="Times New Roman" panose="02020603050405020304" pitchFamily="18" charset="0"/>
              </a:rPr>
              <a:t>Kyoto Protocol: </a:t>
            </a:r>
            <a:r>
              <a:rPr lang="en-US" sz="2400" dirty="0">
                <a:latin typeface="Times New Roman" panose="02020603050405020304" pitchFamily="18" charset="0"/>
                <a:cs typeface="Times New Roman" panose="02020603050405020304" pitchFamily="18" charset="0"/>
              </a:rPr>
              <a:t>a commitment by industrialize nations</a:t>
            </a:r>
          </a:p>
          <a:p>
            <a:pPr marL="0" indent="0">
              <a:buNone/>
            </a:pPr>
            <a:r>
              <a:rPr lang="en-US" sz="2400" dirty="0">
                <a:latin typeface="Times New Roman" panose="02020603050405020304" pitchFamily="18" charset="0"/>
                <a:cs typeface="Times New Roman" panose="02020603050405020304" pitchFamily="18" charset="0"/>
              </a:rPr>
              <a:t>to reduce greenhouse emissions</a:t>
            </a:r>
          </a:p>
          <a:p>
            <a:r>
              <a:rPr lang="en-US" sz="2400" dirty="0">
                <a:latin typeface="Times New Roman" panose="02020603050405020304" pitchFamily="18" charset="0"/>
                <a:cs typeface="Times New Roman" panose="02020603050405020304" pitchFamily="18" charset="0"/>
              </a:rPr>
              <a:t>Goal: reduce global emissions by 5%</a:t>
            </a:r>
          </a:p>
        </p:txBody>
      </p:sp>
      <p:pic>
        <p:nvPicPr>
          <p:cNvPr id="3074" name="Picture 2" descr="Visualizing Global Per Capita CO2 Emissions">
            <a:extLst>
              <a:ext uri="{FF2B5EF4-FFF2-40B4-BE49-F238E27FC236}">
                <a16:creationId xmlns:a16="http://schemas.microsoft.com/office/drawing/2014/main" id="{E9B46FE1-1600-4396-80C1-075AC277D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022" y="583492"/>
            <a:ext cx="3933669" cy="47080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803C17D-997E-475B-A825-1E3466309E92}"/>
              </a:ext>
            </a:extLst>
          </p:cNvPr>
          <p:cNvSpPr/>
          <p:nvPr/>
        </p:nvSpPr>
        <p:spPr>
          <a:xfrm>
            <a:off x="386764" y="3429000"/>
            <a:ext cx="6970426" cy="163392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Debate: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International regulations causes greater cost to consumers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Does not apply to non-industrialized nations  </a:t>
            </a:r>
          </a:p>
        </p:txBody>
      </p:sp>
      <p:pic>
        <p:nvPicPr>
          <p:cNvPr id="3078" name="Picture 6" descr="Trump announces US pull out from climate pact">
            <a:extLst>
              <a:ext uri="{FF2B5EF4-FFF2-40B4-BE49-F238E27FC236}">
                <a16:creationId xmlns:a16="http://schemas.microsoft.com/office/drawing/2014/main" id="{7E3F497C-8EC9-4C56-A8C1-9DB6E3AFE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428" y="5224072"/>
            <a:ext cx="2857500" cy="16339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ust hours into presidency, Biden announces US will rejoin Paris accord |  Business Standard News">
            <a:extLst>
              <a:ext uri="{FF2B5EF4-FFF2-40B4-BE49-F238E27FC236}">
                <a16:creationId xmlns:a16="http://schemas.microsoft.com/office/drawing/2014/main" id="{167FF6F2-F7C6-4A60-B80E-98F4ED664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819" y="5224072"/>
            <a:ext cx="2476500" cy="16339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C78FAB-C465-4F1E-9B9C-AAA3EE9C00CD}"/>
              </a:ext>
            </a:extLst>
          </p:cNvPr>
          <p:cNvSpPr/>
          <p:nvPr/>
        </p:nvSpPr>
        <p:spPr>
          <a:xfrm>
            <a:off x="8424470" y="5893381"/>
            <a:ext cx="3207897" cy="8314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President Biden Reauthorizing U.S. involvement in Kyoto Protocol</a:t>
            </a:r>
          </a:p>
        </p:txBody>
      </p:sp>
      <p:sp>
        <p:nvSpPr>
          <p:cNvPr id="10" name="Rectangle 9">
            <a:extLst>
              <a:ext uri="{FF2B5EF4-FFF2-40B4-BE49-F238E27FC236}">
                <a16:creationId xmlns:a16="http://schemas.microsoft.com/office/drawing/2014/main" id="{5BA8622D-0236-48CE-AB37-901AFA2390F6}"/>
              </a:ext>
            </a:extLst>
          </p:cNvPr>
          <p:cNvSpPr/>
          <p:nvPr/>
        </p:nvSpPr>
        <p:spPr>
          <a:xfrm>
            <a:off x="3123574" y="5840685"/>
            <a:ext cx="3207897" cy="8314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President Trump withdrawing  U.S. from the Kyoto Protocol</a:t>
            </a:r>
          </a:p>
        </p:txBody>
      </p:sp>
    </p:spTree>
    <p:extLst>
      <p:ext uri="{BB962C8B-B14F-4D97-AF65-F5344CB8AC3E}">
        <p14:creationId xmlns:p14="http://schemas.microsoft.com/office/powerpoint/2010/main" val="13533474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E5874-8221-4ED6-8959-41507D8100CC}"/>
              </a:ext>
            </a:extLst>
          </p:cNvPr>
          <p:cNvSpPr>
            <a:spLocks noGrp="1"/>
          </p:cNvSpPr>
          <p:nvPr>
            <p:ph type="title"/>
          </p:nvPr>
        </p:nvSpPr>
        <p:spPr>
          <a:xfrm>
            <a:off x="434717" y="286603"/>
            <a:ext cx="10720963" cy="702305"/>
          </a:xfrm>
          <a:solidFill>
            <a:schemeClr val="bg1"/>
          </a:solidFill>
          <a:ln>
            <a:solidFill>
              <a:srgbClr val="FF0000"/>
            </a:solidFill>
          </a:ln>
        </p:spPr>
        <p:txBody>
          <a:bodyPr>
            <a:normAutofit fontScale="90000"/>
          </a:bodyPr>
          <a:lstStyle/>
          <a:p>
            <a:r>
              <a:rPr lang="en-US" b="1" dirty="0">
                <a:latin typeface="Georgia Pro" panose="02040502050405020303" pitchFamily="18" charset="0"/>
              </a:rPr>
              <a:t>Debating Free trade vs. protectionism </a:t>
            </a:r>
          </a:p>
        </p:txBody>
      </p:sp>
      <p:sp>
        <p:nvSpPr>
          <p:cNvPr id="4" name="Rectangle 3">
            <a:extLst>
              <a:ext uri="{FF2B5EF4-FFF2-40B4-BE49-F238E27FC236}">
                <a16:creationId xmlns:a16="http://schemas.microsoft.com/office/drawing/2014/main" id="{2ECD0877-5E02-4276-A9D1-1A9F6940CBE3}"/>
              </a:ext>
            </a:extLst>
          </p:cNvPr>
          <p:cNvSpPr/>
          <p:nvPr/>
        </p:nvSpPr>
        <p:spPr>
          <a:xfrm>
            <a:off x="836341" y="1349298"/>
            <a:ext cx="3757961" cy="70230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FREE TRADE</a:t>
            </a:r>
          </a:p>
        </p:txBody>
      </p:sp>
      <p:sp>
        <p:nvSpPr>
          <p:cNvPr id="5" name="Rectangle 4">
            <a:extLst>
              <a:ext uri="{FF2B5EF4-FFF2-40B4-BE49-F238E27FC236}">
                <a16:creationId xmlns:a16="http://schemas.microsoft.com/office/drawing/2014/main" id="{AD90E2A8-4D3D-41BF-9799-FD682CB919DE}"/>
              </a:ext>
            </a:extLst>
          </p:cNvPr>
          <p:cNvSpPr/>
          <p:nvPr/>
        </p:nvSpPr>
        <p:spPr>
          <a:xfrm>
            <a:off x="7478751" y="1349297"/>
            <a:ext cx="3757961" cy="70230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PROTECTIONISM</a:t>
            </a:r>
          </a:p>
        </p:txBody>
      </p:sp>
      <p:cxnSp>
        <p:nvCxnSpPr>
          <p:cNvPr id="7" name="Straight Connector 6">
            <a:extLst>
              <a:ext uri="{FF2B5EF4-FFF2-40B4-BE49-F238E27FC236}">
                <a16:creationId xmlns:a16="http://schemas.microsoft.com/office/drawing/2014/main" id="{BF0B5111-1683-4F68-A38E-2084A30804A1}"/>
              </a:ext>
            </a:extLst>
          </p:cNvPr>
          <p:cNvCxnSpPr/>
          <p:nvPr/>
        </p:nvCxnSpPr>
        <p:spPr>
          <a:xfrm>
            <a:off x="6096000" y="1170878"/>
            <a:ext cx="0" cy="4951142"/>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9" name="Content Placeholder 8" descr="A picture containing colorful, toy, truck&#10;&#10;Description automatically generated">
            <a:extLst>
              <a:ext uri="{FF2B5EF4-FFF2-40B4-BE49-F238E27FC236}">
                <a16:creationId xmlns:a16="http://schemas.microsoft.com/office/drawing/2014/main" id="{E2402952-58D9-417A-B312-221A68E08D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9230" y="1895485"/>
            <a:ext cx="3356450" cy="1888003"/>
          </a:xfrm>
          <a:solidFill>
            <a:schemeClr val="bg1"/>
          </a:solidFill>
        </p:spPr>
      </p:pic>
      <p:pic>
        <p:nvPicPr>
          <p:cNvPr id="11" name="Picture 10" descr="A picture containing drawing&#10;&#10;Description automatically generated">
            <a:extLst>
              <a:ext uri="{FF2B5EF4-FFF2-40B4-BE49-F238E27FC236}">
                <a16:creationId xmlns:a16="http://schemas.microsoft.com/office/drawing/2014/main" id="{9B35826E-512B-4E4A-9441-E41A076EE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41" y="1928717"/>
            <a:ext cx="4165506" cy="1854772"/>
          </a:xfrm>
          <a:prstGeom prst="rect">
            <a:avLst/>
          </a:prstGeom>
        </p:spPr>
      </p:pic>
    </p:spTree>
    <p:extLst>
      <p:ext uri="{BB962C8B-B14F-4D97-AF65-F5344CB8AC3E}">
        <p14:creationId xmlns:p14="http://schemas.microsoft.com/office/powerpoint/2010/main" val="270281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915036"/>
          </a:xfrm>
          <a:solidFill>
            <a:schemeClr val="bg1"/>
          </a:solidFill>
          <a:ln>
            <a:solidFill>
              <a:srgbClr val="C00000"/>
            </a:solidFill>
          </a:ln>
        </p:spPr>
        <p:txBody>
          <a:bodyPr/>
          <a:lstStyle/>
          <a:p>
            <a:r>
              <a:rPr lang="en-US" dirty="0">
                <a:latin typeface="Georgia Pro Black" panose="02040A02050405020203" pitchFamily="18" charset="0"/>
              </a:rPr>
              <a:t>Forms of Government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Arrange the forms of government along the political spectrum to demonstrate how power shifts from the many to one. </a:t>
            </a:r>
          </a:p>
        </p:txBody>
      </p:sp>
      <p:sp>
        <p:nvSpPr>
          <p:cNvPr id="4" name="Arrow: Left-Right 3">
            <a:extLst>
              <a:ext uri="{FF2B5EF4-FFF2-40B4-BE49-F238E27FC236}">
                <a16:creationId xmlns:a16="http://schemas.microsoft.com/office/drawing/2014/main" id="{670A54A7-C32D-4CC3-9DE0-C6B398A222F0}"/>
              </a:ext>
            </a:extLst>
          </p:cNvPr>
          <p:cNvSpPr/>
          <p:nvPr/>
        </p:nvSpPr>
        <p:spPr>
          <a:xfrm>
            <a:off x="445477" y="2880360"/>
            <a:ext cx="11507372" cy="54864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C2F1EA-8EAD-420D-A4A0-C097FE88706B}"/>
              </a:ext>
            </a:extLst>
          </p:cNvPr>
          <p:cNvSpPr/>
          <p:nvPr/>
        </p:nvSpPr>
        <p:spPr>
          <a:xfrm>
            <a:off x="4079631" y="2222696"/>
            <a:ext cx="3953021" cy="54864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Power Spectrum</a:t>
            </a:r>
          </a:p>
        </p:txBody>
      </p:sp>
      <p:sp>
        <p:nvSpPr>
          <p:cNvPr id="6" name="Rectangle 5">
            <a:extLst>
              <a:ext uri="{FF2B5EF4-FFF2-40B4-BE49-F238E27FC236}">
                <a16:creationId xmlns:a16="http://schemas.microsoft.com/office/drawing/2014/main" id="{3E50942A-4B72-4AE1-ADD3-892DC9533127}"/>
              </a:ext>
            </a:extLst>
          </p:cNvPr>
          <p:cNvSpPr/>
          <p:nvPr/>
        </p:nvSpPr>
        <p:spPr>
          <a:xfrm>
            <a:off x="126611" y="3559127"/>
            <a:ext cx="2335236" cy="54864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Democratic</a:t>
            </a:r>
          </a:p>
        </p:txBody>
      </p:sp>
      <p:sp>
        <p:nvSpPr>
          <p:cNvPr id="7" name="Rectangle 6">
            <a:extLst>
              <a:ext uri="{FF2B5EF4-FFF2-40B4-BE49-F238E27FC236}">
                <a16:creationId xmlns:a16="http://schemas.microsoft.com/office/drawing/2014/main" id="{6A344A21-AD21-49E0-8C67-1C986B43AF44}"/>
              </a:ext>
            </a:extLst>
          </p:cNvPr>
          <p:cNvSpPr/>
          <p:nvPr/>
        </p:nvSpPr>
        <p:spPr>
          <a:xfrm>
            <a:off x="9570721" y="3531614"/>
            <a:ext cx="2335236" cy="54864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Dictatorship</a:t>
            </a:r>
          </a:p>
        </p:txBody>
      </p:sp>
      <p:sp>
        <p:nvSpPr>
          <p:cNvPr id="8" name="Rectangle 7">
            <a:extLst>
              <a:ext uri="{FF2B5EF4-FFF2-40B4-BE49-F238E27FC236}">
                <a16:creationId xmlns:a16="http://schemas.microsoft.com/office/drawing/2014/main" id="{5167089C-6D91-46B3-A87C-84C5AA12087F}"/>
              </a:ext>
            </a:extLst>
          </p:cNvPr>
          <p:cNvSpPr/>
          <p:nvPr/>
        </p:nvSpPr>
        <p:spPr>
          <a:xfrm>
            <a:off x="982395" y="4325814"/>
            <a:ext cx="2335236" cy="794823"/>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Socialism</a:t>
            </a:r>
          </a:p>
        </p:txBody>
      </p:sp>
      <p:sp>
        <p:nvSpPr>
          <p:cNvPr id="9" name="Rectangle 8">
            <a:extLst>
              <a:ext uri="{FF2B5EF4-FFF2-40B4-BE49-F238E27FC236}">
                <a16:creationId xmlns:a16="http://schemas.microsoft.com/office/drawing/2014/main" id="{DD38EA56-3FA7-419E-8336-764C635F7E6D}"/>
              </a:ext>
            </a:extLst>
          </p:cNvPr>
          <p:cNvSpPr/>
          <p:nvPr/>
        </p:nvSpPr>
        <p:spPr>
          <a:xfrm>
            <a:off x="3795931" y="4325815"/>
            <a:ext cx="2335236" cy="794824"/>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Autocracy</a:t>
            </a:r>
          </a:p>
        </p:txBody>
      </p:sp>
      <p:sp>
        <p:nvSpPr>
          <p:cNvPr id="10" name="Rectangle 9">
            <a:extLst>
              <a:ext uri="{FF2B5EF4-FFF2-40B4-BE49-F238E27FC236}">
                <a16:creationId xmlns:a16="http://schemas.microsoft.com/office/drawing/2014/main" id="{2AAAAE1E-1708-43C2-A131-D4E03A113BD7}"/>
              </a:ext>
            </a:extLst>
          </p:cNvPr>
          <p:cNvSpPr/>
          <p:nvPr/>
        </p:nvSpPr>
        <p:spPr>
          <a:xfrm>
            <a:off x="6539135" y="4325814"/>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Representative Democracy</a:t>
            </a:r>
          </a:p>
        </p:txBody>
      </p:sp>
      <p:sp>
        <p:nvSpPr>
          <p:cNvPr id="12" name="Rectangle 11">
            <a:extLst>
              <a:ext uri="{FF2B5EF4-FFF2-40B4-BE49-F238E27FC236}">
                <a16:creationId xmlns:a16="http://schemas.microsoft.com/office/drawing/2014/main" id="{91AA2B8D-97B3-4D8C-9808-F4ADBDFD7241}"/>
              </a:ext>
            </a:extLst>
          </p:cNvPr>
          <p:cNvSpPr/>
          <p:nvPr/>
        </p:nvSpPr>
        <p:spPr>
          <a:xfrm>
            <a:off x="9251853" y="4337612"/>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Anarchy</a:t>
            </a:r>
          </a:p>
        </p:txBody>
      </p:sp>
      <p:sp>
        <p:nvSpPr>
          <p:cNvPr id="13" name="Rectangle 12">
            <a:extLst>
              <a:ext uri="{FF2B5EF4-FFF2-40B4-BE49-F238E27FC236}">
                <a16:creationId xmlns:a16="http://schemas.microsoft.com/office/drawing/2014/main" id="{65889D46-9EBF-44D1-9932-A1A47CA236F3}"/>
              </a:ext>
            </a:extLst>
          </p:cNvPr>
          <p:cNvSpPr/>
          <p:nvPr/>
        </p:nvSpPr>
        <p:spPr>
          <a:xfrm>
            <a:off x="982395" y="5423095"/>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Direct Democracy</a:t>
            </a:r>
          </a:p>
        </p:txBody>
      </p:sp>
      <p:sp>
        <p:nvSpPr>
          <p:cNvPr id="14" name="Rectangle 13">
            <a:extLst>
              <a:ext uri="{FF2B5EF4-FFF2-40B4-BE49-F238E27FC236}">
                <a16:creationId xmlns:a16="http://schemas.microsoft.com/office/drawing/2014/main" id="{F4EF4DB1-B743-4013-ABB9-F54FDE562262}"/>
              </a:ext>
            </a:extLst>
          </p:cNvPr>
          <p:cNvSpPr/>
          <p:nvPr/>
        </p:nvSpPr>
        <p:spPr>
          <a:xfrm>
            <a:off x="3795931" y="5491162"/>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Theocracy</a:t>
            </a:r>
          </a:p>
        </p:txBody>
      </p:sp>
      <p:sp>
        <p:nvSpPr>
          <p:cNvPr id="15" name="Rectangle 14">
            <a:extLst>
              <a:ext uri="{FF2B5EF4-FFF2-40B4-BE49-F238E27FC236}">
                <a16:creationId xmlns:a16="http://schemas.microsoft.com/office/drawing/2014/main" id="{8B6F352E-324F-42FF-A5EA-07B3ED9ACA98}"/>
              </a:ext>
            </a:extLst>
          </p:cNvPr>
          <p:cNvSpPr/>
          <p:nvPr/>
        </p:nvSpPr>
        <p:spPr>
          <a:xfrm>
            <a:off x="6539135" y="5491161"/>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Monarchy</a:t>
            </a:r>
          </a:p>
        </p:txBody>
      </p:sp>
      <p:sp>
        <p:nvSpPr>
          <p:cNvPr id="16" name="Rectangle 15">
            <a:extLst>
              <a:ext uri="{FF2B5EF4-FFF2-40B4-BE49-F238E27FC236}">
                <a16:creationId xmlns:a16="http://schemas.microsoft.com/office/drawing/2014/main" id="{40AD8FA9-0542-44DB-B046-AEEF0D640886}"/>
              </a:ext>
            </a:extLst>
          </p:cNvPr>
          <p:cNvSpPr/>
          <p:nvPr/>
        </p:nvSpPr>
        <p:spPr>
          <a:xfrm>
            <a:off x="9251853" y="5484752"/>
            <a:ext cx="2335236" cy="794825"/>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Oligarchy</a:t>
            </a:r>
          </a:p>
        </p:txBody>
      </p:sp>
      <p:sp>
        <p:nvSpPr>
          <p:cNvPr id="17" name="Arrow: Down 16">
            <a:extLst>
              <a:ext uri="{FF2B5EF4-FFF2-40B4-BE49-F238E27FC236}">
                <a16:creationId xmlns:a16="http://schemas.microsoft.com/office/drawing/2014/main" id="{EA80E3E6-EE72-4F16-8390-16725D386104}"/>
              </a:ext>
            </a:extLst>
          </p:cNvPr>
          <p:cNvSpPr/>
          <p:nvPr/>
        </p:nvSpPr>
        <p:spPr>
          <a:xfrm>
            <a:off x="1294229" y="3154680"/>
            <a:ext cx="337623" cy="548640"/>
          </a:xfrm>
          <a:prstGeom prst="down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C0E6EFED-C98A-4E53-9B0C-31A76C872753}"/>
              </a:ext>
            </a:extLst>
          </p:cNvPr>
          <p:cNvSpPr/>
          <p:nvPr/>
        </p:nvSpPr>
        <p:spPr>
          <a:xfrm>
            <a:off x="10560148" y="3137718"/>
            <a:ext cx="337623" cy="548640"/>
          </a:xfrm>
          <a:prstGeom prst="down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644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850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Push &amp; Pull of Immigration</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Waves of Immigration Impact</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Immigration Debate</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Immigration Debate due Monday 5/16</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 </a:t>
            </a:r>
          </a:p>
          <a:p>
            <a:pPr>
              <a:buFont typeface="Wingdings" panose="05000000000000000000" pitchFamily="2" charset="2"/>
              <a:buChar char="Ø"/>
            </a:pPr>
            <a:r>
              <a:rPr lang="en-US" sz="2400" dirty="0"/>
              <a:t> </a:t>
            </a:r>
            <a:r>
              <a:rPr lang="en-US" sz="2400" dirty="0">
                <a:latin typeface="Times" panose="02020603050405020304" pitchFamily="18" charset="0"/>
                <a:cs typeface="Times" panose="02020603050405020304" pitchFamily="18" charset="0"/>
              </a:rPr>
              <a:t>Unit 8 Test May 13</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9355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The Push and Pull of Immigration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two push and two pull factors of immigration to the United States </a:t>
            </a:r>
          </a:p>
        </p:txBody>
      </p:sp>
      <p:pic>
        <p:nvPicPr>
          <p:cNvPr id="1026" name="Picture 2" descr="What Do Immigrants Want And How Do They Get It?">
            <a:extLst>
              <a:ext uri="{FF2B5EF4-FFF2-40B4-BE49-F238E27FC236}">
                <a16:creationId xmlns:a16="http://schemas.microsoft.com/office/drawing/2014/main" id="{8B21D3DB-5805-4138-BC8F-9C54BA334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314" y="2205734"/>
            <a:ext cx="3342805" cy="34305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916B15-5A10-4579-82AD-BEA9BC63D006}"/>
              </a:ext>
            </a:extLst>
          </p:cNvPr>
          <p:cNvSpPr/>
          <p:nvPr/>
        </p:nvSpPr>
        <p:spPr>
          <a:xfrm>
            <a:off x="445477" y="2325656"/>
            <a:ext cx="4216465" cy="702358"/>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Pull Factors – bring immigrants to the United States </a:t>
            </a:r>
          </a:p>
        </p:txBody>
      </p:sp>
      <p:sp>
        <p:nvSpPr>
          <p:cNvPr id="6" name="Rectangle 5">
            <a:extLst>
              <a:ext uri="{FF2B5EF4-FFF2-40B4-BE49-F238E27FC236}">
                <a16:creationId xmlns:a16="http://schemas.microsoft.com/office/drawing/2014/main" id="{449CFD42-7427-4870-A51D-9383558FED24}"/>
              </a:ext>
            </a:extLst>
          </p:cNvPr>
          <p:cNvSpPr/>
          <p:nvPr/>
        </p:nvSpPr>
        <p:spPr>
          <a:xfrm>
            <a:off x="7823136" y="2325656"/>
            <a:ext cx="4216465" cy="702358"/>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Push Factors – push immigrants out of their home countries</a:t>
            </a:r>
          </a:p>
        </p:txBody>
      </p:sp>
      <p:sp>
        <p:nvSpPr>
          <p:cNvPr id="7" name="Rectangle 6">
            <a:extLst>
              <a:ext uri="{FF2B5EF4-FFF2-40B4-BE49-F238E27FC236}">
                <a16:creationId xmlns:a16="http://schemas.microsoft.com/office/drawing/2014/main" id="{31577006-4521-4C9D-BC53-1A3BAD77B23A}"/>
              </a:ext>
            </a:extLst>
          </p:cNvPr>
          <p:cNvSpPr/>
          <p:nvPr/>
        </p:nvSpPr>
        <p:spPr>
          <a:xfrm>
            <a:off x="445477" y="3216407"/>
            <a:ext cx="4216465" cy="3190724"/>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Freedom</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Opportunity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Abundancy of resources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Democracy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Education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Equality </a:t>
            </a:r>
          </a:p>
        </p:txBody>
      </p:sp>
      <p:sp>
        <p:nvSpPr>
          <p:cNvPr id="8" name="Rectangle 7">
            <a:extLst>
              <a:ext uri="{FF2B5EF4-FFF2-40B4-BE49-F238E27FC236}">
                <a16:creationId xmlns:a16="http://schemas.microsoft.com/office/drawing/2014/main" id="{73CA929A-ED47-4621-9EB1-58364C5AAD1D}"/>
              </a:ext>
            </a:extLst>
          </p:cNvPr>
          <p:cNvSpPr/>
          <p:nvPr/>
        </p:nvSpPr>
        <p:spPr>
          <a:xfrm>
            <a:off x="7847119" y="3147936"/>
            <a:ext cx="4216465" cy="3190724"/>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Persecution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Lack of Opportunity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War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Famine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Inequality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Political Corruption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Natural Disasters </a:t>
            </a:r>
          </a:p>
        </p:txBody>
      </p:sp>
    </p:spTree>
    <p:extLst>
      <p:ext uri="{BB962C8B-B14F-4D97-AF65-F5344CB8AC3E}">
        <p14:creationId xmlns:p14="http://schemas.microsoft.com/office/powerpoint/2010/main" val="54357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3 Waves of Immigration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Established the core values of liberty and opportunity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2050" name="Picture 2" descr="Here's Everyone Who's Immigrated to the U.S. Since 1820 - Metrocosm">
            <a:extLst>
              <a:ext uri="{FF2B5EF4-FFF2-40B4-BE49-F238E27FC236}">
                <a16:creationId xmlns:a16="http://schemas.microsoft.com/office/drawing/2014/main" id="{6B3BABE1-0F87-4336-93F6-326E38643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82984"/>
            <a:ext cx="10374443" cy="2762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4725BA-42CA-437F-8CEF-7739ECBEF9D0}"/>
              </a:ext>
            </a:extLst>
          </p:cNvPr>
          <p:cNvSpPr/>
          <p:nvPr/>
        </p:nvSpPr>
        <p:spPr>
          <a:xfrm>
            <a:off x="313545" y="4167267"/>
            <a:ext cx="3404016" cy="2263514"/>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First Wave (1620-1776)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English dissenters seeking religious freedom</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Europeans seeking opportunity</a:t>
            </a:r>
          </a:p>
        </p:txBody>
      </p:sp>
      <p:sp>
        <p:nvSpPr>
          <p:cNvPr id="6" name="Rectangle 5">
            <a:extLst>
              <a:ext uri="{FF2B5EF4-FFF2-40B4-BE49-F238E27FC236}">
                <a16:creationId xmlns:a16="http://schemas.microsoft.com/office/drawing/2014/main" id="{CBFF782F-7AE1-4DBD-9C77-7F3068364431}"/>
              </a:ext>
            </a:extLst>
          </p:cNvPr>
          <p:cNvSpPr/>
          <p:nvPr/>
        </p:nvSpPr>
        <p:spPr>
          <a:xfrm>
            <a:off x="4061086" y="4167267"/>
            <a:ext cx="3404016" cy="2263514"/>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Second Wave (1820-1890)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Europeans from Northern &amp; Western Europe &amp; Asian</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Industrial Revolution </a:t>
            </a:r>
          </a:p>
        </p:txBody>
      </p:sp>
      <p:sp>
        <p:nvSpPr>
          <p:cNvPr id="7" name="Rectangle 6">
            <a:extLst>
              <a:ext uri="{FF2B5EF4-FFF2-40B4-BE49-F238E27FC236}">
                <a16:creationId xmlns:a16="http://schemas.microsoft.com/office/drawing/2014/main" id="{78D950BA-C08D-4DF4-924D-03405E8B9958}"/>
              </a:ext>
            </a:extLst>
          </p:cNvPr>
          <p:cNvSpPr/>
          <p:nvPr/>
        </p:nvSpPr>
        <p:spPr>
          <a:xfrm>
            <a:off x="7949784" y="4167267"/>
            <a:ext cx="3404016" cy="2263514"/>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Third Wave (1890-1914)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Europeans from Eastern &amp; Southern Europe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Factory jobs</a:t>
            </a:r>
          </a:p>
        </p:txBody>
      </p:sp>
    </p:spTree>
    <p:extLst>
      <p:ext uri="{BB962C8B-B14F-4D97-AF65-F5344CB8AC3E}">
        <p14:creationId xmlns:p14="http://schemas.microsoft.com/office/powerpoint/2010/main" val="39815772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Anti-Immigration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b="1" dirty="0">
                <a:solidFill>
                  <a:srgbClr val="FF0000"/>
                </a:solidFill>
                <a:latin typeface="Times New Roman" panose="02020603050405020304" pitchFamily="18" charset="0"/>
                <a:cs typeface="Times New Roman" panose="02020603050405020304" pitchFamily="18" charset="0"/>
              </a:rPr>
              <a:t>Nativism</a:t>
            </a:r>
            <a:r>
              <a:rPr lang="en-US" sz="2400" dirty="0">
                <a:latin typeface="Times New Roman" panose="02020603050405020304" pitchFamily="18" charset="0"/>
                <a:cs typeface="Times New Roman" panose="02020603050405020304" pitchFamily="18" charset="0"/>
              </a:rPr>
              <a:t> – anti-immigration attitude </a:t>
            </a:r>
          </a:p>
        </p:txBody>
      </p:sp>
      <p:pic>
        <p:nvPicPr>
          <p:cNvPr id="3074" name="Picture 2" descr="Nativism, An American Perennial - The Center for Migration Studies of New  York (CMS)">
            <a:extLst>
              <a:ext uri="{FF2B5EF4-FFF2-40B4-BE49-F238E27FC236}">
                <a16:creationId xmlns:a16="http://schemas.microsoft.com/office/drawing/2014/main" id="{D6E595B9-99D8-4361-91AA-ADEF27AD2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58" y="1875996"/>
            <a:ext cx="3596576" cy="278731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050D45F-3276-4AFC-A423-74C029B29850}"/>
              </a:ext>
            </a:extLst>
          </p:cNvPr>
          <p:cNvPicPr>
            <a:picLocks noChangeAspect="1"/>
          </p:cNvPicPr>
          <p:nvPr/>
        </p:nvPicPr>
        <p:blipFill>
          <a:blip r:embed="rId3"/>
          <a:stretch>
            <a:fillRect/>
          </a:stretch>
        </p:blipFill>
        <p:spPr>
          <a:xfrm>
            <a:off x="4211480" y="1888761"/>
            <a:ext cx="3596575" cy="2787312"/>
          </a:xfrm>
          <a:prstGeom prst="rect">
            <a:avLst/>
          </a:prstGeom>
          <a:ln>
            <a:solidFill>
              <a:srgbClr val="002060"/>
            </a:solidFill>
          </a:ln>
        </p:spPr>
      </p:pic>
      <p:pic>
        <p:nvPicPr>
          <p:cNvPr id="3078" name="Picture 6" descr="Immigration, Nativism &amp; Race in the United States | American Academy of  Arts and Sciences">
            <a:extLst>
              <a:ext uri="{FF2B5EF4-FFF2-40B4-BE49-F238E27FC236}">
                <a16:creationId xmlns:a16="http://schemas.microsoft.com/office/drawing/2014/main" id="{EA2BEE0D-2A63-481D-87C8-355F10750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601" y="1888761"/>
            <a:ext cx="3596575" cy="281284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65C0C13-7FAC-4D84-BEA5-5DB49D45B912}"/>
              </a:ext>
            </a:extLst>
          </p:cNvPr>
          <p:cNvSpPr/>
          <p:nvPr/>
        </p:nvSpPr>
        <p:spPr>
          <a:xfrm>
            <a:off x="1109272" y="4946754"/>
            <a:ext cx="10244528" cy="16727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Factors of Nativism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Job competition and wage suppression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Crime &amp; alcoholism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Catholic – question loyalty to the United States </a:t>
            </a:r>
          </a:p>
        </p:txBody>
      </p:sp>
      <p:sp>
        <p:nvSpPr>
          <p:cNvPr id="7" name="Rectangle 6">
            <a:extLst>
              <a:ext uri="{FF2B5EF4-FFF2-40B4-BE49-F238E27FC236}">
                <a16:creationId xmlns:a16="http://schemas.microsoft.com/office/drawing/2014/main" id="{8E229A09-7E20-4BAB-8EF5-C354FCA62602}"/>
              </a:ext>
            </a:extLst>
          </p:cNvPr>
          <p:cNvSpPr/>
          <p:nvPr/>
        </p:nvSpPr>
        <p:spPr>
          <a:xfrm>
            <a:off x="838200" y="2636194"/>
            <a:ext cx="7839856" cy="11092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1</a:t>
            </a:r>
            <a:r>
              <a:rPr lang="en-US" sz="2400" baseline="30000" dirty="0">
                <a:solidFill>
                  <a:schemeClr val="bg1"/>
                </a:solidFill>
                <a:latin typeface="Times" panose="02020603050405020304" pitchFamily="18" charset="0"/>
                <a:cs typeface="Times" panose="02020603050405020304" pitchFamily="18" charset="0"/>
              </a:rPr>
              <a:t>st</a:t>
            </a:r>
            <a:r>
              <a:rPr lang="en-US" sz="2400" dirty="0">
                <a:solidFill>
                  <a:schemeClr val="bg1"/>
                </a:solidFill>
                <a:latin typeface="Times" panose="02020603050405020304" pitchFamily="18" charset="0"/>
                <a:cs typeface="Times" panose="02020603050405020304" pitchFamily="18" charset="0"/>
              </a:rPr>
              <a:t> Anti-immigration legislation: </a:t>
            </a:r>
            <a:r>
              <a:rPr lang="en-US" sz="2400" b="1" u="sng" dirty="0">
                <a:solidFill>
                  <a:schemeClr val="bg1"/>
                </a:solidFill>
                <a:latin typeface="Times" panose="02020603050405020304" pitchFamily="18" charset="0"/>
                <a:cs typeface="Times" panose="02020603050405020304" pitchFamily="18" charset="0"/>
              </a:rPr>
              <a:t>Chinese Exclusion Act 1882</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10 year ban on Chinese labor</a:t>
            </a:r>
          </a:p>
        </p:txBody>
      </p:sp>
      <p:pic>
        <p:nvPicPr>
          <p:cNvPr id="3080" name="Picture 8" descr="Chinese Exclusion Act | Definition, History, &amp; Facts | Britannica">
            <a:extLst>
              <a:ext uri="{FF2B5EF4-FFF2-40B4-BE49-F238E27FC236}">
                <a16:creationId xmlns:a16="http://schemas.microsoft.com/office/drawing/2014/main" id="{3CA4C0B3-ACF8-4179-8EE8-F2F22BBD9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1345" y="681037"/>
            <a:ext cx="2909033" cy="512015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5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0"/>
                                        </p:tgtEl>
                                        <p:attrNameLst>
                                          <p:attrName>style.visibility</p:attrName>
                                        </p:attrNameLst>
                                      </p:cBhvr>
                                      <p:to>
                                        <p:strVal val="visible"/>
                                      </p:to>
                                    </p:set>
                                    <p:anim calcmode="lin" valueType="num">
                                      <p:cBhvr additive="base">
                                        <p:cTn id="13" dur="500" fill="hold"/>
                                        <p:tgtEl>
                                          <p:spTgt spid="3080"/>
                                        </p:tgtEl>
                                        <p:attrNameLst>
                                          <p:attrName>ppt_x</p:attrName>
                                        </p:attrNameLst>
                                      </p:cBhvr>
                                      <p:tavLst>
                                        <p:tav tm="0">
                                          <p:val>
                                            <p:strVal val="#ppt_x"/>
                                          </p:val>
                                        </p:tav>
                                        <p:tav tm="100000">
                                          <p:val>
                                            <p:strVal val="#ppt_x"/>
                                          </p:val>
                                        </p:tav>
                                      </p:tavLst>
                                    </p:anim>
                                    <p:anim calcmode="lin" valueType="num">
                                      <p:cBhvr additive="base">
                                        <p:cTn id="14"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4</a:t>
            </a:r>
            <a:r>
              <a:rPr lang="en-US" baseline="30000" dirty="0">
                <a:latin typeface="Georgia Pro Black" panose="02040A02050405020203" pitchFamily="18" charset="0"/>
              </a:rPr>
              <a:t>th</a:t>
            </a:r>
            <a:r>
              <a:rPr lang="en-US" dirty="0">
                <a:latin typeface="Georgia Pro Black" panose="02040A02050405020203" pitchFamily="18" charset="0"/>
              </a:rPr>
              <a:t> Wave of Immigration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Current immigration (1965-present) </a:t>
            </a:r>
          </a:p>
        </p:txBody>
      </p:sp>
      <p:pic>
        <p:nvPicPr>
          <p:cNvPr id="4098" name="Picture 2">
            <a:extLst>
              <a:ext uri="{FF2B5EF4-FFF2-40B4-BE49-F238E27FC236}">
                <a16:creationId xmlns:a16="http://schemas.microsoft.com/office/drawing/2014/main" id="{7E559EC2-89F2-461E-9A55-8CBAF53E1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77" y="1910648"/>
            <a:ext cx="7574261" cy="379057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B436C2-BD22-43E1-A724-4FB18526E705}"/>
              </a:ext>
            </a:extLst>
          </p:cNvPr>
          <p:cNvSpPr/>
          <p:nvPr/>
        </p:nvSpPr>
        <p:spPr>
          <a:xfrm>
            <a:off x="7719934" y="1540240"/>
            <a:ext cx="4186023" cy="20574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4</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Wave Trends</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Mostly Latin American &amp; Asian </a:t>
            </a:r>
          </a:p>
          <a:p>
            <a:pPr marL="285750" indent="-285750">
              <a:buFont typeface="Arial" panose="020B0604020202020204" pitchFamily="34" charset="0"/>
              <a:buChar char="•"/>
            </a:pPr>
            <a:r>
              <a:rPr lang="en-US" sz="2400" dirty="0">
                <a:latin typeface="Times" panose="02020603050405020304" pitchFamily="18" charset="0"/>
                <a:cs typeface="Times" panose="02020603050405020304" pitchFamily="18" charset="0"/>
              </a:rPr>
              <a:t>Seeking opportunity and freedom </a:t>
            </a:r>
          </a:p>
        </p:txBody>
      </p:sp>
      <p:sp>
        <p:nvSpPr>
          <p:cNvPr id="7" name="Rectangle 6">
            <a:extLst>
              <a:ext uri="{FF2B5EF4-FFF2-40B4-BE49-F238E27FC236}">
                <a16:creationId xmlns:a16="http://schemas.microsoft.com/office/drawing/2014/main" id="{A57815DC-EBBB-42F9-AD17-DFA93665A8B6}"/>
              </a:ext>
            </a:extLst>
          </p:cNvPr>
          <p:cNvSpPr/>
          <p:nvPr/>
        </p:nvSpPr>
        <p:spPr>
          <a:xfrm>
            <a:off x="7719933" y="3881690"/>
            <a:ext cx="4186023" cy="2534099"/>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Current issues: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National security (9/11)</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COVID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Job competition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Quality and quantity of resources </a:t>
            </a:r>
          </a:p>
        </p:txBody>
      </p:sp>
    </p:spTree>
    <p:extLst>
      <p:ext uri="{BB962C8B-B14F-4D97-AF65-F5344CB8AC3E}">
        <p14:creationId xmlns:p14="http://schemas.microsoft.com/office/powerpoint/2010/main" val="16192080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Modern Political Debate</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359764" y="1244184"/>
            <a:ext cx="11386759" cy="5375300"/>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Immigration, COVID, Loan Forbearance </a:t>
            </a:r>
          </a:p>
        </p:txBody>
      </p:sp>
      <p:sp>
        <p:nvSpPr>
          <p:cNvPr id="4" name="Rectangle 3">
            <a:extLst>
              <a:ext uri="{FF2B5EF4-FFF2-40B4-BE49-F238E27FC236}">
                <a16:creationId xmlns:a16="http://schemas.microsoft.com/office/drawing/2014/main" id="{E26A8B24-4B37-40B4-94F8-B7A8D11516C9}"/>
              </a:ext>
            </a:extLst>
          </p:cNvPr>
          <p:cNvSpPr/>
          <p:nvPr/>
        </p:nvSpPr>
        <p:spPr>
          <a:xfrm>
            <a:off x="6885482" y="5989883"/>
            <a:ext cx="4946754" cy="68995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Pandemic Politics is Hypocritical</a:t>
            </a:r>
            <a:endParaRPr lang="en-US" sz="2400" dirty="0">
              <a:solidFill>
                <a:schemeClr val="bg1"/>
              </a:solidFill>
              <a:latin typeface="Times" panose="02020603050405020304" pitchFamily="18" charset="0"/>
              <a:cs typeface="Times" panose="02020603050405020304" pitchFamily="18" charset="0"/>
            </a:endParaRPr>
          </a:p>
        </p:txBody>
      </p:sp>
      <p:pic>
        <p:nvPicPr>
          <p:cNvPr id="5122" name="Picture 2" descr="What is the difference between Republican and Democrat?">
            <a:extLst>
              <a:ext uri="{FF2B5EF4-FFF2-40B4-BE49-F238E27FC236}">
                <a16:creationId xmlns:a16="http://schemas.microsoft.com/office/drawing/2014/main" id="{E66BD76A-5EB2-4AC5-9046-A9D4EA42D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849" y="1902331"/>
            <a:ext cx="5859749" cy="3906499"/>
          </a:xfrm>
          <a:prstGeom prst="rect">
            <a:avLst/>
          </a:prstGeom>
          <a:solidFill>
            <a:schemeClr val="tx1"/>
          </a:solidFill>
          <a:ln>
            <a:solidFill>
              <a:schemeClr val="tx1"/>
            </a:solidFill>
          </a:ln>
        </p:spPr>
      </p:pic>
      <p:sp>
        <p:nvSpPr>
          <p:cNvPr id="5" name="Speech Bubble: Oval 4">
            <a:extLst>
              <a:ext uri="{FF2B5EF4-FFF2-40B4-BE49-F238E27FC236}">
                <a16:creationId xmlns:a16="http://schemas.microsoft.com/office/drawing/2014/main" id="{2EA15E41-374E-4FBD-9F4F-5232403F7802}"/>
              </a:ext>
            </a:extLst>
          </p:cNvPr>
          <p:cNvSpPr/>
          <p:nvPr/>
        </p:nvSpPr>
        <p:spPr>
          <a:xfrm>
            <a:off x="8219607" y="2967531"/>
            <a:ext cx="3456962" cy="1006683"/>
          </a:xfrm>
          <a:prstGeom prst="wedgeEllipseCallout">
            <a:avLst>
              <a:gd name="adj1" fmla="val -44249"/>
              <a:gd name="adj2" fmla="val 7888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rPr>
              <a:t>Close the border because COVID</a:t>
            </a:r>
          </a:p>
        </p:txBody>
      </p:sp>
      <p:sp>
        <p:nvSpPr>
          <p:cNvPr id="7" name="Speech Bubble: Oval 6">
            <a:extLst>
              <a:ext uri="{FF2B5EF4-FFF2-40B4-BE49-F238E27FC236}">
                <a16:creationId xmlns:a16="http://schemas.microsoft.com/office/drawing/2014/main" id="{AE506392-45E6-4B6B-BDEA-C5FFE94762B2}"/>
              </a:ext>
            </a:extLst>
          </p:cNvPr>
          <p:cNvSpPr/>
          <p:nvPr/>
        </p:nvSpPr>
        <p:spPr>
          <a:xfrm>
            <a:off x="8529403" y="4403024"/>
            <a:ext cx="3662597" cy="1271143"/>
          </a:xfrm>
          <a:prstGeom prst="wedgeEllipseCallout">
            <a:avLst>
              <a:gd name="adj1" fmla="val -57257"/>
              <a:gd name="adj2" fmla="val -4024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rPr>
              <a:t>Get rid of mask mandates because they infringe on liberty </a:t>
            </a:r>
          </a:p>
        </p:txBody>
      </p:sp>
      <p:sp>
        <p:nvSpPr>
          <p:cNvPr id="8" name="Speech Bubble: Oval 7">
            <a:extLst>
              <a:ext uri="{FF2B5EF4-FFF2-40B4-BE49-F238E27FC236}">
                <a16:creationId xmlns:a16="http://schemas.microsoft.com/office/drawing/2014/main" id="{9C1896EC-0B2D-425B-9DB9-FDD18DE48C73}"/>
              </a:ext>
            </a:extLst>
          </p:cNvPr>
          <p:cNvSpPr/>
          <p:nvPr/>
        </p:nvSpPr>
        <p:spPr>
          <a:xfrm>
            <a:off x="70878" y="1688707"/>
            <a:ext cx="3456962" cy="1246253"/>
          </a:xfrm>
          <a:prstGeom prst="wedgeEllipseCallout">
            <a:avLst>
              <a:gd name="adj1" fmla="val 27299"/>
              <a:gd name="adj2" fmla="val 10717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rPr>
              <a:t>Open the border because COVID threat has diminished</a:t>
            </a:r>
          </a:p>
        </p:txBody>
      </p:sp>
      <p:sp>
        <p:nvSpPr>
          <p:cNvPr id="9" name="Speech Bubble: Oval 8">
            <a:extLst>
              <a:ext uri="{FF2B5EF4-FFF2-40B4-BE49-F238E27FC236}">
                <a16:creationId xmlns:a16="http://schemas.microsoft.com/office/drawing/2014/main" id="{B3239619-EF52-45F6-B49C-2BFB79F95AB1}"/>
              </a:ext>
            </a:extLst>
          </p:cNvPr>
          <p:cNvSpPr/>
          <p:nvPr/>
        </p:nvSpPr>
        <p:spPr>
          <a:xfrm>
            <a:off x="0" y="4048075"/>
            <a:ext cx="3456962" cy="1246253"/>
          </a:xfrm>
          <a:prstGeom prst="wedgeEllipseCallout">
            <a:avLst>
              <a:gd name="adj1" fmla="val 37273"/>
              <a:gd name="adj2" fmla="val -61222"/>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atin typeface="Times" panose="02020603050405020304" pitchFamily="18" charset="0"/>
                <a:cs typeface="Times" panose="02020603050405020304" pitchFamily="18" charset="0"/>
              </a:rPr>
              <a:t>Extend college loan forbearance because COVID effect on the economy</a:t>
            </a:r>
          </a:p>
        </p:txBody>
      </p:sp>
    </p:spTree>
    <p:extLst>
      <p:ext uri="{BB962C8B-B14F-4D97-AF65-F5344CB8AC3E}">
        <p14:creationId xmlns:p14="http://schemas.microsoft.com/office/powerpoint/2010/main" val="24144770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Immigration Debate</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U.S. immigration policy and determine what should be our nation’s policy in regards towards handling this issue.</a:t>
            </a:r>
          </a:p>
        </p:txBody>
      </p:sp>
      <p:sp>
        <p:nvSpPr>
          <p:cNvPr id="4" name="Rectangle 3">
            <a:extLst>
              <a:ext uri="{FF2B5EF4-FFF2-40B4-BE49-F238E27FC236}">
                <a16:creationId xmlns:a16="http://schemas.microsoft.com/office/drawing/2014/main" id="{560E134D-168E-4EFA-9F30-89EC877BF85D}"/>
              </a:ext>
            </a:extLst>
          </p:cNvPr>
          <p:cNvSpPr/>
          <p:nvPr/>
        </p:nvSpPr>
        <p:spPr>
          <a:xfrm>
            <a:off x="314793" y="2368446"/>
            <a:ext cx="4002374" cy="569626"/>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Pro-Immigration </a:t>
            </a:r>
          </a:p>
        </p:txBody>
      </p:sp>
      <p:sp>
        <p:nvSpPr>
          <p:cNvPr id="5" name="Rectangle 4">
            <a:extLst>
              <a:ext uri="{FF2B5EF4-FFF2-40B4-BE49-F238E27FC236}">
                <a16:creationId xmlns:a16="http://schemas.microsoft.com/office/drawing/2014/main" id="{6E247ACE-CF34-4FF3-963A-53E0BEE3B362}"/>
              </a:ext>
            </a:extLst>
          </p:cNvPr>
          <p:cNvSpPr/>
          <p:nvPr/>
        </p:nvSpPr>
        <p:spPr>
          <a:xfrm>
            <a:off x="7874833" y="2368446"/>
            <a:ext cx="4002374" cy="569626"/>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Anti-immigration</a:t>
            </a:r>
            <a:r>
              <a:rPr lang="en-US" dirty="0"/>
              <a:t> </a:t>
            </a:r>
          </a:p>
        </p:txBody>
      </p:sp>
      <p:cxnSp>
        <p:nvCxnSpPr>
          <p:cNvPr id="7" name="Straight Connector 6">
            <a:extLst>
              <a:ext uri="{FF2B5EF4-FFF2-40B4-BE49-F238E27FC236}">
                <a16:creationId xmlns:a16="http://schemas.microsoft.com/office/drawing/2014/main" id="{3D58E62B-E162-4663-85D3-6A7AC33CA4D4}"/>
              </a:ext>
            </a:extLst>
          </p:cNvPr>
          <p:cNvCxnSpPr/>
          <p:nvPr/>
        </p:nvCxnSpPr>
        <p:spPr>
          <a:xfrm>
            <a:off x="6175717" y="2368446"/>
            <a:ext cx="0" cy="3432747"/>
          </a:xfrm>
          <a:prstGeom prst="line">
            <a:avLst/>
          </a:prstGeom>
          <a:ln w="28575"/>
        </p:spPr>
        <p:style>
          <a:lnRef idx="1">
            <a:schemeClr val="dk1"/>
          </a:lnRef>
          <a:fillRef idx="0">
            <a:schemeClr val="dk1"/>
          </a:fillRef>
          <a:effectRef idx="0">
            <a:schemeClr val="dk1"/>
          </a:effectRef>
          <a:fontRef idx="minor">
            <a:schemeClr val="tx1"/>
          </a:fontRef>
        </p:style>
      </p:cxnSp>
      <p:pic>
        <p:nvPicPr>
          <p:cNvPr id="6146" name="Picture 2" descr="Wake up, America! | Lelivrescolaire.fr">
            <a:extLst>
              <a:ext uri="{FF2B5EF4-FFF2-40B4-BE49-F238E27FC236}">
                <a16:creationId xmlns:a16="http://schemas.microsoft.com/office/drawing/2014/main" id="{7D4DED06-9D14-4010-8FA8-6B292AD98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93" y="3185331"/>
            <a:ext cx="2353456" cy="3432746"/>
          </a:xfrm>
          <a:prstGeom prst="rect">
            <a:avLst/>
          </a:prstGeom>
          <a:solidFill>
            <a:srgbClr val="002060"/>
          </a:solidFill>
          <a:ln>
            <a:solidFill>
              <a:srgbClr val="002060"/>
            </a:solidFill>
          </a:ln>
        </p:spPr>
      </p:pic>
      <p:pic>
        <p:nvPicPr>
          <p:cNvPr id="6148" name="Picture 4" descr="The Anti-Immigrant Movement in the United States | The Pardee Atlas Journal  of Global Affairs">
            <a:extLst>
              <a:ext uri="{FF2B5EF4-FFF2-40B4-BE49-F238E27FC236}">
                <a16:creationId xmlns:a16="http://schemas.microsoft.com/office/drawing/2014/main" id="{D224F874-BD88-4F9F-B9D0-C651B0F7C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1779" y="3185331"/>
            <a:ext cx="3064862" cy="34327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3779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ED9EB-CC5E-4860-9D27-87675F8A477B}"/>
              </a:ext>
            </a:extLst>
          </p:cNvPr>
          <p:cNvSpPr>
            <a:spLocks noGrp="1"/>
          </p:cNvSpPr>
          <p:nvPr>
            <p:ph idx="1"/>
          </p:nvPr>
        </p:nvSpPr>
        <p:spPr>
          <a:xfrm>
            <a:off x="661181" y="595086"/>
            <a:ext cx="11015003" cy="6002662"/>
          </a:xfrm>
          <a:solidFill>
            <a:schemeClr val="bg2"/>
          </a:solidFill>
          <a:ln>
            <a:solidFill>
              <a:srgbClr val="C00000"/>
            </a:solidFill>
          </a:ln>
        </p:spPr>
        <p:txBody>
          <a:bodyPr>
            <a:normAutofit fontScale="77500" lnSpcReduction="20000"/>
          </a:bodyPr>
          <a:lstStyle/>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CL.C&amp;G.2.4: Compare the federal government of the United States to various types of government around the world in terms of balancing security and the protections of rights </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CL.C&amp;G.3.4: Compare citizenship in the American constitutional democracy to membership in other types of governments</a:t>
            </a:r>
          </a:p>
          <a:p>
            <a:pPr>
              <a:buFont typeface="Wingdings" panose="05000000000000000000" pitchFamily="2" charset="2"/>
              <a:buChar char="Ø"/>
            </a:pPr>
            <a:r>
              <a:rPr lang="en-US" sz="1800" dirty="0">
                <a:latin typeface="Times New Roman" panose="02020603050405020304" pitchFamily="18" charset="0"/>
                <a:cs typeface="Times New Roman" panose="02020603050405020304" pitchFamily="18" charset="0"/>
              </a:rPr>
              <a:t>CL.C&amp;G.4.4: Assess how effective the American system of government has been in ensuring freedom, equality, and justice for all</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are governments created, structured, maintained, and changed? </a:t>
            </a:r>
          </a:p>
          <a:p>
            <a:pPr marL="0" indent="0">
              <a:buNone/>
            </a:pPr>
            <a:r>
              <a:rPr lang="en-US" sz="2000" b="1" i="1" dirty="0">
                <a:solidFill>
                  <a:srgbClr val="C00000"/>
                </a:solidFill>
                <a:latin typeface="Times New Roman" panose="02020603050405020304" pitchFamily="18" charset="0"/>
                <a:cs typeface="Times New Roman" panose="02020603050405020304" pitchFamily="18" charset="0"/>
              </a:rPr>
              <a:t>Students can: </a:t>
            </a:r>
          </a:p>
          <a:p>
            <a:r>
              <a:rPr lang="en-US" sz="2000" dirty="0">
                <a:latin typeface="Times New Roman" panose="02020603050405020304" pitchFamily="18" charset="0"/>
                <a:cs typeface="Times New Roman" panose="02020603050405020304" pitchFamily="18" charset="0"/>
              </a:rPr>
              <a:t>identify and describe various types of governments that have existed over time, across the world</a:t>
            </a:r>
            <a:endParaRPr lang="en-US" sz="2000" b="0" dirty="0">
              <a:effectLst/>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compare citizenship in America to citizenship in other governments in terms of rights and responsibilities</a:t>
            </a:r>
            <a:endParaRPr lang="en-US" sz="2000" b="0" dirty="0">
              <a:effectLst/>
              <a:latin typeface="Times New Roman" panose="02020603050405020304" pitchFamily="18" charset="0"/>
              <a:cs typeface="Times New Roman" panose="02020603050405020304" pitchFamily="18" charset="0"/>
            </a:endParaRPr>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Agenda:</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Kahoot Review</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Globalization Study Guide</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Challenge Questions </a:t>
            </a:r>
          </a:p>
          <a:p>
            <a:pPr marL="0" indent="0">
              <a:buNone/>
            </a:pPr>
            <a:endParaRPr lang="en-US" sz="2400" dirty="0"/>
          </a:p>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Homework:</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Study for Unit 8 Exam</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Immigration Debate due Monday 5/16</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Current Events Journals due 5/20 </a:t>
            </a:r>
          </a:p>
          <a:p>
            <a:pPr>
              <a:buFont typeface="Wingdings" panose="05000000000000000000" pitchFamily="2" charset="2"/>
              <a:buChar char="Ø"/>
            </a:pPr>
            <a:r>
              <a:rPr lang="en-US" sz="2400" dirty="0"/>
              <a:t> </a:t>
            </a:r>
            <a:r>
              <a:rPr lang="en-US" sz="2400" dirty="0">
                <a:latin typeface="Times" panose="02020603050405020304" pitchFamily="18" charset="0"/>
                <a:cs typeface="Times" panose="02020603050405020304" pitchFamily="18" charset="0"/>
              </a:rPr>
              <a:t>Unit 8 Test May 13</a:t>
            </a:r>
            <a:br>
              <a:rPr lang="en-US" sz="2400" dirty="0"/>
            </a:br>
            <a:br>
              <a:rPr lang="en-US" sz="2400" dirty="0"/>
            </a:br>
            <a:endParaRPr lang="en-US" sz="24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7287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Challenge Question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04911" y="1434905"/>
            <a:ext cx="11141612" cy="4742058"/>
          </a:xfrm>
          <a:solidFill>
            <a:schemeClr val="bg1"/>
          </a:solidFill>
          <a:ln>
            <a:solidFill>
              <a:srgbClr val="FF000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How could a national economy achieve a favorable balance of trade? </a:t>
            </a:r>
          </a:p>
          <a:p>
            <a:pPr marL="457200" indent="-457200">
              <a:buFont typeface="+mj-lt"/>
              <a:buAutoNum type="alphaUcPeriod"/>
            </a:pPr>
            <a:r>
              <a:rPr lang="en-US" sz="2400" dirty="0">
                <a:latin typeface="Times" panose="02020603050405020304" pitchFamily="18" charset="0"/>
                <a:cs typeface="Times" panose="02020603050405020304" pitchFamily="18" charset="0"/>
              </a:rPr>
              <a:t>by increasing its money supply to surpass a trade deficit </a:t>
            </a:r>
          </a:p>
          <a:p>
            <a:pPr marL="457200" indent="-457200">
              <a:buFont typeface="+mj-lt"/>
              <a:buAutoNum type="alphaUcPeriod"/>
            </a:pPr>
            <a:r>
              <a:rPr lang="en-US" sz="2400" dirty="0">
                <a:latin typeface="Times" panose="02020603050405020304" pitchFamily="18" charset="0"/>
                <a:cs typeface="Times" panose="02020603050405020304" pitchFamily="18" charset="0"/>
              </a:rPr>
              <a:t>by meeting its trade quotas with its industrial output </a:t>
            </a:r>
          </a:p>
          <a:p>
            <a:pPr marL="457200" indent="-457200">
              <a:buFont typeface="+mj-lt"/>
              <a:buAutoNum type="alphaUcPeriod"/>
            </a:pPr>
            <a:r>
              <a:rPr lang="en-US" sz="2400" dirty="0">
                <a:latin typeface="Times" panose="02020603050405020304" pitchFamily="18" charset="0"/>
                <a:cs typeface="Times" panose="02020603050405020304" pitchFamily="18" charset="0"/>
              </a:rPr>
              <a:t>by importing goods equal in value to its exports </a:t>
            </a:r>
          </a:p>
          <a:p>
            <a:pPr marL="457200" indent="-457200">
              <a:buFont typeface="+mj-lt"/>
              <a:buAutoNum type="alphaUcPeriod"/>
            </a:pPr>
            <a:r>
              <a:rPr lang="en-US" sz="2400" dirty="0">
                <a:latin typeface="Times" panose="02020603050405020304" pitchFamily="18" charset="0"/>
                <a:cs typeface="Times" panose="02020603050405020304" pitchFamily="18" charset="0"/>
              </a:rPr>
              <a:t>by exporting more than it imports</a:t>
            </a:r>
          </a:p>
        </p:txBody>
      </p:sp>
    </p:spTree>
    <p:extLst>
      <p:ext uri="{BB962C8B-B14F-4D97-AF65-F5344CB8AC3E}">
        <p14:creationId xmlns:p14="http://schemas.microsoft.com/office/powerpoint/2010/main" val="8679817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5FAC-BCDF-44E0-B4FB-209FB4B76A3D}"/>
              </a:ext>
            </a:extLst>
          </p:cNvPr>
          <p:cNvSpPr>
            <a:spLocks noGrp="1"/>
          </p:cNvSpPr>
          <p:nvPr>
            <p:ph type="title"/>
          </p:nvPr>
        </p:nvSpPr>
        <p:spPr>
          <a:xfrm>
            <a:off x="838200" y="238516"/>
            <a:ext cx="10515600" cy="689952"/>
          </a:xfrm>
          <a:solidFill>
            <a:schemeClr val="bg1"/>
          </a:solidFill>
          <a:ln>
            <a:solidFill>
              <a:srgbClr val="C00000"/>
            </a:solidFill>
          </a:ln>
        </p:spPr>
        <p:txBody>
          <a:bodyPr>
            <a:normAutofit fontScale="90000"/>
          </a:bodyPr>
          <a:lstStyle/>
          <a:p>
            <a:r>
              <a:rPr lang="en-US" dirty="0">
                <a:latin typeface="Georgia Pro Black" panose="02040A02050405020203" pitchFamily="18" charset="0"/>
              </a:rPr>
              <a:t>Challenge Question </a:t>
            </a:r>
          </a:p>
        </p:txBody>
      </p:sp>
      <p:sp>
        <p:nvSpPr>
          <p:cNvPr id="3" name="Content Placeholder 2">
            <a:extLst>
              <a:ext uri="{FF2B5EF4-FFF2-40B4-BE49-F238E27FC236}">
                <a16:creationId xmlns:a16="http://schemas.microsoft.com/office/drawing/2014/main" id="{1E1E6336-6C05-47FC-8904-4F1E23463197}"/>
              </a:ext>
            </a:extLst>
          </p:cNvPr>
          <p:cNvSpPr>
            <a:spLocks noGrp="1"/>
          </p:cNvSpPr>
          <p:nvPr>
            <p:ph idx="1"/>
          </p:nvPr>
        </p:nvSpPr>
        <p:spPr>
          <a:xfrm>
            <a:off x="649881" y="1255024"/>
            <a:ext cx="11141612" cy="4742058"/>
          </a:xfrm>
          <a:solidFill>
            <a:schemeClr val="bg1"/>
          </a:solidFill>
          <a:ln>
            <a:solidFill>
              <a:srgbClr val="FF000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Why has the U.S. government responded slowly to climate change issues, such as global warming? </a:t>
            </a:r>
          </a:p>
          <a:p>
            <a:pPr marL="457200" indent="-457200">
              <a:buFont typeface="+mj-lt"/>
              <a:buAutoNum type="alphaUcPeriod"/>
            </a:pPr>
            <a:r>
              <a:rPr lang="en-US" sz="2400" dirty="0">
                <a:latin typeface="Times" panose="02020603050405020304" pitchFamily="18" charset="0"/>
                <a:cs typeface="Times" panose="02020603050405020304" pitchFamily="18" charset="0"/>
              </a:rPr>
              <a:t>The Supreme Court has ruled such actions to be outside the jurisdiction of the government. </a:t>
            </a:r>
          </a:p>
          <a:p>
            <a:pPr marL="457200" indent="-457200">
              <a:buFont typeface="+mj-lt"/>
              <a:buAutoNum type="alphaUcPeriod"/>
            </a:pPr>
            <a:r>
              <a:rPr lang="en-US" sz="2400" dirty="0">
                <a:latin typeface="Times" panose="02020603050405020304" pitchFamily="18" charset="0"/>
                <a:cs typeface="Times" panose="02020603050405020304" pitchFamily="18" charset="0"/>
              </a:rPr>
              <a:t>There are no federal agencies with the authority to enforce climate-related regulations. </a:t>
            </a:r>
          </a:p>
          <a:p>
            <a:pPr marL="457200" indent="-457200">
              <a:buFont typeface="+mj-lt"/>
              <a:buAutoNum type="alphaUcPeriod"/>
            </a:pPr>
            <a:r>
              <a:rPr lang="en-US" sz="2400" dirty="0">
                <a:latin typeface="Times" panose="02020603050405020304" pitchFamily="18" charset="0"/>
                <a:cs typeface="Times" panose="02020603050405020304" pitchFamily="18" charset="0"/>
              </a:rPr>
              <a:t>The problem of climate change is too complicated to be impacted by legislation. </a:t>
            </a:r>
          </a:p>
          <a:p>
            <a:pPr marL="457200" indent="-457200">
              <a:buFont typeface="+mj-lt"/>
              <a:buAutoNum type="alphaUcPeriod"/>
            </a:pPr>
            <a:r>
              <a:rPr lang="en-US" sz="2400" dirty="0">
                <a:latin typeface="Times" panose="02020603050405020304" pitchFamily="18" charset="0"/>
                <a:cs typeface="Times" panose="02020603050405020304" pitchFamily="18" charset="0"/>
              </a:rPr>
              <a:t>There is substantial political opposition to climate change initiatives</a:t>
            </a:r>
          </a:p>
        </p:txBody>
      </p:sp>
    </p:spTree>
    <p:extLst>
      <p:ext uri="{BB962C8B-B14F-4D97-AF65-F5344CB8AC3E}">
        <p14:creationId xmlns:p14="http://schemas.microsoft.com/office/powerpoint/2010/main" val="1912041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7456</TotalTime>
  <Words>7819</Words>
  <Application>Microsoft Office PowerPoint</Application>
  <PresentationFormat>Widescreen</PresentationFormat>
  <Paragraphs>1053</Paragraphs>
  <Slides>102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102</vt:i4>
      </vt:variant>
    </vt:vector>
  </HeadingPairs>
  <TitlesOfParts>
    <vt:vector size="113" baseType="lpstr">
      <vt:lpstr>Arial</vt:lpstr>
      <vt:lpstr>Arial Black</vt:lpstr>
      <vt:lpstr>Calibri</vt:lpstr>
      <vt:lpstr>Calibri Light</vt:lpstr>
      <vt:lpstr>Garamond</vt:lpstr>
      <vt:lpstr>Georgia Pro</vt:lpstr>
      <vt:lpstr>Georgia Pro Black</vt:lpstr>
      <vt:lpstr>Times</vt:lpstr>
      <vt:lpstr>Times New Roman</vt:lpstr>
      <vt:lpstr>Wingdings</vt:lpstr>
      <vt:lpstr>Office Theme</vt:lpstr>
      <vt:lpstr>GLOBALIZATION Unit 8</vt:lpstr>
      <vt:lpstr>PowerPoint Presentation</vt:lpstr>
      <vt:lpstr>PowerPoint Presentation</vt:lpstr>
      <vt:lpstr>A Virtuous System </vt:lpstr>
      <vt:lpstr>Government Systems </vt:lpstr>
      <vt:lpstr>A World of Government </vt:lpstr>
      <vt:lpstr>Executive v. Legislative Relationship</vt:lpstr>
      <vt:lpstr>Gummy Bear Government </vt:lpstr>
      <vt:lpstr>Forms of Government </vt:lpstr>
      <vt:lpstr>PowerPoint Presentation</vt:lpstr>
      <vt:lpstr>Governments around the World </vt:lpstr>
      <vt:lpstr>Characteristics of Government Authority</vt:lpstr>
      <vt:lpstr>The True Face of Government </vt:lpstr>
      <vt:lpstr>Form of Governments </vt:lpstr>
      <vt:lpstr>Forms of Government </vt:lpstr>
      <vt:lpstr>PowerPoint Presentation</vt:lpstr>
      <vt:lpstr>Jefferson’s Founding Idealism</vt:lpstr>
      <vt:lpstr>Being An American</vt:lpstr>
      <vt:lpstr>Citizenship</vt:lpstr>
      <vt:lpstr>PowerPoint Presentation</vt:lpstr>
      <vt:lpstr>A Brave New World</vt:lpstr>
      <vt:lpstr>Democratic Governments</vt:lpstr>
      <vt:lpstr>Authoritarian Governments </vt:lpstr>
      <vt:lpstr>Governmental Analysis </vt:lpstr>
      <vt:lpstr>Comparison Nations</vt:lpstr>
      <vt:lpstr>Traveling Aboard </vt:lpstr>
      <vt:lpstr>Diagnostic Nation</vt:lpstr>
      <vt:lpstr>PowerPoint Presentation</vt:lpstr>
      <vt:lpstr>It’s a Principled Constitution </vt:lpstr>
      <vt:lpstr>A Limited Government </vt:lpstr>
      <vt:lpstr>Comparison Nations</vt:lpstr>
      <vt:lpstr>Traveling Aboard </vt:lpstr>
      <vt:lpstr>Who has the POWER   </vt:lpstr>
      <vt:lpstr>PowerPoint Presentation</vt:lpstr>
      <vt:lpstr>Constitutional Restraints </vt:lpstr>
      <vt:lpstr>Rise of Cooperation????</vt:lpstr>
      <vt:lpstr>Cooperation Reborn</vt:lpstr>
      <vt:lpstr>Expanded Internationalism </vt:lpstr>
      <vt:lpstr>The Trend of Globalization</vt:lpstr>
      <vt:lpstr>Comparison Nations</vt:lpstr>
      <vt:lpstr>Democratic or Autocratic </vt:lpstr>
      <vt:lpstr>PowerPoint Presentation</vt:lpstr>
      <vt:lpstr>Comparison Nations</vt:lpstr>
      <vt:lpstr>Mexican Citizenship</vt:lpstr>
      <vt:lpstr>Democratic or Autocratic </vt:lpstr>
      <vt:lpstr>Pressing Foreign Policy Issues</vt:lpstr>
      <vt:lpstr>Foreign Relations </vt:lpstr>
      <vt:lpstr>The TOOLS to Persuade</vt:lpstr>
      <vt:lpstr>The TOOLS to Persuade </vt:lpstr>
      <vt:lpstr>PowerPoint Presentation</vt:lpstr>
      <vt:lpstr>Washington’s Warnings</vt:lpstr>
      <vt:lpstr>Uncle Sam’s Progressive Stages from Childhood</vt:lpstr>
      <vt:lpstr>Who has the POWER????</vt:lpstr>
      <vt:lpstr>The Bureaucracy of Foreign Policy</vt:lpstr>
      <vt:lpstr>President Power in the Realm of Foreign Policy </vt:lpstr>
      <vt:lpstr>Congressional Limitations </vt:lpstr>
      <vt:lpstr>Constitutional Debate </vt:lpstr>
      <vt:lpstr>PowerPoint Presentation</vt:lpstr>
      <vt:lpstr>Constitutional Principle </vt:lpstr>
      <vt:lpstr>Rise of the Cold War </vt:lpstr>
      <vt:lpstr>They Must Be MAD</vt:lpstr>
      <vt:lpstr>Global Alliances </vt:lpstr>
      <vt:lpstr>PowerPoint Presentation</vt:lpstr>
      <vt:lpstr>Foreign Policy Goal</vt:lpstr>
      <vt:lpstr>Constitutional Debate </vt:lpstr>
      <vt:lpstr>A Legitimate Use of Authority </vt:lpstr>
      <vt:lpstr>PowerPoint Presentation</vt:lpstr>
      <vt:lpstr>Defining Student Rights </vt:lpstr>
      <vt:lpstr>Civil Rights v. Human Rights </vt:lpstr>
      <vt:lpstr>Universal Declaration of Rights </vt:lpstr>
      <vt:lpstr>What is a Human Right</vt:lpstr>
      <vt:lpstr>PowerPoint Presentation</vt:lpstr>
      <vt:lpstr>Human Right  </vt:lpstr>
      <vt:lpstr>What’s in a Label  </vt:lpstr>
      <vt:lpstr>Make a Trade</vt:lpstr>
      <vt:lpstr>Multi-nationalism</vt:lpstr>
      <vt:lpstr>You Got STATUS</vt:lpstr>
      <vt:lpstr>To Be Absolute</vt:lpstr>
      <vt:lpstr>Wanna Trade</vt:lpstr>
      <vt:lpstr>Let’s Play the Advantage</vt:lpstr>
      <vt:lpstr>Wanna Trade</vt:lpstr>
      <vt:lpstr>PowerPoint Presentation</vt:lpstr>
      <vt:lpstr>Calculating a Comparative Advantage</vt:lpstr>
      <vt:lpstr>Trade Lingo</vt:lpstr>
      <vt:lpstr>Barriers to trade</vt:lpstr>
      <vt:lpstr>Trade Weapons</vt:lpstr>
      <vt:lpstr>Free Trade – Let it Flow</vt:lpstr>
      <vt:lpstr>Environmentalism </vt:lpstr>
      <vt:lpstr>Debating Free trade vs. protectionism </vt:lpstr>
      <vt:lpstr>PowerPoint Presentation</vt:lpstr>
      <vt:lpstr>The Push and Pull of Immigration </vt:lpstr>
      <vt:lpstr>3 Waves of Immigration </vt:lpstr>
      <vt:lpstr>Anti-Immigration </vt:lpstr>
      <vt:lpstr>4th Wave of Immigration </vt:lpstr>
      <vt:lpstr>Modern Political Debate</vt:lpstr>
      <vt:lpstr>Immigration Debate</vt:lpstr>
      <vt:lpstr>PowerPoint Presentation</vt:lpstr>
      <vt:lpstr>Challenge Question </vt:lpstr>
      <vt:lpstr>Challenge Question </vt:lpstr>
      <vt:lpstr>Challenge Question </vt:lpstr>
      <vt:lpstr>Challenge Question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GLOBALIZATION Unit 8</dc:title>
  <dc:creator>Hultberg, Andrew P</dc:creator>
  <cp:lastModifiedBy>Hultberg, Andrew P</cp:lastModifiedBy>
  <cp:revision>111</cp:revision>
  <dcterms:created xsi:type="dcterms:W3CDTF">2022-04-12T12:09:58Z</dcterms:created>
  <dcterms:modified xsi:type="dcterms:W3CDTF">2022-05-12T14:16:32Z</dcterms:modified>
</cp:coreProperties>
</file>