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63" r:id="rId3"/>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100" d="100"/>
          <a:sy n="100" d="100"/>
        </p:scale>
        <p:origin x="750" y="-2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59F98F-950F-4555-B149-48EA4FDD5111}" type="datetimeFigureOut">
              <a:rPr lang="en-US" smtClean="0"/>
              <a:t>8/24/2018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2185496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9F98F-950F-4555-B149-48EA4FDD5111}" type="datetimeFigureOut">
              <a:rPr lang="en-US" smtClean="0"/>
              <a:t>8/24/2018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3841860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9F98F-950F-4555-B149-48EA4FDD5111}" type="datetimeFigureOut">
              <a:rPr lang="en-US" smtClean="0"/>
              <a:t>8/24/2018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37907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9F98F-950F-4555-B149-48EA4FDD5111}" type="datetimeFigureOut">
              <a:rPr lang="en-US" smtClean="0"/>
              <a:t>8/24/2018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257088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59F98F-950F-4555-B149-48EA4FDD5111}" type="datetimeFigureOut">
              <a:rPr lang="en-US" smtClean="0"/>
              <a:t>8/24/2018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54394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9F98F-950F-4555-B149-48EA4FDD5111}" type="datetimeFigureOut">
              <a:rPr lang="en-US" smtClean="0"/>
              <a:t>8/24/2018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1444202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9F98F-950F-4555-B149-48EA4FDD5111}" type="datetimeFigureOut">
              <a:rPr lang="en-US" smtClean="0"/>
              <a:t>8/24/2018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124160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9F98F-950F-4555-B149-48EA4FDD5111}" type="datetimeFigureOut">
              <a:rPr lang="en-US" smtClean="0"/>
              <a:t>8/24/2018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422494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F98F-950F-4555-B149-48EA4FDD5111}" type="datetimeFigureOut">
              <a:rPr lang="en-US" smtClean="0"/>
              <a:t>8/24/2018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68021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F659F98F-950F-4555-B149-48EA4FDD5111}" type="datetimeFigureOut">
              <a:rPr lang="en-US" smtClean="0"/>
              <a:t>8/24/2018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1805644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F659F98F-950F-4555-B149-48EA4FDD5111}" type="datetimeFigureOut">
              <a:rPr lang="en-US" smtClean="0"/>
              <a:t>8/24/2018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20EE36-E074-409E-A8F9-90B8B5A06C20}" type="slidenum">
              <a:rPr lang="en-US" smtClean="0"/>
              <a:t>‹#›</a:t>
            </a:fld>
            <a:endParaRPr lang="en-US"/>
          </a:p>
        </p:txBody>
      </p:sp>
    </p:spTree>
    <p:extLst>
      <p:ext uri="{BB962C8B-B14F-4D97-AF65-F5344CB8AC3E}">
        <p14:creationId xmlns:p14="http://schemas.microsoft.com/office/powerpoint/2010/main" val="67710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659F98F-950F-4555-B149-48EA4FDD5111}" type="datetimeFigureOut">
              <a:rPr lang="en-US" smtClean="0"/>
              <a:t>8/24/2018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C20EE36-E074-409E-A8F9-90B8B5A06C20}" type="slidenum">
              <a:rPr lang="en-US" smtClean="0"/>
              <a:t>‹#›</a:t>
            </a:fld>
            <a:endParaRPr lang="en-US"/>
          </a:p>
        </p:txBody>
      </p:sp>
    </p:spTree>
    <p:extLst>
      <p:ext uri="{BB962C8B-B14F-4D97-AF65-F5344CB8AC3E}">
        <p14:creationId xmlns:p14="http://schemas.microsoft.com/office/powerpoint/2010/main" val="6024056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eraldo@gcsnc.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4" name="Picture 73">
            <a:extLst>
              <a:ext uri="{FF2B5EF4-FFF2-40B4-BE49-F238E27FC236}">
                <a16:creationId xmlns:a16="http://schemas.microsoft.com/office/drawing/2014/main" id="{6281D1C7-AEC7-4E42-B8CC-8528AEAB288E}"/>
              </a:ext>
            </a:extLst>
          </p:cNvPr>
          <p:cNvPicPr>
            <a:picLocks noChangeAspect="1"/>
          </p:cNvPicPr>
          <p:nvPr/>
        </p:nvPicPr>
        <p:blipFill rotWithShape="1">
          <a:blip r:embed="rId2"/>
          <a:srcRect l="3337" r="3698"/>
          <a:stretch/>
        </p:blipFill>
        <p:spPr>
          <a:xfrm>
            <a:off x="14757" y="58496"/>
            <a:ext cx="7772400" cy="9999904"/>
          </a:xfrm>
          <a:prstGeom prst="rect">
            <a:avLst/>
          </a:prstGeom>
        </p:spPr>
      </p:pic>
      <p:sp>
        <p:nvSpPr>
          <p:cNvPr id="8" name="TextBox 7">
            <a:extLst>
              <a:ext uri="{FF2B5EF4-FFF2-40B4-BE49-F238E27FC236}">
                <a16:creationId xmlns:a16="http://schemas.microsoft.com/office/drawing/2014/main" id="{5CB2392E-3E17-45DB-8954-762201D5F8E5}"/>
              </a:ext>
            </a:extLst>
          </p:cNvPr>
          <p:cNvSpPr txBox="1"/>
          <p:nvPr/>
        </p:nvSpPr>
        <p:spPr>
          <a:xfrm>
            <a:off x="2412117" y="254666"/>
            <a:ext cx="3105412" cy="707886"/>
          </a:xfrm>
          <a:prstGeom prst="rect">
            <a:avLst/>
          </a:prstGeom>
          <a:noFill/>
        </p:spPr>
        <p:txBody>
          <a:bodyPr wrap="square" rtlCol="0" anchor="t">
            <a:spAutoFit/>
          </a:bodyPr>
          <a:lstStyle/>
          <a:p>
            <a:pPr algn="ctr"/>
            <a:r>
              <a:rPr lang="en-US" sz="2000" b="1" dirty="0" smtClean="0"/>
              <a:t>US </a:t>
            </a:r>
            <a:r>
              <a:rPr lang="en-US" sz="2000" b="1" dirty="0"/>
              <a:t>History</a:t>
            </a:r>
          </a:p>
          <a:p>
            <a:pPr algn="ctr"/>
            <a:r>
              <a:rPr lang="en-US" sz="2000" b="1" dirty="0"/>
              <a:t>Ms. Vest (Room 317)</a:t>
            </a:r>
            <a:endParaRPr lang="en-US" sz="2000" b="1" dirty="0">
              <a:cs typeface="Calibri"/>
            </a:endParaRPr>
          </a:p>
        </p:txBody>
      </p:sp>
      <p:sp>
        <p:nvSpPr>
          <p:cNvPr id="22" name="TextBox 21">
            <a:extLst>
              <a:ext uri="{FF2B5EF4-FFF2-40B4-BE49-F238E27FC236}">
                <a16:creationId xmlns:a16="http://schemas.microsoft.com/office/drawing/2014/main" id="{D394D3B6-5BFC-42DB-A71D-1BED7D57830B}"/>
              </a:ext>
            </a:extLst>
          </p:cNvPr>
          <p:cNvSpPr txBox="1"/>
          <p:nvPr/>
        </p:nvSpPr>
        <p:spPr>
          <a:xfrm>
            <a:off x="5449450" y="5654595"/>
            <a:ext cx="1759851" cy="261610"/>
          </a:xfrm>
          <a:prstGeom prst="rect">
            <a:avLst/>
          </a:prstGeom>
          <a:noFill/>
        </p:spPr>
        <p:txBody>
          <a:bodyPr wrap="square" rtlCol="0">
            <a:spAutoFit/>
          </a:bodyPr>
          <a:lstStyle/>
          <a:p>
            <a:pPr algn="ctr"/>
            <a:r>
              <a:rPr lang="en-US" sz="1100" b="1" spc="300" dirty="0"/>
              <a:t>Teacher Contact</a:t>
            </a:r>
          </a:p>
        </p:txBody>
      </p:sp>
      <p:sp>
        <p:nvSpPr>
          <p:cNvPr id="23" name="TextBox 22">
            <a:extLst>
              <a:ext uri="{FF2B5EF4-FFF2-40B4-BE49-F238E27FC236}">
                <a16:creationId xmlns:a16="http://schemas.microsoft.com/office/drawing/2014/main" id="{20161915-969F-4FBD-9A8B-49C7D320F678}"/>
              </a:ext>
            </a:extLst>
          </p:cNvPr>
          <p:cNvSpPr txBox="1"/>
          <p:nvPr/>
        </p:nvSpPr>
        <p:spPr>
          <a:xfrm>
            <a:off x="5325120" y="5880298"/>
            <a:ext cx="1961703" cy="769441"/>
          </a:xfrm>
          <a:prstGeom prst="rect">
            <a:avLst/>
          </a:prstGeom>
          <a:noFill/>
        </p:spPr>
        <p:txBody>
          <a:bodyPr wrap="square" rtlCol="0" anchor="t">
            <a:spAutoFit/>
          </a:bodyPr>
          <a:lstStyle/>
          <a:p>
            <a:pPr algn="ctr"/>
            <a:r>
              <a:rPr lang="en-US" sz="1100" dirty="0">
                <a:hlinkClick r:id="rId3"/>
              </a:rPr>
              <a:t>seibolj@gcsnc.com</a:t>
            </a:r>
            <a:endParaRPr lang="en-US" sz="1100" dirty="0"/>
          </a:p>
          <a:p>
            <a:pPr algn="ctr"/>
            <a:r>
              <a:rPr lang="en-US" sz="1100" dirty="0"/>
              <a:t>Remind: </a:t>
            </a:r>
          </a:p>
          <a:p>
            <a:pPr algn="ctr"/>
            <a:r>
              <a:rPr lang="en-US" sz="1100" dirty="0"/>
              <a:t>Join by texting  @</a:t>
            </a:r>
            <a:r>
              <a:rPr lang="en-US" sz="1100" dirty="0" smtClean="0"/>
              <a:t>jvestUS1</a:t>
            </a:r>
            <a:endParaRPr lang="en-US" sz="1100" dirty="0">
              <a:cs typeface="Calibri"/>
            </a:endParaRPr>
          </a:p>
          <a:p>
            <a:pPr algn="ctr"/>
            <a:r>
              <a:rPr lang="en-US" sz="1100" dirty="0"/>
              <a:t>To 81010 </a:t>
            </a:r>
          </a:p>
        </p:txBody>
      </p:sp>
      <p:sp>
        <p:nvSpPr>
          <p:cNvPr id="16" name="TextBox 15">
            <a:extLst>
              <a:ext uri="{FF2B5EF4-FFF2-40B4-BE49-F238E27FC236}">
                <a16:creationId xmlns:a16="http://schemas.microsoft.com/office/drawing/2014/main" id="{00097309-23D7-433A-BBFD-CCCC692888F1}"/>
              </a:ext>
            </a:extLst>
          </p:cNvPr>
          <p:cNvSpPr txBox="1"/>
          <p:nvPr/>
        </p:nvSpPr>
        <p:spPr>
          <a:xfrm>
            <a:off x="710434" y="1342143"/>
            <a:ext cx="1590229" cy="1785104"/>
          </a:xfrm>
          <a:prstGeom prst="rect">
            <a:avLst/>
          </a:prstGeom>
          <a:noFill/>
        </p:spPr>
        <p:txBody>
          <a:bodyPr wrap="square" rtlCol="0" anchor="t">
            <a:spAutoFit/>
          </a:bodyPr>
          <a:lstStyle/>
          <a:p>
            <a:r>
              <a:rPr lang="en-US" sz="1100" b="1" dirty="0"/>
              <a:t>Bring to every class: </a:t>
            </a:r>
            <a:endParaRPr lang="en-US" dirty="0"/>
          </a:p>
          <a:p>
            <a:endParaRPr lang="en-US" sz="1100" b="1" dirty="0"/>
          </a:p>
          <a:p>
            <a:pPr marL="285750" indent="-285750">
              <a:buFont typeface="Wingdings" panose="05000000000000000000" pitchFamily="2" charset="2"/>
              <a:buChar char="ü"/>
            </a:pPr>
            <a:r>
              <a:rPr lang="en-US" sz="1100" dirty="0"/>
              <a:t>Notebook</a:t>
            </a:r>
            <a:endParaRPr lang="en-US" sz="1100" dirty="0">
              <a:cs typeface="Calibri"/>
            </a:endParaRPr>
          </a:p>
          <a:p>
            <a:pPr marL="285750" indent="-285750">
              <a:buFont typeface="Wingdings" panose="05000000000000000000" pitchFamily="2" charset="2"/>
              <a:buChar char="ü"/>
            </a:pPr>
            <a:r>
              <a:rPr lang="en-US" sz="1100" dirty="0"/>
              <a:t>Pens or pencils</a:t>
            </a:r>
            <a:endParaRPr lang="en-US" sz="1100" dirty="0">
              <a:cs typeface="Calibri"/>
            </a:endParaRPr>
          </a:p>
          <a:p>
            <a:pPr marL="285750" indent="-285750">
              <a:buFont typeface="Wingdings" panose="05000000000000000000" pitchFamily="2" charset="2"/>
              <a:buChar char="ü"/>
            </a:pPr>
            <a:r>
              <a:rPr lang="en-US" sz="1100" dirty="0"/>
              <a:t>A </a:t>
            </a:r>
            <a:r>
              <a:rPr lang="en-US" sz="1100" dirty="0">
                <a:cs typeface="Calibri"/>
              </a:rPr>
              <a:t>POSITIVE Attitude</a:t>
            </a:r>
          </a:p>
          <a:p>
            <a:pPr marL="285750" indent="-285750">
              <a:buFont typeface="Wingdings" panose="05000000000000000000" pitchFamily="2" charset="2"/>
              <a:buChar char="ü"/>
            </a:pPr>
            <a:endParaRPr lang="en-US" sz="1100" dirty="0"/>
          </a:p>
          <a:p>
            <a:pPr marL="285750" indent="-285750">
              <a:buFont typeface="Wingdings" panose="05000000000000000000" pitchFamily="2" charset="2"/>
              <a:buChar char="ü"/>
            </a:pPr>
            <a:endParaRPr lang="en-US" sz="1100" dirty="0"/>
          </a:p>
          <a:p>
            <a:endParaRPr lang="en-US" sz="1100" dirty="0"/>
          </a:p>
          <a:p>
            <a:pPr marL="285750" indent="-285750">
              <a:buFont typeface="Wingdings" panose="05000000000000000000" pitchFamily="2" charset="2"/>
              <a:buChar char="ü"/>
            </a:pPr>
            <a:endParaRPr lang="en-US" sz="1100" dirty="0"/>
          </a:p>
        </p:txBody>
      </p:sp>
      <p:sp>
        <p:nvSpPr>
          <p:cNvPr id="27" name="TextBox 26">
            <a:extLst>
              <a:ext uri="{FF2B5EF4-FFF2-40B4-BE49-F238E27FC236}">
                <a16:creationId xmlns:a16="http://schemas.microsoft.com/office/drawing/2014/main" id="{D5328639-DC57-4FBE-A0AE-EFA88ACF1EEE}"/>
              </a:ext>
            </a:extLst>
          </p:cNvPr>
          <p:cNvSpPr txBox="1"/>
          <p:nvPr/>
        </p:nvSpPr>
        <p:spPr>
          <a:xfrm>
            <a:off x="686241" y="6834193"/>
            <a:ext cx="1621101" cy="2123658"/>
          </a:xfrm>
          <a:prstGeom prst="rect">
            <a:avLst/>
          </a:prstGeom>
          <a:noFill/>
        </p:spPr>
        <p:txBody>
          <a:bodyPr wrap="square" rtlCol="0" anchor="t">
            <a:spAutoFit/>
          </a:bodyPr>
          <a:lstStyle/>
          <a:p>
            <a:pPr algn="ctr"/>
            <a:r>
              <a:rPr lang="en-US" sz="1100" b="1" dirty="0"/>
              <a:t>Things to Know</a:t>
            </a:r>
            <a:endParaRPr lang="en-US" sz="1100" b="1" dirty="0">
              <a:cs typeface="Calibri"/>
            </a:endParaRPr>
          </a:p>
          <a:p>
            <a:pPr marL="171450" indent="-171450" algn="ctr">
              <a:buFont typeface="Arial" panose="020B0604020202020204" pitchFamily="34" charset="0"/>
              <a:buChar char="•"/>
            </a:pPr>
            <a:r>
              <a:rPr lang="en-US" sz="1100" dirty="0"/>
              <a:t>Cell Phones are to be kept out of sight unless instructed by me for use in the lesson, on silent. No charging phones in the classroom.</a:t>
            </a:r>
            <a:endParaRPr lang="en-US" sz="1100" dirty="0">
              <a:cs typeface="Calibri"/>
            </a:endParaRPr>
          </a:p>
          <a:p>
            <a:pPr algn="ctr"/>
            <a:endParaRPr lang="en-US" sz="1100" dirty="0"/>
          </a:p>
          <a:p>
            <a:pPr marL="171450" indent="-171450" algn="ctr">
              <a:buFont typeface="Arial" panose="020B0604020202020204" pitchFamily="34" charset="0"/>
              <a:buChar char="•"/>
            </a:pPr>
            <a:r>
              <a:rPr lang="en-US" sz="1100" dirty="0"/>
              <a:t>Test Day: Tuesday</a:t>
            </a:r>
            <a:endParaRPr lang="en-US" sz="1100" dirty="0">
              <a:cs typeface="Calibri"/>
            </a:endParaRPr>
          </a:p>
          <a:p>
            <a:pPr marL="171450" indent="-171450" algn="ctr">
              <a:buFont typeface="Arial" panose="020B0604020202020204" pitchFamily="34" charset="0"/>
              <a:buChar char="•"/>
            </a:pPr>
            <a:r>
              <a:rPr lang="en-US" sz="1100" dirty="0"/>
              <a:t>Tutoring: Thursday Afterschool</a:t>
            </a:r>
          </a:p>
        </p:txBody>
      </p:sp>
      <p:sp>
        <p:nvSpPr>
          <p:cNvPr id="29" name="TextBox 28">
            <a:extLst>
              <a:ext uri="{FF2B5EF4-FFF2-40B4-BE49-F238E27FC236}">
                <a16:creationId xmlns:a16="http://schemas.microsoft.com/office/drawing/2014/main" id="{449821BD-543A-4B7F-9CAA-1E390C58E5AC}"/>
              </a:ext>
            </a:extLst>
          </p:cNvPr>
          <p:cNvSpPr txBox="1"/>
          <p:nvPr/>
        </p:nvSpPr>
        <p:spPr>
          <a:xfrm>
            <a:off x="3014685" y="4100128"/>
            <a:ext cx="2371725" cy="1277273"/>
          </a:xfrm>
          <a:prstGeom prst="rect">
            <a:avLst/>
          </a:prstGeom>
          <a:noFill/>
        </p:spPr>
        <p:txBody>
          <a:bodyPr wrap="square" rtlCol="0" anchor="t">
            <a:spAutoFit/>
          </a:bodyPr>
          <a:lstStyle/>
          <a:p>
            <a:r>
              <a:rPr lang="en-US" sz="1100" b="1" dirty="0"/>
              <a:t>Classroom Expectations</a:t>
            </a:r>
          </a:p>
          <a:p>
            <a:r>
              <a:rPr lang="en-US" sz="1100" dirty="0"/>
              <a:t>1. BE KIND</a:t>
            </a:r>
            <a:endParaRPr lang="en-US" sz="1100" dirty="0">
              <a:cs typeface="Calibri"/>
            </a:endParaRPr>
          </a:p>
          <a:p>
            <a:r>
              <a:rPr lang="en-US" sz="1100" dirty="0"/>
              <a:t>2. </a:t>
            </a:r>
            <a:r>
              <a:rPr lang="en-US" sz="1100" dirty="0">
                <a:cs typeface="Calibri"/>
              </a:rPr>
              <a:t>Show Respect</a:t>
            </a:r>
          </a:p>
          <a:p>
            <a:r>
              <a:rPr lang="en-US" sz="1100" dirty="0"/>
              <a:t>3. Come prepared to learn.</a:t>
            </a:r>
          </a:p>
          <a:p>
            <a:r>
              <a:rPr lang="en-US" sz="1100" dirty="0"/>
              <a:t>4. Actively participate</a:t>
            </a:r>
          </a:p>
          <a:p>
            <a:r>
              <a:rPr lang="en-US" sz="1100" dirty="0"/>
              <a:t>5. Follow directions when given</a:t>
            </a:r>
          </a:p>
          <a:p>
            <a:endParaRPr lang="en-US" sz="1100" dirty="0"/>
          </a:p>
        </p:txBody>
      </p:sp>
      <p:sp>
        <p:nvSpPr>
          <p:cNvPr id="39" name="TextBox 38">
            <a:extLst>
              <a:ext uri="{FF2B5EF4-FFF2-40B4-BE49-F238E27FC236}">
                <a16:creationId xmlns:a16="http://schemas.microsoft.com/office/drawing/2014/main" id="{E5D49133-E58E-4F3E-A1B0-0B0AA1B90099}"/>
              </a:ext>
            </a:extLst>
          </p:cNvPr>
          <p:cNvSpPr txBox="1"/>
          <p:nvPr/>
        </p:nvSpPr>
        <p:spPr>
          <a:xfrm>
            <a:off x="4828115" y="1130084"/>
            <a:ext cx="2624138" cy="2631490"/>
          </a:xfrm>
          <a:prstGeom prst="rect">
            <a:avLst/>
          </a:prstGeom>
          <a:noFill/>
        </p:spPr>
        <p:txBody>
          <a:bodyPr wrap="square" rtlCol="0" anchor="t">
            <a:spAutoFit/>
          </a:bodyPr>
          <a:lstStyle/>
          <a:p>
            <a:r>
              <a:rPr lang="en-US" sz="1100" b="1" dirty="0"/>
              <a:t>Missing Work &amp; Absent Work Policies</a:t>
            </a:r>
          </a:p>
          <a:p>
            <a:pPr marL="285750" indent="-285750">
              <a:buFont typeface="Arial" panose="020B0604020202020204" pitchFamily="34" charset="0"/>
              <a:buChar char="•"/>
            </a:pPr>
            <a:r>
              <a:rPr lang="en-US" sz="1100" dirty="0"/>
              <a:t>Homework is due when class begins.</a:t>
            </a:r>
          </a:p>
          <a:p>
            <a:pPr marL="285750" indent="-285750">
              <a:buFont typeface="Arial" panose="020B0604020202020204" pitchFamily="34" charset="0"/>
              <a:buChar char="•"/>
            </a:pPr>
            <a:r>
              <a:rPr lang="en-US" sz="1100" dirty="0"/>
              <a:t>To receive credit for late work student must complete Missing Work Form and submit the day the assignment was initially due. Late work results in a </a:t>
            </a:r>
            <a:r>
              <a:rPr lang="en-US" sz="1100" dirty="0" smtClean="0"/>
              <a:t>20-point </a:t>
            </a:r>
            <a:r>
              <a:rPr lang="en-US" sz="1100" dirty="0"/>
              <a:t>deduction each day it is late.</a:t>
            </a:r>
            <a:endParaRPr lang="en-US" sz="1100" dirty="0">
              <a:cs typeface="Calibri"/>
            </a:endParaRPr>
          </a:p>
          <a:p>
            <a:pPr marL="285750" indent="-285750">
              <a:buFont typeface="Arial" panose="020B0604020202020204" pitchFamily="34" charset="0"/>
              <a:buChar char="•"/>
            </a:pPr>
            <a:r>
              <a:rPr lang="en-US" sz="1100" dirty="0"/>
              <a:t>If you are absent it is your responsibility to check Absent Bin for your missed assignments and schedule time to make up tests. Per school policy you have three days to make up assignments missed due to absence.</a:t>
            </a:r>
          </a:p>
        </p:txBody>
      </p:sp>
      <p:sp>
        <p:nvSpPr>
          <p:cNvPr id="41" name="TextBox 40">
            <a:extLst>
              <a:ext uri="{FF2B5EF4-FFF2-40B4-BE49-F238E27FC236}">
                <a16:creationId xmlns:a16="http://schemas.microsoft.com/office/drawing/2014/main" id="{07768AEE-91A7-4165-A578-C0E1FC4A71AB}"/>
              </a:ext>
            </a:extLst>
          </p:cNvPr>
          <p:cNvSpPr txBox="1"/>
          <p:nvPr/>
        </p:nvSpPr>
        <p:spPr>
          <a:xfrm>
            <a:off x="579245" y="3669241"/>
            <a:ext cx="1700745" cy="1708160"/>
          </a:xfrm>
          <a:prstGeom prst="rect">
            <a:avLst/>
          </a:prstGeom>
          <a:noFill/>
        </p:spPr>
        <p:txBody>
          <a:bodyPr wrap="square" rtlCol="0">
            <a:spAutoFit/>
          </a:bodyPr>
          <a:lstStyle/>
          <a:p>
            <a:r>
              <a:rPr lang="en-US" sz="1050" b="1" dirty="0"/>
              <a:t>Join PowerSchool</a:t>
            </a:r>
          </a:p>
          <a:p>
            <a:r>
              <a:rPr lang="en-US" sz="1050" dirty="0"/>
              <a:t>If you aren’t already using it, please go to the Grimsley website and become familiar with PowerSchool. You can access your grades.</a:t>
            </a:r>
          </a:p>
          <a:p>
            <a:endParaRPr lang="en-US" sz="1050" dirty="0"/>
          </a:p>
          <a:p>
            <a:r>
              <a:rPr lang="en-US" sz="1050" dirty="0"/>
              <a:t>If you find you are missing an assignment. Check the No Name folder.</a:t>
            </a:r>
          </a:p>
        </p:txBody>
      </p:sp>
      <p:sp>
        <p:nvSpPr>
          <p:cNvPr id="45" name="TextBox 44">
            <a:extLst>
              <a:ext uri="{FF2B5EF4-FFF2-40B4-BE49-F238E27FC236}">
                <a16:creationId xmlns:a16="http://schemas.microsoft.com/office/drawing/2014/main" id="{8E362920-B824-43D8-B1AB-46251C238400}"/>
              </a:ext>
            </a:extLst>
          </p:cNvPr>
          <p:cNvSpPr txBox="1"/>
          <p:nvPr/>
        </p:nvSpPr>
        <p:spPr>
          <a:xfrm>
            <a:off x="382176" y="5495451"/>
            <a:ext cx="1852610" cy="1107996"/>
          </a:xfrm>
          <a:prstGeom prst="rect">
            <a:avLst/>
          </a:prstGeom>
          <a:noFill/>
        </p:spPr>
        <p:txBody>
          <a:bodyPr wrap="square" rtlCol="0" anchor="t">
            <a:spAutoFit/>
          </a:bodyPr>
          <a:lstStyle/>
          <a:p>
            <a:pPr algn="ctr"/>
            <a:r>
              <a:rPr lang="en-US" sz="1100" dirty="0">
                <a:cs typeface="Calibri"/>
              </a:rPr>
              <a:t>We will create a classroom culture of mutual respect. This is my number one policy. We will all be respectful and tolerant to each other in this clas</a:t>
            </a:r>
            <a:r>
              <a:rPr lang="en-US" sz="1100" b="1" dirty="0">
                <a:cs typeface="Calibri"/>
              </a:rPr>
              <a:t>s</a:t>
            </a:r>
          </a:p>
        </p:txBody>
      </p:sp>
      <p:sp>
        <p:nvSpPr>
          <p:cNvPr id="53" name="TextBox 52">
            <a:extLst>
              <a:ext uri="{FF2B5EF4-FFF2-40B4-BE49-F238E27FC236}">
                <a16:creationId xmlns:a16="http://schemas.microsoft.com/office/drawing/2014/main" id="{DF2EA10B-FACC-4904-81CB-C9B38909306B}"/>
              </a:ext>
            </a:extLst>
          </p:cNvPr>
          <p:cNvSpPr txBox="1"/>
          <p:nvPr/>
        </p:nvSpPr>
        <p:spPr>
          <a:xfrm>
            <a:off x="5585971" y="7636352"/>
            <a:ext cx="1395413" cy="1785104"/>
          </a:xfrm>
          <a:prstGeom prst="rect">
            <a:avLst/>
          </a:prstGeom>
          <a:noFill/>
        </p:spPr>
        <p:txBody>
          <a:bodyPr wrap="square" rtlCol="0">
            <a:spAutoFit/>
          </a:bodyPr>
          <a:lstStyle/>
          <a:p>
            <a:pPr algn="ctr"/>
            <a:r>
              <a:rPr lang="en-US" sz="1100" b="1" dirty="0" err="1"/>
              <a:t>Tardies</a:t>
            </a:r>
            <a:endParaRPr lang="en-US" sz="1100" b="1" dirty="0"/>
          </a:p>
          <a:p>
            <a:pPr algn="ctr"/>
            <a:r>
              <a:rPr lang="en-US" sz="1100" dirty="0"/>
              <a:t>Being late to class is not acceptable. Disciplinary action will be taken on the </a:t>
            </a:r>
            <a:r>
              <a:rPr lang="en-US" sz="1100" dirty="0" smtClean="0"/>
              <a:t>second </a:t>
            </a:r>
            <a:r>
              <a:rPr lang="en-US" sz="1100" dirty="0"/>
              <a:t>offense. Quizzes missed because of an unexcused tardy may not be made up.</a:t>
            </a:r>
          </a:p>
        </p:txBody>
      </p:sp>
      <p:sp>
        <p:nvSpPr>
          <p:cNvPr id="4" name="TextBox 3">
            <a:extLst>
              <a:ext uri="{FF2B5EF4-FFF2-40B4-BE49-F238E27FC236}">
                <a16:creationId xmlns:a16="http://schemas.microsoft.com/office/drawing/2014/main" id="{CECDAB58-B9E6-4096-AACF-330CEE10246E}"/>
              </a:ext>
            </a:extLst>
          </p:cNvPr>
          <p:cNvSpPr txBox="1"/>
          <p:nvPr/>
        </p:nvSpPr>
        <p:spPr>
          <a:xfrm>
            <a:off x="2877421" y="6268104"/>
            <a:ext cx="1852609" cy="1200329"/>
          </a:xfrm>
          <a:prstGeom prst="rect">
            <a:avLst/>
          </a:prstGeom>
          <a:noFill/>
        </p:spPr>
        <p:txBody>
          <a:bodyPr wrap="square" rtlCol="0">
            <a:spAutoFit/>
          </a:bodyPr>
          <a:lstStyle/>
          <a:p>
            <a:pPr algn="ctr"/>
            <a:r>
              <a:rPr lang="en-US" sz="1200" dirty="0"/>
              <a:t>Grading</a:t>
            </a:r>
          </a:p>
          <a:p>
            <a:pPr algn="ctr"/>
            <a:r>
              <a:rPr lang="en-US" sz="1200" dirty="0" smtClean="0"/>
              <a:t>   Tests/Projects</a:t>
            </a:r>
            <a:endParaRPr lang="en-US" sz="1200" dirty="0"/>
          </a:p>
          <a:p>
            <a:pPr algn="ctr"/>
            <a:r>
              <a:rPr lang="en-US" sz="1200" dirty="0"/>
              <a:t> </a:t>
            </a:r>
            <a:r>
              <a:rPr lang="en-US" sz="1200" dirty="0" smtClean="0"/>
              <a:t>60</a:t>
            </a:r>
            <a:r>
              <a:rPr lang="en-US" sz="1200" dirty="0"/>
              <a:t>%</a:t>
            </a:r>
          </a:p>
          <a:p>
            <a:pPr algn="ctr"/>
            <a:r>
              <a:rPr lang="en-US" sz="1200" dirty="0"/>
              <a:t> </a:t>
            </a:r>
            <a:r>
              <a:rPr lang="en-US" sz="1200" dirty="0" smtClean="0"/>
              <a:t>Classwork/Quizzes/</a:t>
            </a:r>
          </a:p>
          <a:p>
            <a:pPr algn="ctr"/>
            <a:r>
              <a:rPr lang="en-US" sz="1200" dirty="0" smtClean="0"/>
              <a:t>Participation</a:t>
            </a:r>
            <a:r>
              <a:rPr lang="en-US" sz="1200" dirty="0"/>
              <a:t/>
            </a:r>
            <a:br>
              <a:rPr lang="en-US" sz="1200" dirty="0"/>
            </a:br>
            <a:r>
              <a:rPr lang="en-US" sz="1200" dirty="0"/>
              <a:t>40</a:t>
            </a:r>
            <a:r>
              <a:rPr lang="en-US" sz="1200" dirty="0" smtClean="0"/>
              <a:t>%</a:t>
            </a:r>
            <a:endParaRPr lang="en-US" sz="1200" dirty="0"/>
          </a:p>
        </p:txBody>
      </p:sp>
      <p:sp>
        <p:nvSpPr>
          <p:cNvPr id="2" name="AutoShape 2" descr="data:image/jpg;base64,%20/9j/4AAQSkZJRgABAQEAYABgAAD/2wBDAAUDBAQEAwUEBAQFBQUGBwwIBwcHBw8LCwkMEQ8SEhEPERETFhwXExQaFRERGCEYGh0dHx8fExciJCIeJBweHx7/2wBDAQUFBQcGBw4ICA4eFBEUHh4eHh4eHh4eHh4eHh4eHh4eHh4eHh4eHh4eHh4eHh4eHh4eHh4eHh4eHh4eHh4eHh7/wAARCADGAJs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B/mXEkrPJPN5YJ/jPNPku7hVLNcS7j90bzxTp/LXcWGFUnAHeqX+scs2ea/JbtvU/d4xT6D45rk5Y3MxPf5zUonuFH+vl/77NRL04IpY8M3IyB1pyky+VdiT7Vc4/183/fZp4u7np9olH/AAM0wiNhuAx6Co1GDng/U1PMHKuxYFxcBRiaX3+c802S4uv4p5gP981XkZt3HAoaXdwTnFNXCy7EpuJsc3EoP++aljupsc3Mx9PmNUSTnmhS2eKdmDiuxpC5k/5+JMf75qGS6l3cXE2P981XUt04pB8oJ60te4lFb2Fe5mY486b/AL7NCzXAPE83/fZqNVyd3emyNt9qtN7DsuxZa6nUcTy/99mo2vLjp9om/wC+zVePfKx29O9TgRovBBb1ND03BK/QVXvHXPnyqPUualjkkAw1xO59d5xVfzUOQZAx+tOD7hhcY9qG2PkXYtLPOv3Wcf8AAzXN+ILi4/tabMrdE/j/ANke9bQDZGSce9c5ry/8TWX6L/6CK6sD/Ed30/yPNzSK9itOv6MdeeKLp5Gzaw4UnABNdE8cif2mIr+xlOn6al7IArAlmAPlDnlgCORn6cGspvDln5j5eTOTSx+G7Nj99wR71squDW8fzO2rKbS5Fb7vL/g/ea32a7MerOLqwQ6fYxXm1wwM4eIybU56jGP17VWWW4e8WCO4tArSWcfmSKVA+0IWz1PC4wfX2qofDunqdpeQkVE3h6xJPzPj0zT9rgn9j8zKHttbv8F5f8H7/Il1LUbuz0yHUDEn726ntvKdCjoY9vLcnBO7p2wa2Es9RkntreK406Qz6a+oZBPybVBER5+8SQPxrCPh6zJ+9L+dNPh2zP8Ay0f8TQqmC/k/MubrOKS0evRfLr0/EtXNxfR2Et2UgKJY294OG+ZZWC4H+6Tyfasf/hI5/wDn2h/M1ojw7ZH/AJaSc+9L/wAI7Y7fvygj3qXVwnSJtTqNX5o3M0eI7gf8u0X5mj/hI7jP/HtF+ZrSbw1Z4z5r8dRnpTf+EcsweZJD+NHtML2LVZP7H4mf/wAJHcZz9ni/76NKfElx/wA+0X/fRrRbw7Zr1MmD05qGbQbRRndJ+dCnhX9kPbRtfk/EqDxJchcfZYvrk0xvEE7Hm3i/M1ZXQbZhuMkgX60DRLPdgyOPQZq74ZdBe3j/ACfiVm8R3CxMFtogMHua9H8batr3h7UtWuLe4NvZjE8cNzYRJEI/KXPlySIcqN38P8S9Dk1wT6DaMhVZJOR1zXpGt694f1nZ/aNvqkyxnMaP5cgjJAHG5sYHbjqqntg+1kmMy/Dzm6y0a8z4zjLCY7HU6SwKaabvt5eZQh1TxndpHcwQ68kEp3qo8Hxk7TnAzs9CO1Q/ETVNRtPDelXN3ZXCyTajepF9t09bOfyFEPl7lRQCeSScYySBXRt42s3yzXXiDdtUKqyqEUDHGN2cELzzzk9M1zXj7ULPxJYWFo1xq0xtJ5pRJeyh2xIqDaCOwKE/8C9q78zzLK62FlCmlfTv39EeJw7lWa4bMadXEpuCvdadnbqcR/wktz/z7xf99GsXVtbnlv5HMEYJC9z/AHRXTL4dsz/y0k+maxNZ0W3j1GRFMmAF7/7Ir53CTw3tHZdD77NKqdFe517+TO+CbrkZOBu6fjXzhezSjwDrWJJNw8TKAQxzjY/FfRLXuwuSvzAnnFcDN8ONHuL+S6a+1BLGe7+2SaeGHlNLzz0zjk/ganKq0MO5e102f3M4c8yvFYuMPYq9lJPW26Wpw/jy9u9O+KGsXiO4gSyWKcbjwssAQHH+8y02xlm/sn4anzXyb6XPzHn98vX1rvfFHhnT7vVtW1W8W5mTVIEt7iKORUKKpTDISp5GwHmtj4rfDHRvBPizw34U06+1G9XR7ddSjuLgxrkySsQhVV55TrnvXs0qsJ4aMl9lJP8A8Aa/NnhVstxVLHSotfxW3H/wZFv/AMlR5zrPhbS3+MNto7TX32S8t3u5gLghvMO88HsMgcVS8Q2q6h8Vdfhm0bVtYjVUKw2M/lsh2J8x4PHb6mvZvAPgnSvF3iXXfFWoXWo2d54d0lrhFt2jaKePEmVwy5VvfJHNedaN4as/E3jW11G5vtY01tauYIZfsF2qNErlEBzt+bHBxxn2q6DnaE5y0cLL/FfXbUMTgG5V6VKn70KnM1p8PLpvdPe9jF+Ilil1481SGR7hFtPD/wBoiCykFXjQbc4613vgq81PVPhdZyi6P2+WxkjSeRuQw3KrE/gOag+NHw80vTvilqeix6prEhsbOC2nuDKim4DRK23aF6YIzknJrqde0jQPBssXw91jSdcv1gsIhqMlhNHElukqZ2oHVjKwByWyoJyBWGKw0qlGFG+sLXvstLfO/wChrgpuhWnimny1VLlS3eqd7dLLr56Hjvw6ig0rxhp9jrEGq6XrTCRGYyb4b8Nu+8T+QIyCQO9W/DXhbSYfi9qGmNcXv2PTII7uHNwc7h5bfMe45PFdN4Y8J+ENG1eS51C/8V6sdNvZYNChtRCwWEM+ZX34ABypAB6k8cV2194B8J23hK4+J7XXjBX1ydtGksUS182PgrvB+70j9e9ddSlUqTm6ct42+d/v2v8AfY8mnWoUaVONWHwzTXo47XWjd7dtrvU8N8Hav5vxAttYmvN6a1d3dvLD5nMaOAEOO2S3H0rV8G+F9OHxY1TTllvfI0oRz2wack7sofm9Rya6uL4X6Dq2o+GtC8EWWurqXnSSSSX0UKTrIrKU3MmVMeCTnttNaklv4T8O+PtXvrVNc8RX0jfZ7+5tbiG1tA6EBlgDo7OAVxuO0HnAxRiKcrTdJ2XLb8dPwuPBzh+7Va0nz81uusfe3/vJevQ8s8JWK33jDUnm0XV9Q8nVyFuLa42x2/7w8uMcjjP0BqXxxZvYeMdSvvEsOpGyuLhTZanZS5NqAeF25x04wcHjivS7j4S6dc+Gb74i+AfE+vXFjbXJm1jS5ysVzaODuYsE+WRQDnI/h5GcHEPh74a+GvFXhTx14t1S/wBfsbfTFjvruysJojHe5DsMbl+Q5B6k9a1UJfWE76OPn5bO/l2s9mS4NZe58usZ67bu9rq1+qW91umdBazRy2sUkcvmq0asH/vAjr+PWpjyM5p9pplhqPwzv/F/hW8u1j0IpHqWlajAolhjIG10kjO11xz06K3cc2vAunQ+MPC2vHTri7XxRpdo11BpjbDHeIP4kbG7rwV6gleec183LKK/PZW121PtFm9CNF1JX912ej0fn2XmUenv+NIu9n9qi8CP/wAJDq9rb3Mi2tgYnuL26HAtoEQs8p3ZGFx075Aqvbast3PLcadb3CaaWP2Zrsr50i54dlXAXI5xzj1rllgqsafO7W2PQVaLxH1daytfys/M2Ylxk45rnNfdv7Wm69F7f7IrUF/cSL8iRn8KwtbunOpyFlGcL/6CKeCozVR37f5HPmlKSor1/RnTlWDMdwOCQajeOYKGxt579CKsSrmRioxgnOaidwyDa27nHXvWN9T2osp6xGf7PkJUvx0Fdx+0fNo0XxViF14f1nULz+xrcmW11SO3jCb5cDa0TnOc857jiuKmkjS3LTeYkefnKIXIHsB1q/8AF7xdpPjPxtD4g0OLVII/7PjtJIby08s5R3bcCGIxh/rxXtYCooYaptfTc+czOjKtmeGXvJJSu1fS9ranR/Bi60ufRfiEtjoWq6bKPDku9rvUY7hXXbJgALGmDn1zXm/w8tUXVvDTgbSb2zPPf94nSuk+HfjTw74Rg8Txa5/artrGnGxjFraeaI8hwWYlh/eHA9DXMeDNQt7LWNJuLqS4e10+5gkd4rZmdkjZWIVDjBOMcmvShB16dJ6JLe3qeHi8w/svF4ulFOTmkk5emvr5HcfGmwiuvjd4q8xR832UE+n+jR13WjTaL8TdPtdF8RINL8YWsHlWWpKPkvUUZwfX1ZDyOSp644DxHr2m+Lvipe+INJgvntryS3ke3ubfy5AIkVWHUqQQvHPeuz0XUNB024gNhZ65qTWt0Lm0tjpxil3BsojSFtgA6FhnI7V6MIR55PSz3Pj62IqTpU4ybvFaeXkYul+GVLzQz2wjuLaZ7edByEdDhgPUcV0niPTVT4N6LYKvH/CT9P8Av7Wz4d069js7m+1VIzqN/cyXdwsX3VdznYvsOn4VleINcgn8M2ehR6ZrIu7XVvtxlNl+5YZfKht2ejdcdRTpxinK3YxqTk1G5rfCbSY7LxbeBVUXR0uT7M3cEuucf+O143p3gtZ/DtpMq4k8vEvHJYHDA++c17Asl9G9pq2m4t9Rtz5kKyjKsCMNG4HYjj9e1Yuqa5oq31xcPZavo01y5kuLM2JuoPNJ+ZopIzkAnnBA5J6VldSppdUa6wqOT2Zj/s16dNo/iXxfbakwOlz6MXuA33cKxHP/AAFnrk/gjDY3XwM+JsU+prZ2z6XbrLcSxO4gGJeSqgseMdAa39c1a6n0e90XQrK7srTVNq6pqF0gjlmiH/LCKMElEOTuYnJyRgVm6drHhvw/4E8Z6DLbakkviCzW3ia3svMihKq4Bc7hnlu2eK0g1eKe6v8AiaxrVYRny/DLl/B3MXU7O+8P/BDHh+/ttX0nxfeJBqeq2wdUtY4fuW+xwHV3YtksBwMY5BrmPDut6h4P16x8SaWf9J06TeFJ/wBbHjDxn2Zcj8j2rX+GnjBPCq6jpup6bJrXhTWE8rU9PHytkDAmiDYw4wOOM4HIIFYWqTaLJeT2+j3Wo3GnHcI5L6zMc0anoGAJDEeq9fQV5teTXLKD26dj9BytQmqtOvFyVXVTtpJWtZ22a7HpXxzsdJ8PzRWHh7zYbbxvjVrsMoXyLVdj/Zkx/C8r72/3QvSuQiSN8Y3qAMAVp/FLxp4e8WXvheXRo9VV9H0w6fIl3ZeWJPuYdSGPHyng47VnWzbmGFOMVw5rK9T3dv6udfDNCVPCc1RPnvre97LRb+RahQbDg4Pf0rD1tNupyjcDwvP/AAEVtM+xN7rxj061gavPG+oSMOhC/wDoIriwaftH6Hbmr/cK3f8ARnZXMzEPHIFyW61UtIV848jbnIGcjNTMNzs3YnPNNaRYwWJwPWuC1tEenDRWRYldGQr9/jsKzpklh2vs3IevFSLdyeVvROB1NRalqUSWzyM3AXLCrpwldRQnL2MXKWy3OX1WZLrVPs8RyExnA6savarMml6clspxI4zKVPzYPQD3Nc/4X8681Ke+3iOPcSXY8KPWma/cR3l7sikLqvVj/ET0/p+FfXUqKglDsfj+MxcsTVlXlvJnfeCLryLiBWLGa42heMBEr3fw48MkAkSVTjC5Hevmrw5dAaiWmuFWRpFjj54AA5x7DBr1rwfrRXURDEf9H7kd/SnszntdHroC46kegpsyhx0BPvTYGaSFSc9KemSpGOB74raOxyS0kYd6VjLN09ay70/uTJjIPoP1rX12EsmEDn2UVy13JKkTRiSSP/ejNYzhqdNKWhia1cK8Tbm5X1HJ96881nVJEimhiYHB4U9hXR+LNRaNXiuPLmGOGVsEe9eTancXAleVJHcHhifeinG7NZy5UOivwl95ZOFk4OexrUiw3yykI3bjrXGs+Zc8111rJ9otoJcjJQZz61z5jStaZ9lwTj5SlPCy2XvL9S7FHhwFYMvYita0C+XtJ5qpBFHw3Q4q0it1UAtXg1ZXPvJzLGSU2cla53WLdf7RkyccLxj/AGRXURx4HqawdcVv7Tl+i/8AoIqsHK1R+h42baUF6/ozppSfMbr1NQ3boyeVwT19qddFlLEHHJ5qo7KExuzXIo3Z6kI3syvcysrAKx2jqB61y3iy8aRjZxPt3DMh/uitHXdWSwhP3WmYfKnp7muHn+3XjuUjkO85ZyODXu5bhHf2kvkfG8VZ1Hk+p0Xf+a35FsXix2q2sbEQgc443e9QT6g1mRkqkx+Ze5XIxn646U6DTby2jFxP5QA7ynj8u9V7hbaHddySPcXBf5Sw6n29q92Kj6n53Nz9DQ0e4uJHixGsMQyTJIOw616p8L55LvxRGIFkkhTOCx5c+uP8gV4rJqFxPeIJupIOxOFX0FfSn7OuiRw2UuszfPPOAq8cKo6AVnVj1ZdKe57LbjbCA2c4609Ao5YHOM9aaZVAwWGKpalqVnawl7iZUXGOvWpuoozacmZPjDxbY6PC7OskrIORGOK8i1H406VNfNbvazwp90t1xUvxH8S3GqXh0zQbB7y4Yf8ALNdwX/CvGdY0y50+7b+1Lba7kkqGyfzpwipP3jdpwiuU9C8U6zp3iDyZLF94Y7Cw61nXfha8i8GS3rqu8ybl9ducU34e6TperQ7LUSw3Kkb1DZDCvVfGESp4WitkhWMDHmN6f5xWUpcj5UbRTmrs+dtWsJLG5EcilWIzitbw3Is1i1uxIeFsj3B/+vVbxrrdvfa2zRIHRPl/Kqnhu4kfxDaBFADvtKjuDWmJpOpQd/U6cnx6wGPhUjqr2fozvUhMhXgqoHUdK0LaEqQFPFXI4di42nHpT9sMCNJIcBeSTXxcqt9D9hlUV9CJ/Lt18yVtqgZYmuT1u/8AM1OVkjG0hcZ9NorX1O4/tB/nysS/dX+prm9VGL5wCcYX/wBBFduBprmvLex5+aUn9XTl3X5M7ie3iZmZtxHPAPFYutzR2Nq8itjavU9q0711YO43cEjANcP41umWKKHJzI/T2HelgaLq1UmYZ1jZYPBuSer0KccMMx/tDUpxHGzHapPLVHqfiCxtf3krskS/djUAux/kKw9QuJLiXOdscQCr9O9YN0wuJHmuDtiTIUepr66lh1Lc/Iq2Jd3Y1dS8U3N3IZII/s6H5U3HcVFZL3k90xEjtIc9T1NVFYswkI7ZAHatHT7VtyycnPPTiuyMIQWxwOpKT1ZNYwzpKknzqM8MO1fUXwB1tLTQPI1LdHCOI5vKba31PavOfhZ4ag1rQ2uLm3UIs5iRzwXwM5/CvoPwLo9npGnfZFRGXtuGa46k1KXK0dkKbULp7mo95bXUJktriOZCM7o23fyrlvEdm91Exm8xgVYRKAeW7fQV0mqeHtNuZPOigEE/XzYiUb8xWXLp+o28PlJqBnQfw3Khjn/eGDXPKCvozppcy6HnvinTfF/hbwdIvhW2RzOuZ7mMhp2JHUDH3AeoHJz2ryfU9HuZNDW71O6uJdSdyU3OSWBOANvbP59K+hdcvLxLH7FNagKRjIbcDn0NeaReHxrHi19JtpDFex8SyKrYgQjLEMeA+CBxyAxram2uhnUinfXXsVPgrpr2LzXbQ3ss6jY6wxBlU+mc8n2HvXsWqafB4g8KTtZvuypjYEEFHx0IPIOfWpfDugaN4b00WdphiF5P4dqp38mrW2rPb6RJZ27X1ozyyXSMyr5bAKwVcbmIbb1HAHpWM0pyZtTk4QVj5MvrU2GrXNlcW7PKkjLknHetbwIsLeKrPzmWJFLMCxx0BwKu/EmyurDxtM1+yyNMQ7MkXl5HfAJOPzrO0u6t7fxVY3YhxbiYAxkbjtPGPc810Vb1KDS6p/kYUGqWJjJ7KS/M9nZYxEZWYBFGS2eMVzOp6g91PhQUgQ/ID39zVi8vrRnktbMlLZhuCYIw3fjsPasm5KrjuPY18TTocktT9vyxqtH2jHNMeqkcnmsnVnf7e/K9F/8AQRVuBTcTLDH1c4Aq1q2mpDfNE/zsqpls9TtFd9C0KlvIzz2cYUIrz/Rm3KpUnD9yM+teceNXZtbERP8Aq1wPx5r0i9kAdxt7ngd68t8VyNJ4okI9gR+Fa5On7ST8j5TjGX+zw16mVdFU0V5Nrb3fBPtXJ3khLrGPuDnAPc12OtW7LpMm1gRvzgen+TXGTYyFYEEE9R0r6nDu6ufmuI0aRPbo2xWbbtJx9Mmuw8J6S2pXIsvOWCRfus/3TXH2/Qxsyhe2RXoXws1C0kvY9L1DylLH9zMw6H0zV121BtE4dRc0mepfCfTtd0m8Gk3VsH0+OQvFcKflYt1X39a9w04FT15rh9OtLbRLWK5eQO5I2Etkc8cCu9teIkf+9zXn9T0mlFJIvJ933qC4VcEbfrUq5xuDCo5j+optXHF22Oe1u18yM+WPpXD+I9TfQrq2vm3rborwzbBygbGHx6Ajn657V32qzeSjNtJIFcBqFnN4guDDsMdqp+eTuee1Yt8rudDXNCxd8Oa5a3Wj/wBpXGoRRxBjs3N8zgdgOpPsK6rwnNHda22rXqiNli8uGJx80aHkkj1PHHb86wNG8A28bmGyeK0UnPnJEvmL9DR4kgj8KW7fZ47++kAwJPtC5b3Ix/Kjb3kZcykuVnAftJrp008E0JX7QH2jHp3rxS7by40dWKsuCD3BFbHi/V7/AFTWZZrrfkMVAb+EfSsG/Zhbkn0rtoRcY6nDiJqUvdO+0jUDqdtFceZh9u049e9WZ3QZiDElehx1rjfAdy26SHcR/EK7C3iNxPHFHlpHO0V8/jaKpVmuh+y8KYv61l0aj+K7T833+6xq+HY44bebVLhfljBVPc9/8K5rWbie41OaZ3cF8HAbAHA4rqNfeO2it9Lh4SNdzfXt/U1yepD/AE1/ov8AIVhgvem5vr+RvmfvUFN9WvuszsfEWoQ2NvNO5XeSRGvqa8wWKafUvtKMXdmLOT0UfWuhv92s30kjSEwo5RVFbUWm2thYoixiR+MswAH0/OvTwtFYWFurPzDMsbPMKib+GO3+Zg3GktJ4fvJJYtnyll9eMY/TtXDTaWstrI6rte3I99ynof1r0+9keTT7lJcBpVGEJ6AkCsrU9Njg0W5kYKo+z7Gx3bIxXfRqtaHjV6XNqeX+XNC2ZIzgHn2zWpp9o90PMVnRl5BHUVYgtGvJ5rHAMvlb0J7cZxV/whE0cktuy8OvDdh6iuyc9GcVOF5JM6DwdL4gutVsLW61K8ubOOdGKM524BHFfXlhJvsIgWOdo618/wDw3htjAY5AoYZHGPwNe06FdE2CbmO9eMVwTqe8ekqfLFK50UHKEnimOAckE8VDZMzrzzkVYWP5gOoNNO5LdiheWqSIRIQE/irhdW8WaLDqH9l2s0W9CFYqQAK7nxbC0ujzLHIUO3GR15rhPhx4J0a18+7vbOC6uHfOZkD7R6c1jKKb1NYzdrm7Y+JtNt1zNqVqg6Y80E4rE1vXtDur2S7v9Zt47WFSQpblm7YHeuw1iPRLK1PmaZaqFUnasSgH9K8E8eXVrJFezRWtsI1PyARjIzQkthqzvI4LWRHqGt3L2hMivKzKcc4z+lc7reUGz3wa6vQnaGxu7tcc8dO1cjqzGS42+vNd1Jvmt2OGqly37l/wKrNqLt2CE16j4WhRHmvpR8kKnBPY45/T+dcF4NsWhhe7YYDjavuO5r0K+/0Hw/DbdHm5b+Z/oK+ezepz1eWPXQ/VuEMPOlltpK3PL8NNTIu5WubqSdidzsSaxtSX/TH69F/kK1QDkY6Vm6mG+2v9F/8AQRUYbSfyPezlJUEl3X5Mq6HMInV5MCLcScjgnPFddFdC5hRnwxH3Y0XOD2/E1x9g+4CD5UQBmZ2HcH/Cus8MSGHThd3g8sE/u17sPWvZqx1ufi9CelibS9DaG4fVNUcyuzfuoP4VPqfUj8hWV45vNPtbB1JVipBIzxnH61P4h8RrDvXAeVuiL1H1PavMPE2q/wBoSbNxkcHaiAcKe546milCU5BWnGnHzNT4dwTat4kmuUY7kTccjj6fSu3+HLSaL44muYoUlglt5cxOoIHXBwfY4/GuN+Hl9HoTzzzEoZoiqoBliSOldR4aurqTVJ73/nrGYI4yueG9vX+v0ru5W6mh50mvZ+8ej/DeG11m/nN2DAWkLRsqbCo/rXrC+GNRtLcPbbLu3xwyHD/iP8Kwfh94ba3WKaNQUcDch55r1bTLO4t1AX5c/wAOeMVpUoQnqzKniJw0vocJa3Jik2nK44xjp9a1BPtVXzkNz+NdFq+lWOog+ZDslxgOvBrg9WW70KZobh3nsieJQPmj9mH9a4J4acNUdsK8J+TLHiO9j+wspxg9TmsTw0s8gdoCRHnqB0/GqOv3ikBnkBhJ6g9al0zxNY29uIowqKMcZrA6bWWhua1oFzqViyGZxkcV4P8AETwbqGnwTst00oJLMmMcete16h45tYbJiJUG0Z4ryvxp40tL/RpZP+Wju20deOlXG6d0NX5WpHlc995GjfYlUA5+Y1U8L6UNUunubg/uVOMDv7Vn6rckjavVjxXXeCIHt9HXepUOxPIq8ZN0aDlHdnbkGEp47MadKqrxW/yOgsLFZLu3hRQI8jIAxhRVjxJN5mpmLtEoH4nk1d8OIDcvIeQiH9aoTDzp3fGWZic18nz3qXfQ/ZopKfKtoorW0LOwwM1X1a1K37jAHC/+giuls7eK2gNzOQiqMsfSuR1zVppdUmkj2Kh27QfTaK6MLKVSo+VdDy84quVJKPdfkzBtFZ76WV42NvE2VVuAVzxmrlxrB88+dMG2jcyjgDHQAVh+INXa2uHZIgWYnYh6deuO9YFtcalf3oMaNPOzYCqvHsMCvrfY86uz8QVfkZq3GtiJLiRl3SySEonoex+gqLSdPG37XdPsuJCWxg8D3rvfDnwf+IOoBLm18I3JeT5jNOohUfQORXY2PwA+JG0tNbaSqt1V70bh+QNbRgoqyRjUquT1Z5RDpJnB8u+bLHJAUAn8a09IfVdAu4r2Gd5BGdy5UMo+o716Rffs/fEGM+Zax6bKQMkJeAfqQKx734efErSYXS/8M3UkSZJaF1mBH/ASaLSRndM9B+G/xnsPNSDxJZpBnAF3aodv/Ak/wr6A0PVbHVNPW6tbqC7tHGUlifOP8PpXwwbSNpXAjNvOhw6MNvPoQa1PC3i3xB4Qv1msLt4hn5kPMbj3HSlGowcdD7XLqB5iv5sJ/iHUVynjSBZLN7hXIQck7gP59f0rk/hz8UNL8SJ9keZdL1TgCNm/dSn/AGc/yrsNXeG8sJILyJQWHzJjAb3FbRaexDVj568a3+oWNy628Ky25Byg4OfZf8M1w934mRSFk+0W754GOB+Feq+NPCyx6Vdy2E+6OM5kt5uQMnt6fWvGPENmpiKmV1ZeCkmGGPY9aidCEndo2p4mpFWTIb3Vr2+ZgLsFM9BxkVRFve3jeXBGzc/hVbTLZ5L6K3hzl2AAXvXr1tpNvb6esMa7do5PfNeXmGLjgkrK7Z9FkWVzzecuaVord+pwujeD/wB4Li+y5HRQeK6I2/lgRhdir0XHStUWhRQw81s+namgDmOaNmPr3FfOV8bVru8mfqOV5VhMujy0Vd9X1HaZ+6sLhh1bgfl/9ep9O05gPNkwAOue1X7CwAsxtViCcmsfxHf8nT7J9ydJXHf2rgTdSTUTtdTmk4xM/XtQ+2ziztT/AKOh5I6OfX6Vz2o2cYu3+i/yFdDbWPlQhjhR2yKxtWK/b5MHsv8A6CK9XCSUZcsNrHDmsOWgvVfkzB8H+Cdc8feJfJsIdkbMQ0jfchX1NfYHwq+FfhbwLaRNY6cl/qnBa9uVBKt6oP4f5+9Xfhh4M0/wppMWn20Y8wkPM3VpG9/avSrWFBtXb82Owr7RRPwiTuZpt7q4bM05Rf7qcUp0uRU/d3LgH15zWx5DjJXbntUMscmD8uR9aokyo4Lq3BCOj/7wxVmKSYD99Zxk9mU0ssZUbm3DPY1n3F3JHIVVWZcdR2pXA57xv4N8E+MoZJL3TUtdSXgTwYSQ/Ujhv+BCvAPH3wr1PR7ea60mQ6vZRDc4UYliX1KjqPpX00dNtdZjZbpZLeZWIinibEgx0IPQ/Qiuf8nXfC+oveNp8WpwyLtmdF2uy+4HGfcVMoJjUmj4zaOa2C3ELnarDlTypFeieCvipeWluun67cT3dmOI5lOZI/Y56ium+MvhPQL5J/Eng/faTk777TJFwPd4/f1WvEZYCwae3+9zuHastYsvRnv8Pirw1qmv6dpy6lDqKX0hjWMoVy20lQ3pzgfU1Qk8KeD/ABBZ3MsGjz+bGxa4ijmImhHQsnZgPSvC9P1Caw1CO6gbyp4XV1OOjKQQa97+BmuWmu+KtZaGPybmeF5Ikz9wMhJA/wCBCtoyuQ0YOg/DrRNE8QW2oSzzXWj3Lf6JfR9FY8bZB2Irq/H3gO/sLL+0vDu3VIQQPLDEEV2Xhm0/tq08Q+EZIFg+02zXVn8vH7wbuPo1HwZu7qKxbT9RhkCxMYpCwyMgkYPoQR1rGthaNZp1IpnXhcwxWEv7Co4+jPC/Ctxdaxq5sbqQ2c6NtePaV2e2PWvX9Q8F2U/h8G1TF7Aw3Ox5lBwP0rc+Kfw/to9Wj8W6THHBMcJdA/dfjAY+/QVB4fn1Q27LJYq0i9PmGfwz1orYWlVpunJaf1sGHx+Iw9ZV4SfN+fr3OB8c6Pqnh7SIEWPK3K5Eic45wR9a4iw0tuJJIzgnvX0fraw6p4auLXVLO4UJE0ok2g+W46fn0rxrUbdoyY9u30r4vNsKsBUUae0j9R4ZzyeOw8lUXvp6vvc52+VR/o8UeWPauf1jSAuoSLJMqthcrjp8orurHTZIZDcTLmVv9WMcj3rnfEsMaa1OskqBgEzz32iubBVX7Rpdv8j0c2xH7lRj3/Rn1nokTANJuy5PWuliXYnHJoor9FPxEmRTkndTmHy880UUAUbzIOAF9axbqOK4YBkwWJUkHmiigCCDAZrHp8zFWB756mp9K1WSO6FjeL56liqP3H19RRRQAzxV4P0jVFZjbrDNgkyJ8p/+vXyN8X/Bc/grxw3k3MMtnfgyxqMhlI+8CMY6+lFFJpNagtzi9Y0/7RF5qMsbc9K6X4CNcQ/FTRZFfbkTK+1iMjyn/wAKKKxhsXI+gfBmpyR6/wCHLvb8xeaxf3UNuX/0Kuu0+B9N+JupafiOSzvk+1KMcqxHzKR0xkE/jRRWy2IOsuY0kQ6fNmSCaNlwew7iuM0G3hWe4sZFLG2uDBu9x0P60UUwL+o2c8aXVpDMo82PYd4yADXmus6CdP1OaO8kjnaEAjbnBJGe9FFfN8R0YOnGo1rex9RwxXqRqypxejRlXcUiKJdwMshIU9lFed+I9PYazP8AMp+7zk/3RRRXzWC0qv0PtcXJqh8/8z//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35987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256" y="207264"/>
            <a:ext cx="6937248" cy="9593961"/>
          </a:xfrm>
        </p:spPr>
        <p:txBody>
          <a:bodyPr>
            <a:normAutofit fontScale="62500" lnSpcReduction="20000"/>
          </a:bodyPr>
          <a:lstStyle/>
          <a:p>
            <a:pPr marL="0" indent="0">
              <a:buNone/>
            </a:pPr>
            <a:r>
              <a:rPr lang="en-US" b="1" u="sng" dirty="0"/>
              <a:t>Course Description and Essential Knowledge</a:t>
            </a:r>
            <a:endParaRPr lang="en-US" dirty="0"/>
          </a:p>
          <a:p>
            <a:pPr marL="0" indent="0">
              <a:buNone/>
            </a:pPr>
            <a:r>
              <a:rPr lang="en-US" dirty="0"/>
              <a:t>The World History &amp; Geography I course is a chronologically-organized study of world history and geography from prehistoric times through </a:t>
            </a:r>
            <a:r>
              <a:rPr lang="en-US" dirty="0" smtClean="0"/>
              <a:t>modern time. Students </a:t>
            </a:r>
            <a:r>
              <a:rPr lang="en-US" dirty="0"/>
              <a:t>will study about western and non-western civilizations throughout this period of time.  </a:t>
            </a:r>
            <a:endParaRPr lang="en-US" dirty="0" smtClean="0"/>
          </a:p>
          <a:p>
            <a:pPr marL="0" indent="0">
              <a:buNone/>
            </a:pPr>
            <a:r>
              <a:rPr lang="en-US" dirty="0" smtClean="0"/>
              <a:t>Students will take an NCFE (North Carolina Final Exam) at the conclusion of this course that will count as 20% of their final grade per GCS policy. </a:t>
            </a:r>
            <a:endParaRPr lang="en-US" dirty="0"/>
          </a:p>
          <a:p>
            <a:pPr marL="0" indent="0">
              <a:buNone/>
            </a:pPr>
            <a:r>
              <a:rPr lang="en-US" sz="2400" b="1" u="sng" dirty="0"/>
              <a:t>Expectations:</a:t>
            </a:r>
            <a:endParaRPr lang="en-US" sz="2400" dirty="0"/>
          </a:p>
          <a:p>
            <a:pPr lvl="0"/>
            <a:r>
              <a:rPr lang="en-US" sz="2400" b="1" dirty="0"/>
              <a:t>Arrive to class on time and come to Class prepared.</a:t>
            </a:r>
            <a:r>
              <a:rPr lang="en-US" sz="2400" dirty="0"/>
              <a:t>  Students should bring a notebook/binder and pen/pencil to class every day. </a:t>
            </a:r>
            <a:r>
              <a:rPr lang="en-US" sz="2400" b="1" dirty="0"/>
              <a:t>Tardy Policy: </a:t>
            </a:r>
            <a:r>
              <a:rPr lang="en-US" sz="2400" dirty="0"/>
              <a:t>Students should be on time to class and ready to learn. After the first tardy the student will receive a warning. After the first warning student will be required to stay after school with teacher. A third time student will be sent to after school detention monitored through the school. Let it be noted that per school policy any student arriving to class 5 minutes late is skipping</a:t>
            </a:r>
            <a:endParaRPr lang="en-US" sz="2400" dirty="0"/>
          </a:p>
          <a:p>
            <a:r>
              <a:rPr lang="en-US" sz="2400" b="1" dirty="0" smtClean="0"/>
              <a:t>Student </a:t>
            </a:r>
            <a:r>
              <a:rPr lang="en-US" sz="2400" b="1" dirty="0"/>
              <a:t>work accountability</a:t>
            </a:r>
            <a:r>
              <a:rPr lang="en-US" sz="2400" dirty="0"/>
              <a:t>. Students are responsible for completing ALL assignments.  Students can request an extension for some assignments but extensions are not granted for routine assignments</a:t>
            </a:r>
            <a:r>
              <a:rPr lang="en-US" sz="2400" i="1" dirty="0"/>
              <a:t>.  </a:t>
            </a:r>
            <a:r>
              <a:rPr lang="en-US" sz="2400" dirty="0"/>
              <a:t>Work that is excessively late detracts from student learning.  I believe that responsibility for learning is an essential outcome of the course as well, and as such, all late work handed in after the associated unit test, though always accepted, will be subject to reduction of credit. </a:t>
            </a:r>
            <a:r>
              <a:rPr lang="en-US" sz="2400" dirty="0" smtClean="0"/>
              <a:t>All </a:t>
            </a:r>
            <a:r>
              <a:rPr lang="en-US" sz="2400" dirty="0"/>
              <a:t>late work is due one week prior to the end of each quarter for consideration in the quarter grade.   </a:t>
            </a:r>
          </a:p>
          <a:p>
            <a:pPr lvl="0"/>
            <a:r>
              <a:rPr lang="en-US" sz="2400" b="1" dirty="0"/>
              <a:t>Be organized</a:t>
            </a:r>
            <a:r>
              <a:rPr lang="en-US" sz="2400" dirty="0"/>
              <a:t>.  ALL assignments, notes, and handouts should be kept in your notebook/binder.  If you are absent, you should get any missed assignments.  You are responsible for all materials covered in class, including videos, presentations, and supplementary readings. </a:t>
            </a:r>
            <a:r>
              <a:rPr lang="en-US" sz="2400" b="1" dirty="0"/>
              <a:t> </a:t>
            </a:r>
            <a:r>
              <a:rPr lang="en-US" sz="2400" dirty="0"/>
              <a:t> </a:t>
            </a:r>
          </a:p>
          <a:p>
            <a:pPr lvl="0"/>
            <a:r>
              <a:rPr lang="en-US" sz="2400" b="1" dirty="0"/>
              <a:t>Do your own work</a:t>
            </a:r>
            <a:r>
              <a:rPr lang="en-US" sz="2400" dirty="0"/>
              <a:t> (No plagiarism or cheating).  Students are expected to complete their own work.  Any student who gives or receives unauthorized help (including materials) on quizzes, tests, or other assignments is cheating.  Plagiarism - using text from another source, including Internet web sites, without permission or citation - is also considered inappropriate.  Such behavior will result in a student receiving no credit for the assignment, and the student will be referred by the teacher to the Honor council.  For more information refer to Honor Council Handout</a:t>
            </a:r>
            <a:r>
              <a:rPr lang="en-US" sz="2400" dirty="0" smtClean="0"/>
              <a:t>.</a:t>
            </a:r>
            <a:r>
              <a:rPr lang="en-US" sz="2400" dirty="0"/>
              <a:t> </a:t>
            </a:r>
          </a:p>
          <a:p>
            <a:pPr lvl="0"/>
            <a:r>
              <a:rPr lang="en-US" sz="2400" b="1" dirty="0"/>
              <a:t> A classroom is based on RESPECT</a:t>
            </a:r>
            <a:r>
              <a:rPr lang="en-US" sz="2400" dirty="0"/>
              <a:t>.  </a:t>
            </a:r>
          </a:p>
          <a:p>
            <a:pPr lvl="1"/>
            <a:r>
              <a:rPr lang="en-US" sz="2400" dirty="0"/>
              <a:t>You are expected to politely listen to your classmates' opinions and ideas, think about what they have said, and contribute yourself.  Throughout the year students will be introduced to different cultures, lifestyles, and religions, students must be respectful, not judgmental.  Statements of bigotry, intolerance, and racism will be punished with detention, and parents will be contacted.</a:t>
            </a:r>
          </a:p>
          <a:p>
            <a:pPr lvl="1"/>
            <a:r>
              <a:rPr lang="en-US" sz="2400" dirty="0"/>
              <a:t> Respect property that is not your own.  Unless something is yours, do not touch it without permission.  This refers to anything belonging to your classmates, the furniture in the room, and the teacher's belongings</a:t>
            </a:r>
          </a:p>
          <a:p>
            <a:pPr lvl="1"/>
            <a:r>
              <a:rPr lang="en-US" sz="2400" dirty="0"/>
              <a:t> Conduct yourself appropriately in class.  No eating or drinking (including candy and gum) is allowed in the classroom.  Treat others as you wish to be treated</a:t>
            </a:r>
            <a:r>
              <a:rPr lang="en-US" sz="2400" dirty="0" smtClean="0"/>
              <a:t>.</a:t>
            </a:r>
            <a:endParaRPr lang="en-US" b="1" dirty="0"/>
          </a:p>
          <a:p>
            <a:r>
              <a:rPr lang="en-US" b="1" dirty="0" smtClean="0"/>
              <a:t>Bathroom </a:t>
            </a:r>
            <a:r>
              <a:rPr lang="en-US" b="1" dirty="0"/>
              <a:t>Policy: </a:t>
            </a:r>
            <a:br>
              <a:rPr lang="en-US" b="1" dirty="0"/>
            </a:br>
            <a:r>
              <a:rPr lang="en-US" dirty="0"/>
              <a:t>Students must remain in the classroom during the first and last ten minutes of the class </a:t>
            </a:r>
            <a:r>
              <a:rPr lang="en-US" dirty="0" smtClean="0"/>
              <a:t>period per </a:t>
            </a:r>
            <a:r>
              <a:rPr lang="en-US" dirty="0" err="1" smtClean="0"/>
              <a:t>Grimsley</a:t>
            </a:r>
            <a:r>
              <a:rPr lang="en-US" dirty="0" smtClean="0"/>
              <a:t> School Policy.  </a:t>
            </a:r>
            <a:r>
              <a:rPr lang="en-US" dirty="0" smtClean="0"/>
              <a:t>Use of the restroom will be conducted on an as needed basis, but at the teacher’s discretion if it becomes excessive. </a:t>
            </a:r>
            <a:endParaRPr lang="en-US" dirty="0"/>
          </a:p>
        </p:txBody>
      </p:sp>
    </p:spTree>
    <p:extLst>
      <p:ext uri="{BB962C8B-B14F-4D97-AF65-F5344CB8AC3E}">
        <p14:creationId xmlns:p14="http://schemas.microsoft.com/office/powerpoint/2010/main" val="550870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5949</TotalTime>
  <Words>567</Words>
  <Application>Microsoft Office PowerPoint</Application>
  <PresentationFormat>Custom</PresentationFormat>
  <Paragraphs>54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Zebulon Ledford</dc:creator>
  <cp:lastModifiedBy>Seibold-Vest, Joy E</cp:lastModifiedBy>
  <cp:revision>69</cp:revision>
  <cp:lastPrinted>2018-08-24T15:48:57Z</cp:lastPrinted>
  <dcterms:created xsi:type="dcterms:W3CDTF">2017-06-23T21:22:10Z</dcterms:created>
  <dcterms:modified xsi:type="dcterms:W3CDTF">2018-08-24T15:49:41Z</dcterms:modified>
</cp:coreProperties>
</file>