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0"/>
  </p:notesMasterIdLst>
  <p:sldIdLst>
    <p:sldId id="256" r:id="rId2"/>
    <p:sldId id="268" r:id="rId3"/>
    <p:sldId id="257" r:id="rId4"/>
    <p:sldId id="424" r:id="rId5"/>
    <p:sldId id="425" r:id="rId6"/>
    <p:sldId id="466" r:id="rId7"/>
    <p:sldId id="467" r:id="rId8"/>
    <p:sldId id="262" r:id="rId9"/>
    <p:sldId id="259" r:id="rId10"/>
    <p:sldId id="260" r:id="rId11"/>
    <p:sldId id="263" r:id="rId12"/>
    <p:sldId id="428" r:id="rId13"/>
    <p:sldId id="384" r:id="rId14"/>
    <p:sldId id="468" r:id="rId15"/>
    <p:sldId id="432" r:id="rId16"/>
    <p:sldId id="265" r:id="rId17"/>
    <p:sldId id="264" r:id="rId18"/>
    <p:sldId id="271" r:id="rId19"/>
    <p:sldId id="504" r:id="rId20"/>
    <p:sldId id="373" r:id="rId21"/>
    <p:sldId id="470" r:id="rId22"/>
    <p:sldId id="379" r:id="rId23"/>
    <p:sldId id="380" r:id="rId24"/>
    <p:sldId id="382" r:id="rId25"/>
    <p:sldId id="503" r:id="rId26"/>
    <p:sldId id="377" r:id="rId27"/>
    <p:sldId id="374" r:id="rId28"/>
    <p:sldId id="469" r:id="rId29"/>
    <p:sldId id="375" r:id="rId30"/>
    <p:sldId id="381" r:id="rId31"/>
    <p:sldId id="434" r:id="rId32"/>
    <p:sldId id="435" r:id="rId33"/>
    <p:sldId id="437" r:id="rId34"/>
    <p:sldId id="471" r:id="rId35"/>
    <p:sldId id="505" r:id="rId36"/>
    <p:sldId id="472" r:id="rId37"/>
    <p:sldId id="436" r:id="rId38"/>
    <p:sldId id="506" r:id="rId39"/>
    <p:sldId id="507" r:id="rId40"/>
    <p:sldId id="510" r:id="rId41"/>
    <p:sldId id="508" r:id="rId42"/>
    <p:sldId id="509" r:id="rId43"/>
    <p:sldId id="383" r:id="rId44"/>
    <p:sldId id="329" r:id="rId45"/>
    <p:sldId id="511" r:id="rId46"/>
    <p:sldId id="385" r:id="rId47"/>
    <p:sldId id="473" r:id="rId48"/>
    <p:sldId id="512" r:id="rId49"/>
    <p:sldId id="327" r:id="rId50"/>
    <p:sldId id="475" r:id="rId51"/>
    <p:sldId id="387" r:id="rId52"/>
    <p:sldId id="386" r:id="rId53"/>
    <p:sldId id="441" r:id="rId54"/>
    <p:sldId id="376" r:id="rId55"/>
    <p:sldId id="388" r:id="rId56"/>
    <p:sldId id="440" r:id="rId57"/>
    <p:sldId id="515" r:id="rId58"/>
    <p:sldId id="514" r:id="rId59"/>
    <p:sldId id="513" r:id="rId60"/>
    <p:sldId id="516" r:id="rId61"/>
    <p:sldId id="477" r:id="rId62"/>
    <p:sldId id="478" r:id="rId63"/>
    <p:sldId id="479" r:id="rId64"/>
    <p:sldId id="480" r:id="rId65"/>
    <p:sldId id="392" r:id="rId66"/>
    <p:sldId id="408" r:id="rId67"/>
    <p:sldId id="442" r:id="rId68"/>
    <p:sldId id="443" r:id="rId69"/>
    <p:sldId id="519" r:id="rId70"/>
    <p:sldId id="389" r:id="rId71"/>
    <p:sldId id="517" r:id="rId72"/>
    <p:sldId id="390" r:id="rId73"/>
    <p:sldId id="476" r:id="rId74"/>
    <p:sldId id="444" r:id="rId75"/>
    <p:sldId id="409" r:id="rId76"/>
    <p:sldId id="445" r:id="rId77"/>
    <p:sldId id="414" r:id="rId78"/>
    <p:sldId id="281" r:id="rId79"/>
    <p:sldId id="411" r:id="rId80"/>
    <p:sldId id="413" r:id="rId81"/>
    <p:sldId id="446" r:id="rId82"/>
    <p:sldId id="417" r:id="rId83"/>
    <p:sldId id="423" r:id="rId84"/>
    <p:sldId id="520" r:id="rId85"/>
    <p:sldId id="518" r:id="rId86"/>
    <p:sldId id="266" r:id="rId87"/>
    <p:sldId id="433" r:id="rId88"/>
    <p:sldId id="267" r:id="rId89"/>
    <p:sldId id="521" r:id="rId90"/>
    <p:sldId id="378" r:id="rId91"/>
    <p:sldId id="412" r:id="rId92"/>
    <p:sldId id="484" r:id="rId93"/>
    <p:sldId id="481" r:id="rId94"/>
    <p:sldId id="482" r:id="rId95"/>
    <p:sldId id="483" r:id="rId96"/>
    <p:sldId id="395" r:id="rId97"/>
    <p:sldId id="485" r:id="rId98"/>
    <p:sldId id="486" r:id="rId99"/>
    <p:sldId id="522" r:id="rId100"/>
    <p:sldId id="523" r:id="rId101"/>
    <p:sldId id="524" r:id="rId102"/>
    <p:sldId id="525" r:id="rId103"/>
    <p:sldId id="526" r:id="rId104"/>
    <p:sldId id="391" r:id="rId105"/>
    <p:sldId id="527" r:id="rId106"/>
    <p:sldId id="528" r:id="rId107"/>
    <p:sldId id="529" r:id="rId108"/>
    <p:sldId id="447" r:id="rId109"/>
    <p:sldId id="530" r:id="rId110"/>
    <p:sldId id="394" r:id="rId111"/>
    <p:sldId id="448" r:id="rId112"/>
    <p:sldId id="488" r:id="rId113"/>
    <p:sldId id="399" r:id="rId114"/>
    <p:sldId id="489" r:id="rId115"/>
    <p:sldId id="396" r:id="rId116"/>
    <p:sldId id="397" r:id="rId117"/>
    <p:sldId id="490" r:id="rId118"/>
    <p:sldId id="491" r:id="rId119"/>
    <p:sldId id="495" r:id="rId120"/>
    <p:sldId id="492" r:id="rId121"/>
    <p:sldId id="494" r:id="rId122"/>
    <p:sldId id="493" r:id="rId123"/>
    <p:sldId id="496" r:id="rId124"/>
    <p:sldId id="400" r:id="rId125"/>
    <p:sldId id="401" r:id="rId126"/>
    <p:sldId id="497" r:id="rId127"/>
    <p:sldId id="398" r:id="rId128"/>
    <p:sldId id="532" r:id="rId129"/>
    <p:sldId id="533" r:id="rId130"/>
    <p:sldId id="487" r:id="rId131"/>
    <p:sldId id="534" r:id="rId132"/>
    <p:sldId id="498" r:id="rId133"/>
    <p:sldId id="531" r:id="rId134"/>
    <p:sldId id="416" r:id="rId135"/>
    <p:sldId id="418" r:id="rId136"/>
    <p:sldId id="415" r:id="rId137"/>
    <p:sldId id="429" r:id="rId138"/>
    <p:sldId id="270" r:id="rId139"/>
    <p:sldId id="431" r:id="rId140"/>
    <p:sldId id="451" r:id="rId141"/>
    <p:sldId id="450" r:id="rId142"/>
    <p:sldId id="452" r:id="rId143"/>
    <p:sldId id="453" r:id="rId144"/>
    <p:sldId id="454" r:id="rId145"/>
    <p:sldId id="457" r:id="rId146"/>
    <p:sldId id="458" r:id="rId147"/>
    <p:sldId id="455" r:id="rId148"/>
    <p:sldId id="456" r:id="rId149"/>
    <p:sldId id="535" r:id="rId150"/>
    <p:sldId id="537" r:id="rId151"/>
    <p:sldId id="421" r:id="rId152"/>
    <p:sldId id="449" r:id="rId153"/>
    <p:sldId id="420" r:id="rId154"/>
    <p:sldId id="502" r:id="rId155"/>
    <p:sldId id="461" r:id="rId156"/>
    <p:sldId id="499" r:id="rId157"/>
    <p:sldId id="459" r:id="rId158"/>
    <p:sldId id="500" r:id="rId159"/>
    <p:sldId id="501" r:id="rId160"/>
    <p:sldId id="538" r:id="rId161"/>
    <p:sldId id="539" r:id="rId162"/>
    <p:sldId id="462" r:id="rId163"/>
    <p:sldId id="540" r:id="rId164"/>
    <p:sldId id="463" r:id="rId165"/>
    <p:sldId id="464" r:id="rId166"/>
    <p:sldId id="261" r:id="rId167"/>
    <p:sldId id="258" r:id="rId168"/>
    <p:sldId id="406" r:id="rId1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3878" autoAdjust="0"/>
  </p:normalViewPr>
  <p:slideViewPr>
    <p:cSldViewPr>
      <p:cViewPr varScale="1">
        <p:scale>
          <a:sx n="64" d="100"/>
          <a:sy n="64" d="100"/>
        </p:scale>
        <p:origin x="1482" y="6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60F04B-E09E-499B-AAA5-036FF563B412}" type="datetimeFigureOut">
              <a:rPr lang="en-US" smtClean="0"/>
              <a:t>2/20/2024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72982B-28D7-40DA-A128-C707D041AECB}" type="slidenum">
              <a:rPr lang="en-US" smtClean="0"/>
              <a:t>‹#›</a:t>
            </a:fld>
            <a:endParaRPr lang="en-US"/>
          </a:p>
        </p:txBody>
      </p:sp>
    </p:spTree>
    <p:extLst>
      <p:ext uri="{BB962C8B-B14F-4D97-AF65-F5344CB8AC3E}">
        <p14:creationId xmlns:p14="http://schemas.microsoft.com/office/powerpoint/2010/main" val="4253099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8949E-41AC-479D-92EC-519864772C25}" type="slidenum">
              <a:rPr lang="en-US" smtClean="0"/>
              <a:t>27</a:t>
            </a:fld>
            <a:endParaRPr lang="en-US"/>
          </a:p>
        </p:txBody>
      </p:sp>
    </p:spTree>
    <p:extLst>
      <p:ext uri="{BB962C8B-B14F-4D97-AF65-F5344CB8AC3E}">
        <p14:creationId xmlns:p14="http://schemas.microsoft.com/office/powerpoint/2010/main" val="69067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72982B-28D7-40DA-A128-C707D041AECB}" type="slidenum">
              <a:rPr lang="en-US" smtClean="0"/>
              <a:t>45</a:t>
            </a:fld>
            <a:endParaRPr lang="en-US"/>
          </a:p>
        </p:txBody>
      </p:sp>
    </p:spTree>
    <p:extLst>
      <p:ext uri="{BB962C8B-B14F-4D97-AF65-F5344CB8AC3E}">
        <p14:creationId xmlns:p14="http://schemas.microsoft.com/office/powerpoint/2010/main" val="53650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CF73F-F15C-402C-B6F3-EE8AFF135028}" type="slidenum">
              <a:rPr lang="en-US" smtClean="0"/>
              <a:t>110</a:t>
            </a:fld>
            <a:endParaRPr lang="en-US"/>
          </a:p>
        </p:txBody>
      </p:sp>
    </p:spTree>
    <p:extLst>
      <p:ext uri="{BB962C8B-B14F-4D97-AF65-F5344CB8AC3E}">
        <p14:creationId xmlns:p14="http://schemas.microsoft.com/office/powerpoint/2010/main" val="308218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CF73F-F15C-402C-B6F3-EE8AFF135028}" type="slidenum">
              <a:rPr lang="en-US" smtClean="0"/>
              <a:t>111</a:t>
            </a:fld>
            <a:endParaRPr lang="en-US"/>
          </a:p>
        </p:txBody>
      </p:sp>
    </p:spTree>
    <p:extLst>
      <p:ext uri="{BB962C8B-B14F-4D97-AF65-F5344CB8AC3E}">
        <p14:creationId xmlns:p14="http://schemas.microsoft.com/office/powerpoint/2010/main" val="376252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CF73F-F15C-402C-B6F3-EE8AFF135028}" type="slidenum">
              <a:rPr lang="en-US" smtClean="0"/>
              <a:t>125</a:t>
            </a:fld>
            <a:endParaRPr lang="en-US"/>
          </a:p>
        </p:txBody>
      </p:sp>
    </p:spTree>
    <p:extLst>
      <p:ext uri="{BB962C8B-B14F-4D97-AF65-F5344CB8AC3E}">
        <p14:creationId xmlns:p14="http://schemas.microsoft.com/office/powerpoint/2010/main" val="389703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ACAA94-665E-4013-8836-66F38E47F7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66928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CAA94-665E-4013-8836-66F38E47F7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3732024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CAA94-665E-4013-8836-66F38E47F7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21342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CAA94-665E-4013-8836-66F38E47F7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469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CAA94-665E-4013-8836-66F38E47F72D}"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67300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CAA94-665E-4013-8836-66F38E47F72D}"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72822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ACAA94-665E-4013-8836-66F38E47F72D}"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2174899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ACAA94-665E-4013-8836-66F38E47F72D}"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1029865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CAA94-665E-4013-8836-66F38E47F72D}"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242275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CAA94-665E-4013-8836-66F38E47F72D}"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321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CAA94-665E-4013-8836-66F38E47F72D}"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97EB3-0935-4200-B36D-A53BA1906D27}" type="slidenum">
              <a:rPr lang="en-US" smtClean="0"/>
              <a:t>‹#›</a:t>
            </a:fld>
            <a:endParaRPr lang="en-US"/>
          </a:p>
        </p:txBody>
      </p:sp>
    </p:spTree>
    <p:extLst>
      <p:ext uri="{BB962C8B-B14F-4D97-AF65-F5344CB8AC3E}">
        <p14:creationId xmlns:p14="http://schemas.microsoft.com/office/powerpoint/2010/main" val="377861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CAA94-665E-4013-8836-66F38E47F72D}" type="datetimeFigureOut">
              <a:rPr lang="en-US" smtClean="0"/>
              <a:t>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97EB3-0935-4200-B36D-A53BA1906D27}" type="slidenum">
              <a:rPr lang="en-US" smtClean="0"/>
              <a:t>‹#›</a:t>
            </a:fld>
            <a:endParaRPr lang="en-US"/>
          </a:p>
        </p:txBody>
      </p:sp>
    </p:spTree>
    <p:extLst>
      <p:ext uri="{BB962C8B-B14F-4D97-AF65-F5344CB8AC3E}">
        <p14:creationId xmlns:p14="http://schemas.microsoft.com/office/powerpoint/2010/main" val="12712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bing.com/videos/search?q=mcdonald+v+chicago&amp;view=detail&amp;mid=CCFAB07DCBF96279D280CCFAB07DCBF96279D280&amp;FORM=VIRE0&amp;ru=%2fsearch%3fq%3dmcdonald%2bv%2bchicago%26qs%3dLS%26pq%3dmcdonald%2bv%26sc%3d8-10%26cvid%3dADB6419557224A70A258D5BBE7870EB9%26FORM%3dQBRE%26sp%3d1%26ghc%3d1" TargetMode="External"/><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g"/></Relationships>
</file>

<file path=ppt/slides/_rels/slide117.xml.rels><?xml version="1.0" encoding="UTF-8" standalone="yes"?>
<Relationships xmlns="http://schemas.openxmlformats.org/package/2006/relationships"><Relationship Id="rId2" Type="http://schemas.openxmlformats.org/officeDocument/2006/relationships/hyperlink" Target="https://constitutioncenter.org/the-constitution/amendments/amendment-ii/interpretations/99"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constitutioncenter.org/the-constitution/amendments/amendment-ii/interpretations/9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image" Target="../media/image114.jpg"/></Relationships>
</file>

<file path=ppt/slides/_rels/slide1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www.cnn.com/2022/01/07/politics/supreme-court-biden-vaccine-testing-mandate-covid-19/index.html" TargetMode="External"/><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hyperlink" Target="https://www.washingtonpost.com/politics/2021/12/01/takeaways-scotus-mississippi-abortion/"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c-span.org/classroom/document/?9175" TargetMode="External"/><Relationship Id="rId1" Type="http://schemas.openxmlformats.org/officeDocument/2006/relationships/slideLayout" Target="../slideLayouts/slideLayout2.xml"/><Relationship Id="rId5" Type="http://schemas.openxmlformats.org/officeDocument/2006/relationships/hyperlink" Target="https://www.facinghistory.org/resource-library/video/role-and-challenges-free-press" TargetMode="Externa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eb.law.duke.edu/voices/citizens/" TargetMode="Externa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annenbergclassroom.org/resource/second-amendment-d-c-v-heller-and-mcdonald-v-chicago/" TargetMode="External"/><Relationship Id="rId1" Type="http://schemas.openxmlformats.org/officeDocument/2006/relationships/slideLayout" Target="../slideLayouts/slideLayout2.xml"/><Relationship Id="rId4" Type="http://schemas.openxmlformats.org/officeDocument/2006/relationships/hyperlink" Target="https://www.youtube.com/watch?v=q6zpOA1W4Sk"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constitutioncenter.org/the-constitution/amendments/amendment-ii/interpretations/99"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09800"/>
            <a:ext cx="8077200" cy="1142999"/>
          </a:xfrm>
          <a:solidFill>
            <a:schemeClr val="tx2">
              <a:lumMod val="75000"/>
            </a:schemeClr>
          </a:solidFill>
          <a:ln>
            <a:solidFill>
              <a:srgbClr val="C00000"/>
            </a:solidFill>
          </a:ln>
        </p:spPr>
        <p:txBody>
          <a:bodyPr>
            <a:normAutofit fontScale="90000"/>
          </a:bodyPr>
          <a:lstStyle/>
          <a:p>
            <a:r>
              <a:rPr lang="en-US" dirty="0">
                <a:solidFill>
                  <a:schemeClr val="bg1"/>
                </a:solidFill>
                <a:latin typeface="Castellar" pitchFamily="18" charset="0"/>
              </a:rPr>
              <a:t>American Civil Liberties</a:t>
            </a:r>
          </a:p>
        </p:txBody>
      </p:sp>
      <p:sp>
        <p:nvSpPr>
          <p:cNvPr id="3" name="Subtitle 2"/>
          <p:cNvSpPr>
            <a:spLocks noGrp="1"/>
          </p:cNvSpPr>
          <p:nvPr>
            <p:ph type="subTitle" idx="1"/>
          </p:nvPr>
        </p:nvSpPr>
        <p:spPr>
          <a:solidFill>
            <a:schemeClr val="tx2">
              <a:lumMod val="75000"/>
            </a:schemeClr>
          </a:solidFill>
          <a:ln>
            <a:solidFill>
              <a:srgbClr val="C00000"/>
            </a:solidFill>
          </a:ln>
        </p:spPr>
        <p:txBody>
          <a:bodyPr/>
          <a:lstStyle/>
          <a:p>
            <a:r>
              <a:rPr lang="en-US" dirty="0">
                <a:solidFill>
                  <a:schemeClr val="bg1"/>
                </a:solidFill>
                <a:latin typeface="Castellar" pitchFamily="18" charset="0"/>
              </a:rPr>
              <a:t>Unit III – Expanding the Meaning of the U.S. Constitution</a:t>
            </a:r>
          </a:p>
        </p:txBody>
      </p:sp>
    </p:spTree>
    <p:extLst>
      <p:ext uri="{BB962C8B-B14F-4D97-AF65-F5344CB8AC3E}">
        <p14:creationId xmlns:p14="http://schemas.microsoft.com/office/powerpoint/2010/main" val="37885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Castellar" pitchFamily="18" charset="0"/>
              </a:rPr>
              <a:t>Public Interest? </a:t>
            </a:r>
          </a:p>
        </p:txBody>
      </p:sp>
      <p:sp>
        <p:nvSpPr>
          <p:cNvPr id="3" name="Content Placeholder 2"/>
          <p:cNvSpPr>
            <a:spLocks noGrp="1"/>
          </p:cNvSpPr>
          <p:nvPr>
            <p:ph idx="1"/>
          </p:nvPr>
        </p:nvSpPr>
        <p:spPr>
          <a:xfrm>
            <a:off x="457200" y="1295400"/>
            <a:ext cx="8229600" cy="4830763"/>
          </a:xfrm>
          <a:solidFill>
            <a:schemeClr val="bg1"/>
          </a:solidFill>
        </p:spPr>
        <p:txBody>
          <a:bodyPr>
            <a:normAutofit/>
          </a:bodyPr>
          <a:lstStyle/>
          <a:p>
            <a:r>
              <a:rPr lang="en-US" sz="2400" dirty="0">
                <a:latin typeface="Times New Roman" pitchFamily="18" charset="0"/>
                <a:cs typeface="Times New Roman" pitchFamily="18" charset="0"/>
              </a:rPr>
              <a:t>Challenges to American Democracy – CRISIS</a:t>
            </a:r>
          </a:p>
          <a:p>
            <a:r>
              <a:rPr lang="en-US" sz="2400" dirty="0">
                <a:latin typeface="Times New Roman" pitchFamily="18" charset="0"/>
                <a:cs typeface="Times New Roman" pitchFamily="18" charset="0"/>
              </a:rPr>
              <a:t>American questions the limitations of civil liberties </a:t>
            </a:r>
          </a:p>
        </p:txBody>
      </p:sp>
      <p:sp>
        <p:nvSpPr>
          <p:cNvPr id="4" name="Rectangle 3"/>
          <p:cNvSpPr/>
          <p:nvPr/>
        </p:nvSpPr>
        <p:spPr>
          <a:xfrm>
            <a:off x="228600" y="2362200"/>
            <a:ext cx="4876800" cy="4038600"/>
          </a:xfrm>
          <a:prstGeom prst="rect">
            <a:avLst/>
          </a:prstGeom>
          <a:solidFill>
            <a:schemeClr val="bg2">
              <a:lumMod val="1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Challenging to Civil Liberties during Crisis</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Espionage Act 1917 </a:t>
            </a:r>
            <a:r>
              <a:rPr lang="en-US" sz="2400" b="1" dirty="0">
                <a:latin typeface="Times New Roman" pitchFamily="18" charset="0"/>
                <a:cs typeface="Times New Roman" pitchFamily="18" charset="0"/>
              </a:rPr>
              <a:t>(Upheld by Schenck v. U.S. 1919)</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Red Scare I &amp; II </a:t>
            </a:r>
            <a:r>
              <a:rPr lang="en-US" sz="2400" b="1" dirty="0">
                <a:latin typeface="Times New Roman" pitchFamily="18" charset="0"/>
                <a:cs typeface="Times New Roman" pitchFamily="18" charset="0"/>
              </a:rPr>
              <a:t>– Palmer Raids, HUAC, &amp; McCarthyism </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Executive order 9066 </a:t>
            </a:r>
            <a:r>
              <a:rPr lang="en-US" sz="2400" b="1" dirty="0">
                <a:latin typeface="Times New Roman" pitchFamily="18" charset="0"/>
                <a:cs typeface="Times New Roman" pitchFamily="18" charset="0"/>
              </a:rPr>
              <a:t>(Upheld by Korematsu v. U.S. 1944)</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U.S. Patriot Act 2002</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Enemy Combatants </a:t>
            </a:r>
          </a:p>
        </p:txBody>
      </p:sp>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362200"/>
            <a:ext cx="3171825" cy="3609975"/>
          </a:xfrm>
          <a:prstGeom prst="rect">
            <a:avLst/>
          </a:prstGeom>
          <a:solidFill>
            <a:schemeClr val="bg2">
              <a:lumMod val="10000"/>
            </a:schemeClr>
          </a:solidFill>
          <a:ln>
            <a:solidFill>
              <a:srgbClr val="C00000"/>
            </a:solidFill>
          </a:ln>
        </p:spPr>
      </p:pic>
    </p:spTree>
    <p:extLst>
      <p:ext uri="{BB962C8B-B14F-4D97-AF65-F5344CB8AC3E}">
        <p14:creationId xmlns:p14="http://schemas.microsoft.com/office/powerpoint/2010/main" val="23216859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2D969-7A76-9781-5BDD-887CB7A44F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E96AB7-30F7-6F05-2E62-3211ACEA2F59}"/>
              </a:ext>
            </a:extLst>
          </p:cNvPr>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Opinion Edit</a:t>
            </a:r>
          </a:p>
          <a:p>
            <a:pPr>
              <a:spcBef>
                <a:spcPts val="0"/>
              </a:spcBef>
            </a:pPr>
            <a:r>
              <a:rPr lang="en-US" sz="2000" dirty="0">
                <a:latin typeface="Times New Roman" pitchFamily="18" charset="0"/>
                <a:cs typeface="Times New Roman" pitchFamily="18" charset="0"/>
              </a:rPr>
              <a:t>Precedent Collection </a:t>
            </a:r>
          </a:p>
          <a:p>
            <a:pPr>
              <a:spcBef>
                <a:spcPts val="0"/>
              </a:spcBef>
            </a:pPr>
            <a:r>
              <a:rPr lang="en-US" sz="2000" dirty="0">
                <a:latin typeface="Times New Roman" pitchFamily="18" charset="0"/>
                <a:cs typeface="Times New Roman" pitchFamily="18" charset="0"/>
              </a:rPr>
              <a:t>Comparing Precedents</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Study Foundational cases for Civil Liberties </a:t>
            </a:r>
          </a:p>
          <a:p>
            <a:pPr>
              <a:spcBef>
                <a:spcPts val="0"/>
              </a:spcBef>
            </a:pPr>
            <a:r>
              <a:rPr lang="en-US" sz="2000" b="1" dirty="0">
                <a:solidFill>
                  <a:srgbClr val="002060"/>
                </a:solidFill>
                <a:latin typeface="Times New Roman" pitchFamily="18" charset="0"/>
                <a:cs typeface="Times New Roman" pitchFamily="18" charset="0"/>
              </a:rPr>
              <a:t>SCOTUS Comparison Quiz – Tuesday 2/13</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959020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A512-DE72-D7DE-4AFC-3F229F5AE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A364B-9412-F90D-0FC7-29C133FA2A10}"/>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Simplify Precedent</a:t>
            </a:r>
          </a:p>
        </p:txBody>
      </p:sp>
      <p:sp>
        <p:nvSpPr>
          <p:cNvPr id="4" name="Content Placeholder 3">
            <a:extLst>
              <a:ext uri="{FF2B5EF4-FFF2-40B4-BE49-F238E27FC236}">
                <a16:creationId xmlns:a16="http://schemas.microsoft.com/office/drawing/2014/main" id="{5872D392-783B-10E6-9C0B-C1E70C4E484D}"/>
              </a:ext>
            </a:extLst>
          </p:cNvPr>
          <p:cNvSpPr>
            <a:spLocks noGrp="1"/>
          </p:cNvSpPr>
          <p:nvPr>
            <p:ph idx="1"/>
          </p:nvPr>
        </p:nvSpPr>
        <p:spPr>
          <a:xfrm>
            <a:off x="251460" y="1295399"/>
            <a:ext cx="8641080" cy="5224911"/>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TIME, PLACE AND MANNER Rule: </a:t>
            </a:r>
          </a:p>
          <a:p>
            <a:pPr marL="457200" indent="-457200">
              <a:buAutoNum type="arabicPeriod"/>
            </a:pPr>
            <a:r>
              <a:rPr lang="en-US" sz="2400" dirty="0">
                <a:latin typeface="Times New Roman" panose="02020603050405020304" pitchFamily="18" charset="0"/>
                <a:cs typeface="Times New Roman" panose="02020603050405020304" pitchFamily="18" charset="0"/>
              </a:rPr>
              <a:t>What amendment, right, or clause is being interpreted?</a:t>
            </a:r>
          </a:p>
          <a:p>
            <a:pPr marL="457200" indent="-457200">
              <a:buAutoNum type="arabicPeriod"/>
            </a:pPr>
            <a:r>
              <a:rPr lang="en-US" sz="2400" dirty="0">
                <a:latin typeface="Times New Roman" panose="02020603050405020304" pitchFamily="18" charset="0"/>
                <a:cs typeface="Times New Roman" panose="02020603050405020304" pitchFamily="18" charset="0"/>
              </a:rPr>
              <a:t>What is the issue before the court? Mapp v. Ohio – Is a search warrant needed to seize evidence in a home</a:t>
            </a:r>
          </a:p>
          <a:p>
            <a:pPr marL="457200" indent="-457200">
              <a:buAutoNum type="arabicPeriod"/>
            </a:pPr>
            <a:r>
              <a:rPr lang="en-US" sz="2400" dirty="0">
                <a:latin typeface="Times New Roman" panose="02020603050405020304" pitchFamily="18" charset="0"/>
                <a:cs typeface="Times New Roman" panose="02020603050405020304" pitchFamily="18" charset="0"/>
              </a:rPr>
              <a:t>Explain how the time, place, and/or manner led to the interpretation of the right</a:t>
            </a:r>
          </a:p>
          <a:p>
            <a:endParaRPr lang="en-US" sz="1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34DBD05-2C72-A1B7-AF72-0FAD00F49F46}"/>
              </a:ext>
            </a:extLst>
          </p:cNvPr>
          <p:cNvSpPr/>
          <p:nvPr/>
        </p:nvSpPr>
        <p:spPr>
          <a:xfrm>
            <a:off x="525780" y="3886200"/>
            <a:ext cx="8465820" cy="22860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Mapp v. Ohio (1961)</a:t>
            </a:r>
          </a:p>
          <a:p>
            <a:r>
              <a:rPr lang="en-US" sz="2400" dirty="0">
                <a:latin typeface="Times" panose="02020603050405020304" pitchFamily="18" charset="0"/>
                <a:cs typeface="Times" panose="02020603050405020304" pitchFamily="18" charset="0"/>
              </a:rPr>
              <a:t>Establish the exclusionary principle of evidence under the 4</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The evidence was excluded from testimony against Dorella Mapp, since the police did not have a valid search warrant (manner) to enter her home (place).</a:t>
            </a:r>
          </a:p>
        </p:txBody>
      </p:sp>
    </p:spTree>
    <p:extLst>
      <p:ext uri="{BB962C8B-B14F-4D97-AF65-F5344CB8AC3E}">
        <p14:creationId xmlns:p14="http://schemas.microsoft.com/office/powerpoint/2010/main" val="41032721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37C0-18E0-5E9D-DD65-F3793F6B25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EC132-3BB5-7C8B-E8C9-E82F0C12F0D2}"/>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a:latin typeface="Castellar" panose="020A0402060406010301" pitchFamily="18" charset="0"/>
              </a:rPr>
              <a:t>Collecting Precedent</a:t>
            </a:r>
            <a:endParaRPr lang="en-US" dirty="0">
              <a:latin typeface="Castellar" panose="020A0402060406010301" pitchFamily="18" charset="0"/>
            </a:endParaRPr>
          </a:p>
        </p:txBody>
      </p:sp>
      <p:sp>
        <p:nvSpPr>
          <p:cNvPr id="4" name="Content Placeholder 3">
            <a:extLst>
              <a:ext uri="{FF2B5EF4-FFF2-40B4-BE49-F238E27FC236}">
                <a16:creationId xmlns:a16="http://schemas.microsoft.com/office/drawing/2014/main" id="{3AAB3A49-9FB4-FB9A-F785-482B8723479E}"/>
              </a:ext>
            </a:extLst>
          </p:cNvPr>
          <p:cNvSpPr>
            <a:spLocks noGrp="1"/>
          </p:cNvSpPr>
          <p:nvPr>
            <p:ph idx="1"/>
          </p:nvPr>
        </p:nvSpPr>
        <p:spPr>
          <a:xfrm>
            <a:off x="251460" y="1295399"/>
            <a:ext cx="8641080" cy="5224911"/>
          </a:xfrm>
          <a:solidFill>
            <a:schemeClr val="bg1"/>
          </a:solidFill>
          <a:ln>
            <a:solidFill>
              <a:schemeClr val="tx1"/>
            </a:solidFill>
          </a:ln>
        </p:spPr>
        <p:txBody>
          <a:bodyPr>
            <a:normAutofit/>
          </a:bodyPr>
          <a:lstStyle/>
          <a:p>
            <a:pPr marL="0" indent="0">
              <a:buNone/>
            </a:pPr>
            <a:r>
              <a:rPr lang="en-US" sz="2400">
                <a:latin typeface="Times New Roman" panose="02020603050405020304" pitchFamily="18" charset="0"/>
                <a:cs typeface="Times New Roman" panose="02020603050405020304" pitchFamily="18" charset="0"/>
              </a:rPr>
              <a:t>Use posters to collect the following information:</a:t>
            </a:r>
          </a:p>
          <a:p>
            <a:r>
              <a:rPr lang="en-US" sz="2400">
                <a:latin typeface="Times New Roman" panose="02020603050405020304" pitchFamily="18" charset="0"/>
                <a:cs typeface="Times New Roman" panose="02020603050405020304" pitchFamily="18" charset="0"/>
              </a:rPr>
              <a:t>Background of the case</a:t>
            </a:r>
          </a:p>
          <a:p>
            <a:r>
              <a:rPr lang="en-US" sz="2400">
                <a:latin typeface="Times New Roman" panose="02020603050405020304" pitchFamily="18" charset="0"/>
                <a:cs typeface="Times New Roman" panose="02020603050405020304" pitchFamily="18" charset="0"/>
              </a:rPr>
              <a:t>Amendment, right, and/or clause</a:t>
            </a:r>
          </a:p>
          <a:p>
            <a:r>
              <a:rPr lang="en-US" sz="2400">
                <a:latin typeface="Times New Roman" panose="02020603050405020304" pitchFamily="18" charset="0"/>
                <a:cs typeface="Times New Roman" panose="02020603050405020304" pitchFamily="18" charset="0"/>
              </a:rPr>
              <a:t>Opinion of the court </a:t>
            </a:r>
            <a:endParaRPr lang="en-US" sz="2400" dirty="0">
              <a:latin typeface="Times New Roman" panose="02020603050405020304" pitchFamily="18" charset="0"/>
              <a:cs typeface="Times New Roman" panose="02020603050405020304" pitchFamily="18" charset="0"/>
            </a:endParaRPr>
          </a:p>
        </p:txBody>
      </p:sp>
      <p:pic>
        <p:nvPicPr>
          <p:cNvPr id="1026" name="Picture 2" descr="This Girl Fought for Free Speech">
            <a:extLst>
              <a:ext uri="{FF2B5EF4-FFF2-40B4-BE49-F238E27FC236}">
                <a16:creationId xmlns:a16="http://schemas.microsoft.com/office/drawing/2014/main" id="{2D8FF071-8843-C61D-07F3-AF18FE601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 y="3164904"/>
            <a:ext cx="2293620" cy="1864296"/>
          </a:xfrm>
          <a:prstGeom prst="rect">
            <a:avLst/>
          </a:prstGeom>
          <a:solidFill>
            <a:srgbClr val="002060"/>
          </a:solidFill>
          <a:ln>
            <a:solidFill>
              <a:schemeClr val="tx2"/>
            </a:solidFill>
          </a:ln>
        </p:spPr>
      </p:pic>
      <p:pic>
        <p:nvPicPr>
          <p:cNvPr id="1028" name="Picture 4" descr="Changing History | The New York Times Company">
            <a:extLst>
              <a:ext uri="{FF2B5EF4-FFF2-40B4-BE49-F238E27FC236}">
                <a16:creationId xmlns:a16="http://schemas.microsoft.com/office/drawing/2014/main" id="{04BC429C-DDDD-7923-E63B-884553DBE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19400"/>
            <a:ext cx="2705100" cy="16859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Wisconsin v. Yoder | Part IV: The Amish">
            <a:extLst>
              <a:ext uri="{FF2B5EF4-FFF2-40B4-BE49-F238E27FC236}">
                <a16:creationId xmlns:a16="http://schemas.microsoft.com/office/drawing/2014/main" id="{30F24A8E-FF01-2448-A23E-C7C65A0F9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846" y="1777584"/>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gel v. Vitale | American Experience | Official Site | PBS">
            <a:extLst>
              <a:ext uri="{FF2B5EF4-FFF2-40B4-BE49-F238E27FC236}">
                <a16:creationId xmlns:a16="http://schemas.microsoft.com/office/drawing/2014/main" id="{70459553-1504-3CFF-C094-CCCABDFB2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6212" y="4813177"/>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ear And Present Danger Standard">
            <a:extLst>
              <a:ext uri="{FF2B5EF4-FFF2-40B4-BE49-F238E27FC236}">
                <a16:creationId xmlns:a16="http://schemas.microsoft.com/office/drawing/2014/main" id="{25C4F612-AEE8-2F05-A481-CDE6317A2C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0797" y="3800788"/>
            <a:ext cx="2619375" cy="174307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5455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C25E-580F-33CB-AE06-128963436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53203-ADB8-6FC3-745F-9C233669C78E}"/>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COMPARING Precedents</a:t>
            </a:r>
          </a:p>
        </p:txBody>
      </p:sp>
      <p:sp>
        <p:nvSpPr>
          <p:cNvPr id="4" name="Content Placeholder 3">
            <a:extLst>
              <a:ext uri="{FF2B5EF4-FFF2-40B4-BE49-F238E27FC236}">
                <a16:creationId xmlns:a16="http://schemas.microsoft.com/office/drawing/2014/main" id="{705C1AD3-3435-59BB-FE03-719E1E479F09}"/>
              </a:ext>
            </a:extLst>
          </p:cNvPr>
          <p:cNvSpPr>
            <a:spLocks noGrp="1"/>
          </p:cNvSpPr>
          <p:nvPr>
            <p:ph idx="1"/>
          </p:nvPr>
        </p:nvSpPr>
        <p:spPr>
          <a:xfrm>
            <a:off x="251460" y="1295399"/>
            <a:ext cx="8641080" cy="5224911"/>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Demonstrate how a foundational case compares to other SCOTUS Rulings</a:t>
            </a:r>
          </a:p>
        </p:txBody>
      </p:sp>
      <p:pic>
        <p:nvPicPr>
          <p:cNvPr id="2050" name="Picture 2" descr="Venn Diagram | DHH Resources for Teachers | UMN">
            <a:extLst>
              <a:ext uri="{FF2B5EF4-FFF2-40B4-BE49-F238E27FC236}">
                <a16:creationId xmlns:a16="http://schemas.microsoft.com/office/drawing/2014/main" id="{DDBFDACF-626E-ADF9-4142-B51D94255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8799"/>
            <a:ext cx="6096000" cy="32004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ABC8D4F-8F35-BA5E-559F-A15D3D9DCEC4}"/>
              </a:ext>
            </a:extLst>
          </p:cNvPr>
          <p:cNvSpPr/>
          <p:nvPr/>
        </p:nvSpPr>
        <p:spPr>
          <a:xfrm>
            <a:off x="525780" y="5181600"/>
            <a:ext cx="8161020" cy="10668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lphaUcPeriod"/>
            </a:pPr>
            <a:r>
              <a:rPr lang="en-US" sz="2400" dirty="0">
                <a:solidFill>
                  <a:schemeClr val="bg1"/>
                </a:solidFill>
                <a:latin typeface="Times" panose="02020603050405020304" pitchFamily="18" charset="0"/>
                <a:cs typeface="Times" panose="02020603050405020304" pitchFamily="18" charset="0"/>
              </a:rPr>
              <a:t>Identify the amendment, right and/or clause in common</a:t>
            </a:r>
          </a:p>
          <a:p>
            <a:pPr marL="457200" indent="-457200">
              <a:buAutoNum type="alphaUcPeriod"/>
            </a:pPr>
            <a:r>
              <a:rPr lang="en-US" sz="2400" dirty="0">
                <a:solidFill>
                  <a:schemeClr val="bg1"/>
                </a:solidFill>
                <a:latin typeface="Times" panose="02020603050405020304" pitchFamily="18" charset="0"/>
                <a:cs typeface="Times" panose="02020603050405020304" pitchFamily="18" charset="0"/>
              </a:rPr>
              <a:t>Explain how SCOTUS came to a similar or different holding between the two cases</a:t>
            </a:r>
          </a:p>
        </p:txBody>
      </p:sp>
      <p:sp>
        <p:nvSpPr>
          <p:cNvPr id="5" name="Rectangle 4">
            <a:extLst>
              <a:ext uri="{FF2B5EF4-FFF2-40B4-BE49-F238E27FC236}">
                <a16:creationId xmlns:a16="http://schemas.microsoft.com/office/drawing/2014/main" id="{54283184-66B2-7961-63DC-F5A42CD8AD7B}"/>
              </a:ext>
            </a:extLst>
          </p:cNvPr>
          <p:cNvSpPr/>
          <p:nvPr/>
        </p:nvSpPr>
        <p:spPr>
          <a:xfrm>
            <a:off x="1371600" y="1981200"/>
            <a:ext cx="2438400" cy="4572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Require Case</a:t>
            </a:r>
          </a:p>
        </p:txBody>
      </p:sp>
      <p:sp>
        <p:nvSpPr>
          <p:cNvPr id="6" name="Rectangle 5">
            <a:extLst>
              <a:ext uri="{FF2B5EF4-FFF2-40B4-BE49-F238E27FC236}">
                <a16:creationId xmlns:a16="http://schemas.microsoft.com/office/drawing/2014/main" id="{D791D33D-010E-2EA1-A3F8-2658B71304DC}"/>
              </a:ext>
            </a:extLst>
          </p:cNvPr>
          <p:cNvSpPr/>
          <p:nvPr/>
        </p:nvSpPr>
        <p:spPr>
          <a:xfrm>
            <a:off x="5569720" y="1981200"/>
            <a:ext cx="2583680" cy="4572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Comparison Case</a:t>
            </a:r>
          </a:p>
        </p:txBody>
      </p:sp>
    </p:spTree>
    <p:extLst>
      <p:ext uri="{BB962C8B-B14F-4D97-AF65-F5344CB8AC3E}">
        <p14:creationId xmlns:p14="http://schemas.microsoft.com/office/powerpoint/2010/main" val="11765451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40895" y="316792"/>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BANG! BANG!</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525781" y="2325426"/>
            <a:ext cx="8443253" cy="3196199"/>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Great Federalism DEBATE: Liberty vs. Security</a:t>
            </a:r>
          </a:p>
          <a:p>
            <a:r>
              <a:rPr lang="en-US" sz="2400" dirty="0">
                <a:latin typeface="Times New Roman" panose="02020603050405020304" pitchFamily="18" charset="0"/>
                <a:cs typeface="Times New Roman" panose="02020603050405020304" pitchFamily="18" charset="0"/>
              </a:rPr>
              <a:t>The Right to Bear Arms</a:t>
            </a:r>
          </a:p>
          <a:p>
            <a:pPr marL="0" indent="0">
              <a:buNone/>
            </a:pPr>
            <a:r>
              <a:rPr lang="en-US" sz="18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2F2FE52E-2385-41A9-8B5B-919CB271E90F}"/>
              </a:ext>
            </a:extLst>
          </p:cNvPr>
          <p:cNvSpPr/>
          <p:nvPr/>
        </p:nvSpPr>
        <p:spPr>
          <a:xfrm>
            <a:off x="267286" y="1125162"/>
            <a:ext cx="8609428" cy="928468"/>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“A well-regulated Militia, being necessary to the security of a free State, the right of the people to keep and bear Arms, shall not be infringed.”</a:t>
            </a:r>
          </a:p>
          <a:p>
            <a:r>
              <a:rPr lang="en-US" dirty="0">
                <a:solidFill>
                  <a:schemeClr val="bg1"/>
                </a:solidFill>
                <a:latin typeface="Times New Roman" panose="02020603050405020304" pitchFamily="18" charset="0"/>
                <a:cs typeface="Times New Roman" panose="02020603050405020304" pitchFamily="18" charset="0"/>
              </a:rPr>
              <a:t>	- Second Amendment, U.S. Constitution</a:t>
            </a:r>
          </a:p>
        </p:txBody>
      </p:sp>
      <p:pic>
        <p:nvPicPr>
          <p:cNvPr id="6" name="Picture 5" descr="A person holding a sign&#10;&#10;Description automatically generated">
            <a:extLst>
              <a:ext uri="{FF2B5EF4-FFF2-40B4-BE49-F238E27FC236}">
                <a16:creationId xmlns:a16="http://schemas.microsoft.com/office/drawing/2014/main" id="{F542D825-508F-4A18-B7A8-3B64896D0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256" y="2773944"/>
            <a:ext cx="1497110" cy="1287551"/>
          </a:xfrm>
          <a:prstGeom prst="rect">
            <a:avLst/>
          </a:prstGeom>
        </p:spPr>
      </p:pic>
      <p:sp>
        <p:nvSpPr>
          <p:cNvPr id="7" name="Thought Bubble: Cloud 6">
            <a:extLst>
              <a:ext uri="{FF2B5EF4-FFF2-40B4-BE49-F238E27FC236}">
                <a16:creationId xmlns:a16="http://schemas.microsoft.com/office/drawing/2014/main" id="{3FA9BCC4-C595-4D1D-A282-3ABD2B59281B}"/>
              </a:ext>
            </a:extLst>
          </p:cNvPr>
          <p:cNvSpPr/>
          <p:nvPr/>
        </p:nvSpPr>
        <p:spPr>
          <a:xfrm>
            <a:off x="7527645" y="2188932"/>
            <a:ext cx="1497110" cy="1113812"/>
          </a:xfrm>
          <a:prstGeom prst="cloudCallout">
            <a:avLst>
              <a:gd name="adj1" fmla="val -43527"/>
              <a:gd name="adj2" fmla="val 699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Times New Roman" panose="02020603050405020304" pitchFamily="18" charset="0"/>
                <a:cs typeface="Times New Roman" panose="02020603050405020304" pitchFamily="18" charset="0"/>
              </a:rPr>
              <a:t>“FROM MY COLD DEAD HANDS!”</a:t>
            </a:r>
          </a:p>
        </p:txBody>
      </p:sp>
      <p:sp>
        <p:nvSpPr>
          <p:cNvPr id="8" name="Rectangle 7">
            <a:extLst>
              <a:ext uri="{FF2B5EF4-FFF2-40B4-BE49-F238E27FC236}">
                <a16:creationId xmlns:a16="http://schemas.microsoft.com/office/drawing/2014/main" id="{E6CB1BAB-9CEB-42D4-B0D6-BB18B8C946EE}"/>
              </a:ext>
            </a:extLst>
          </p:cNvPr>
          <p:cNvSpPr/>
          <p:nvPr/>
        </p:nvSpPr>
        <p:spPr>
          <a:xfrm>
            <a:off x="279908" y="3218066"/>
            <a:ext cx="5846885" cy="192079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r>
              <a:rPr lang="en-US" sz="2100" b="1" dirty="0">
                <a:solidFill>
                  <a:srgbClr val="FFFF00"/>
                </a:solidFill>
                <a:latin typeface="Times New Roman" panose="02020603050405020304" pitchFamily="18" charset="0"/>
                <a:cs typeface="Times New Roman" panose="02020603050405020304" pitchFamily="18" charset="0"/>
              </a:rPr>
              <a:t>D.C. v. Heller (2008) </a:t>
            </a:r>
            <a:r>
              <a:rPr lang="en-US" sz="2100" b="1" dirty="0">
                <a:solidFill>
                  <a:schemeClr val="bg1"/>
                </a:solidFill>
                <a:latin typeface="Times New Roman" panose="02020603050405020304" pitchFamily="18" charset="0"/>
                <a:cs typeface="Times New Roman" panose="02020603050405020304" pitchFamily="18" charset="0"/>
              </a:rPr>
              <a:t>– (</a:t>
            </a:r>
            <a:r>
              <a:rPr lang="en-US" sz="2100" i="1" dirty="0">
                <a:solidFill>
                  <a:schemeClr val="bg1"/>
                </a:solidFill>
                <a:latin typeface="Times New Roman" panose="02020603050405020304" pitchFamily="18" charset="0"/>
                <a:cs typeface="Times New Roman" panose="02020603050405020304" pitchFamily="18" charset="0"/>
              </a:rPr>
              <a:t>protects 2</a:t>
            </a:r>
            <a:r>
              <a:rPr lang="en-US" sz="2100" i="1" baseline="30000" dirty="0">
                <a:solidFill>
                  <a:schemeClr val="bg1"/>
                </a:solidFill>
                <a:latin typeface="Times New Roman" panose="02020603050405020304" pitchFamily="18" charset="0"/>
                <a:cs typeface="Times New Roman" panose="02020603050405020304" pitchFamily="18" charset="0"/>
              </a:rPr>
              <a:t>nd</a:t>
            </a:r>
            <a:r>
              <a:rPr lang="en-US" sz="2100" i="1" dirty="0">
                <a:solidFill>
                  <a:schemeClr val="bg1"/>
                </a:solidFill>
                <a:latin typeface="Times New Roman" panose="02020603050405020304" pitchFamily="18" charset="0"/>
                <a:cs typeface="Times New Roman" panose="02020603050405020304" pitchFamily="18" charset="0"/>
              </a:rPr>
              <a:t> Amendment rights, but not selectively incorporated</a:t>
            </a:r>
            <a:r>
              <a:rPr lang="en-US" sz="2100" b="1" dirty="0">
                <a:solidFill>
                  <a:schemeClr val="bg1"/>
                </a:solidFill>
                <a:latin typeface="Times New Roman" panose="02020603050405020304" pitchFamily="18" charset="0"/>
                <a:cs typeface="Times New Roman" panose="02020603050405020304" pitchFamily="18" charset="0"/>
              </a:rPr>
              <a:t>)</a:t>
            </a:r>
          </a:p>
          <a:p>
            <a:pPr marL="257175" indent="-257175">
              <a:buFont typeface="Arial" panose="020B0604020202020204" pitchFamily="34" charset="0"/>
              <a:buChar char="•"/>
            </a:pPr>
            <a:r>
              <a:rPr lang="en-US" sz="2100" b="1" dirty="0">
                <a:solidFill>
                  <a:srgbClr val="FFFF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McDonald v. Chicago (2018)***</a:t>
            </a:r>
            <a:r>
              <a:rPr lang="en-US" sz="2100" b="1" u="sng" dirty="0">
                <a:solidFill>
                  <a:srgbClr val="FFFF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100" b="1" dirty="0">
                <a:solidFill>
                  <a:schemeClr val="bg1"/>
                </a:solidFill>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history indicates that self-defense was the “central component” of the Second Amendment. </a:t>
            </a:r>
          </a:p>
        </p:txBody>
      </p:sp>
      <p:pic>
        <p:nvPicPr>
          <p:cNvPr id="10" name="Picture 9" descr="A screenshot of a cell phone&#10;&#10;Description automatically generated">
            <a:extLst>
              <a:ext uri="{FF2B5EF4-FFF2-40B4-BE49-F238E27FC236}">
                <a16:creationId xmlns:a16="http://schemas.microsoft.com/office/drawing/2014/main" id="{7A0A2C6A-5DA5-4023-9F72-A1ECAFABD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793" y="4084055"/>
            <a:ext cx="2897962" cy="2602006"/>
          </a:xfrm>
          <a:prstGeom prst="rect">
            <a:avLst/>
          </a:prstGeom>
          <a:ln>
            <a:solidFill>
              <a:schemeClr val="tx1"/>
            </a:solidFill>
          </a:ln>
        </p:spPr>
      </p:pic>
      <p:sp>
        <p:nvSpPr>
          <p:cNvPr id="11" name="Rectangle 10">
            <a:extLst>
              <a:ext uri="{FF2B5EF4-FFF2-40B4-BE49-F238E27FC236}">
                <a16:creationId xmlns:a16="http://schemas.microsoft.com/office/drawing/2014/main" id="{7BF60AE1-C67B-4CF2-997C-33888E346DB4}"/>
              </a:ext>
            </a:extLst>
          </p:cNvPr>
          <p:cNvSpPr/>
          <p:nvPr/>
        </p:nvSpPr>
        <p:spPr>
          <a:xfrm>
            <a:off x="525781" y="4994461"/>
            <a:ext cx="5398478" cy="56885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rgbClr val="FFC000"/>
                </a:solidFill>
                <a:latin typeface="Britannic Bold" panose="020B0903060703020204" pitchFamily="34" charset="77"/>
              </a:rPr>
              <a:t>SELECTIVE INCORPORATION</a:t>
            </a:r>
          </a:p>
        </p:txBody>
      </p:sp>
      <p:sp>
        <p:nvSpPr>
          <p:cNvPr id="5" name="Rectangle 4">
            <a:extLst>
              <a:ext uri="{FF2B5EF4-FFF2-40B4-BE49-F238E27FC236}">
                <a16:creationId xmlns:a16="http://schemas.microsoft.com/office/drawing/2014/main" id="{51D80039-B228-BA1A-CBDE-7636AD89FDE7}"/>
              </a:ext>
            </a:extLst>
          </p:cNvPr>
          <p:cNvSpPr/>
          <p:nvPr/>
        </p:nvSpPr>
        <p:spPr>
          <a:xfrm>
            <a:off x="525781" y="5774749"/>
            <a:ext cx="7577471" cy="65456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lgn="ctr">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SCOTUS</a:t>
            </a:r>
            <a:r>
              <a:rPr lang="en-US" sz="2400" dirty="0">
                <a:latin typeface="Times New Roman" panose="02020603050405020304" pitchFamily="18" charset="0"/>
                <a:cs typeface="Times New Roman" panose="02020603050405020304" pitchFamily="18" charset="0"/>
              </a:rPr>
              <a:t> has not defined gun rights or limits (ex. Decline to hear a state’s assault weapons ban)</a:t>
            </a:r>
          </a:p>
        </p:txBody>
      </p:sp>
    </p:spTree>
    <p:extLst>
      <p:ext uri="{BB962C8B-B14F-4D97-AF65-F5344CB8AC3E}">
        <p14:creationId xmlns:p14="http://schemas.microsoft.com/office/powerpoint/2010/main" val="167803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C014F-AFCF-E49B-5261-4781A30747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4E7B5E-0413-0905-6F44-CD09B035DB49}"/>
              </a:ext>
            </a:extLst>
          </p:cNvPr>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Precedent Review </a:t>
            </a:r>
          </a:p>
          <a:p>
            <a:pPr>
              <a:spcBef>
                <a:spcPts val="0"/>
              </a:spcBef>
            </a:pPr>
            <a:r>
              <a:rPr lang="en-US" sz="2000" dirty="0">
                <a:latin typeface="Times New Roman" pitchFamily="18" charset="0"/>
                <a:cs typeface="Times New Roman" pitchFamily="18" charset="0"/>
              </a:rPr>
              <a:t>Comparing Precedents </a:t>
            </a:r>
          </a:p>
          <a:p>
            <a:pPr>
              <a:spcBef>
                <a:spcPts val="0"/>
              </a:spcBef>
            </a:pPr>
            <a:r>
              <a:rPr lang="en-US" sz="2000" dirty="0">
                <a:latin typeface="Times New Roman" pitchFamily="18" charset="0"/>
                <a:cs typeface="Times New Roman" pitchFamily="18" charset="0"/>
              </a:rPr>
              <a:t>Precedent Challenge</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Study Foundational cases for Civil Liberties </a:t>
            </a:r>
          </a:p>
          <a:p>
            <a:pPr>
              <a:spcBef>
                <a:spcPts val="0"/>
              </a:spcBef>
            </a:pPr>
            <a:r>
              <a:rPr lang="en-US" sz="2000" b="1" dirty="0">
                <a:solidFill>
                  <a:srgbClr val="002060"/>
                </a:solidFill>
                <a:latin typeface="Times New Roman" pitchFamily="18" charset="0"/>
                <a:cs typeface="Times New Roman" pitchFamily="18" charset="0"/>
              </a:rPr>
              <a:t>SCOTUS Comparison Quiz – Tuesday 2/13</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582163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FD27-BEC0-1D08-D736-07D0DF8E4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F305B-ABF8-EB95-1F75-FC9E0AAF45D8}"/>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COMPARING Precedents</a:t>
            </a:r>
          </a:p>
        </p:txBody>
      </p:sp>
      <p:sp>
        <p:nvSpPr>
          <p:cNvPr id="4" name="Content Placeholder 3">
            <a:extLst>
              <a:ext uri="{FF2B5EF4-FFF2-40B4-BE49-F238E27FC236}">
                <a16:creationId xmlns:a16="http://schemas.microsoft.com/office/drawing/2014/main" id="{4BDEBD9A-B0CE-B01E-1689-8552ABFB8EA4}"/>
              </a:ext>
            </a:extLst>
          </p:cNvPr>
          <p:cNvSpPr>
            <a:spLocks noGrp="1"/>
          </p:cNvSpPr>
          <p:nvPr>
            <p:ph idx="1"/>
          </p:nvPr>
        </p:nvSpPr>
        <p:spPr>
          <a:xfrm>
            <a:off x="251460" y="1295399"/>
            <a:ext cx="8641080" cy="5224911"/>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Demonstrate how a foundational case compares to other SCOTUS Rulings</a:t>
            </a:r>
          </a:p>
        </p:txBody>
      </p:sp>
      <p:pic>
        <p:nvPicPr>
          <p:cNvPr id="2050" name="Picture 2" descr="Venn Diagram | DHH Resources for Teachers | UMN">
            <a:extLst>
              <a:ext uri="{FF2B5EF4-FFF2-40B4-BE49-F238E27FC236}">
                <a16:creationId xmlns:a16="http://schemas.microsoft.com/office/drawing/2014/main" id="{0576D50C-EFA9-658C-D430-2BE37EED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8799"/>
            <a:ext cx="6096000" cy="32004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D3FD52-C486-421D-0292-9C7B0056F9DE}"/>
              </a:ext>
            </a:extLst>
          </p:cNvPr>
          <p:cNvSpPr/>
          <p:nvPr/>
        </p:nvSpPr>
        <p:spPr>
          <a:xfrm>
            <a:off x="525780" y="5181600"/>
            <a:ext cx="8161020" cy="10668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lphaUcPeriod"/>
            </a:pPr>
            <a:r>
              <a:rPr lang="en-US" sz="2400" dirty="0">
                <a:solidFill>
                  <a:schemeClr val="bg1"/>
                </a:solidFill>
                <a:latin typeface="Times" panose="02020603050405020304" pitchFamily="18" charset="0"/>
                <a:cs typeface="Times" panose="02020603050405020304" pitchFamily="18" charset="0"/>
              </a:rPr>
              <a:t>Identify the amendment, right and/or clause in common</a:t>
            </a:r>
          </a:p>
          <a:p>
            <a:pPr marL="457200" indent="-457200">
              <a:buAutoNum type="alphaUcPeriod"/>
            </a:pPr>
            <a:r>
              <a:rPr lang="en-US" sz="2400" dirty="0">
                <a:solidFill>
                  <a:schemeClr val="bg1"/>
                </a:solidFill>
                <a:latin typeface="Times" panose="02020603050405020304" pitchFamily="18" charset="0"/>
                <a:cs typeface="Times" panose="02020603050405020304" pitchFamily="18" charset="0"/>
              </a:rPr>
              <a:t>Explain how SCOTUS came to a similar or different holding between the two cases</a:t>
            </a:r>
          </a:p>
        </p:txBody>
      </p:sp>
      <p:sp>
        <p:nvSpPr>
          <p:cNvPr id="5" name="Rectangle 4">
            <a:extLst>
              <a:ext uri="{FF2B5EF4-FFF2-40B4-BE49-F238E27FC236}">
                <a16:creationId xmlns:a16="http://schemas.microsoft.com/office/drawing/2014/main" id="{3AB6A14E-7A09-6B2A-FC88-B4851A450B9D}"/>
              </a:ext>
            </a:extLst>
          </p:cNvPr>
          <p:cNvSpPr/>
          <p:nvPr/>
        </p:nvSpPr>
        <p:spPr>
          <a:xfrm>
            <a:off x="1371600" y="1981200"/>
            <a:ext cx="2438400" cy="4572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Require Case</a:t>
            </a:r>
          </a:p>
        </p:txBody>
      </p:sp>
      <p:sp>
        <p:nvSpPr>
          <p:cNvPr id="6" name="Rectangle 5">
            <a:extLst>
              <a:ext uri="{FF2B5EF4-FFF2-40B4-BE49-F238E27FC236}">
                <a16:creationId xmlns:a16="http://schemas.microsoft.com/office/drawing/2014/main" id="{66FD7603-C8D2-B0F9-1188-448385C9AE79}"/>
              </a:ext>
            </a:extLst>
          </p:cNvPr>
          <p:cNvSpPr/>
          <p:nvPr/>
        </p:nvSpPr>
        <p:spPr>
          <a:xfrm>
            <a:off x="5569720" y="1981200"/>
            <a:ext cx="2583680" cy="4572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Comparison Case</a:t>
            </a:r>
          </a:p>
        </p:txBody>
      </p:sp>
    </p:spTree>
    <p:extLst>
      <p:ext uri="{BB962C8B-B14F-4D97-AF65-F5344CB8AC3E}">
        <p14:creationId xmlns:p14="http://schemas.microsoft.com/office/powerpoint/2010/main" val="21831443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DD8D2-D9D6-B2F2-09E9-3B9076253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5D9A6-2BF3-EE23-843E-127A9D5877F4}"/>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SCOTUS FRQ Writing</a:t>
            </a:r>
          </a:p>
        </p:txBody>
      </p:sp>
      <p:sp>
        <p:nvSpPr>
          <p:cNvPr id="4" name="Content Placeholder 3">
            <a:extLst>
              <a:ext uri="{FF2B5EF4-FFF2-40B4-BE49-F238E27FC236}">
                <a16:creationId xmlns:a16="http://schemas.microsoft.com/office/drawing/2014/main" id="{E2562948-3472-626F-3DC6-E7EEDAB5DFCA}"/>
              </a:ext>
            </a:extLst>
          </p:cNvPr>
          <p:cNvSpPr>
            <a:spLocks noGrp="1"/>
          </p:cNvSpPr>
          <p:nvPr>
            <p:ph idx="1"/>
          </p:nvPr>
        </p:nvSpPr>
        <p:spPr>
          <a:xfrm>
            <a:off x="251460" y="1295399"/>
            <a:ext cx="8641080" cy="5224911"/>
          </a:xfrm>
          <a:solidFill>
            <a:schemeClr val="bg1"/>
          </a:solidFill>
          <a:ln>
            <a:solidFill>
              <a:schemeClr val="tx1"/>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Step 1: </a:t>
            </a:r>
            <a:r>
              <a:rPr lang="en-US" sz="2400" dirty="0">
                <a:latin typeface="Times New Roman" panose="02020603050405020304" pitchFamily="18" charset="0"/>
                <a:cs typeface="Times New Roman" panose="02020603050405020304" pitchFamily="18" charset="0"/>
              </a:rPr>
              <a:t>Read stimulus case and annotate it (Focus on the situation, part of the Constitution in question, and how SCOTUS applied the Constitutional right to the situation)</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Step 2: </a:t>
            </a:r>
            <a:r>
              <a:rPr lang="en-US" sz="2400" dirty="0">
                <a:latin typeface="Times New Roman" panose="02020603050405020304" pitchFamily="18" charset="0"/>
                <a:cs typeface="Times New Roman" panose="02020603050405020304" pitchFamily="18" charset="0"/>
              </a:rPr>
              <a:t>Annotate the questions (A,B, &amp; C) – underline ask verbs and important parts of the question (what is the question really asking – simplify it)</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Step 3: </a:t>
            </a:r>
            <a:r>
              <a:rPr lang="en-US" sz="2400" dirty="0">
                <a:latin typeface="Times New Roman" panose="02020603050405020304" pitchFamily="18" charset="0"/>
                <a:cs typeface="Times New Roman" panose="02020603050405020304" pitchFamily="18" charset="0"/>
              </a:rPr>
              <a:t>Plan your response – bullet important content knowledge for (A, B, and C) – Remember part B – you must explain how the Constitution was applied in both cases by SCOTUS – requires background of the case</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Step 4: </a:t>
            </a:r>
            <a:r>
              <a:rPr lang="en-US" sz="2400" dirty="0">
                <a:latin typeface="Times New Roman" panose="02020603050405020304" pitchFamily="18" charset="0"/>
                <a:cs typeface="Times New Roman" panose="02020603050405020304" pitchFamily="18" charset="0"/>
              </a:rPr>
              <a:t>write your response </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Step 5: </a:t>
            </a:r>
            <a:r>
              <a:rPr lang="en-US" sz="2400" dirty="0">
                <a:latin typeface="Times New Roman" panose="02020603050405020304" pitchFamily="18" charset="0"/>
                <a:cs typeface="Times New Roman" panose="02020603050405020304" pitchFamily="18" charset="0"/>
              </a:rPr>
              <a:t>edit response </a:t>
            </a:r>
          </a:p>
        </p:txBody>
      </p:sp>
    </p:spTree>
    <p:extLst>
      <p:ext uri="{BB962C8B-B14F-4D97-AF65-F5344CB8AC3E}">
        <p14:creationId xmlns:p14="http://schemas.microsoft.com/office/powerpoint/2010/main" val="26334947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800" b="1" dirty="0">
                <a:solidFill>
                  <a:srgbClr val="002060"/>
                </a:solidFill>
                <a:latin typeface="Times New Roman" pitchFamily="18" charset="0"/>
                <a:cs typeface="Times New Roman" pitchFamily="18" charset="0"/>
              </a:rPr>
              <a:t>Enduring Understanding</a:t>
            </a:r>
            <a:r>
              <a:rPr lang="en-US" sz="18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400" b="1" dirty="0">
                <a:solidFill>
                  <a:srgbClr val="002060"/>
                </a:solidFill>
                <a:latin typeface="Times New Roman" pitchFamily="18" charset="0"/>
                <a:cs typeface="Times New Roman" pitchFamily="18" charset="0"/>
              </a:rPr>
              <a:t>Agenda</a:t>
            </a:r>
          </a:p>
          <a:p>
            <a:pPr>
              <a:spcBef>
                <a:spcPts val="0"/>
              </a:spcBef>
            </a:pPr>
            <a:r>
              <a:rPr lang="en-US" sz="2400" dirty="0">
                <a:latin typeface="Times New Roman" pitchFamily="18" charset="0"/>
                <a:cs typeface="Times New Roman" pitchFamily="18" charset="0"/>
              </a:rPr>
              <a:t>Case Review </a:t>
            </a:r>
          </a:p>
          <a:p>
            <a:pPr>
              <a:spcBef>
                <a:spcPts val="0"/>
              </a:spcBef>
            </a:pPr>
            <a:r>
              <a:rPr lang="en-US" sz="2400" dirty="0">
                <a:latin typeface="Times New Roman" pitchFamily="18" charset="0"/>
                <a:cs typeface="Times New Roman" pitchFamily="18" charset="0"/>
              </a:rPr>
              <a:t>SCOTUS Comparison Quiz</a:t>
            </a:r>
          </a:p>
          <a:p>
            <a:pPr>
              <a:spcBef>
                <a:spcPts val="0"/>
              </a:spcBef>
            </a:pPr>
            <a:r>
              <a:rPr lang="en-US" sz="2400" dirty="0">
                <a:latin typeface="Times New Roman" pitchFamily="18" charset="0"/>
                <a:cs typeface="Times New Roman" pitchFamily="18" charset="0"/>
              </a:rPr>
              <a:t>Rights of the Accused</a:t>
            </a:r>
          </a:p>
          <a:p>
            <a:pPr marL="0" indent="0">
              <a:spcBef>
                <a:spcPts val="0"/>
              </a:spcBef>
              <a:buNone/>
            </a:pPr>
            <a:endParaRPr lang="en-US" sz="2400" b="1" dirty="0">
              <a:solidFill>
                <a:srgbClr val="002060"/>
              </a:solidFill>
              <a:latin typeface="Times New Roman" pitchFamily="18" charset="0"/>
              <a:cs typeface="Times New Roman" pitchFamily="18" charset="0"/>
            </a:endParaRPr>
          </a:p>
          <a:p>
            <a:pPr marL="0" indent="0">
              <a:spcBef>
                <a:spcPts val="0"/>
              </a:spcBef>
              <a:buNone/>
            </a:pPr>
            <a:r>
              <a:rPr lang="en-US" sz="2400" b="1" dirty="0">
                <a:solidFill>
                  <a:srgbClr val="002060"/>
                </a:solidFill>
                <a:latin typeface="Times New Roman" pitchFamily="18" charset="0"/>
                <a:cs typeface="Times New Roman" pitchFamily="18" charset="0"/>
              </a:rPr>
              <a:t>Homework:</a:t>
            </a:r>
          </a:p>
          <a:p>
            <a:pPr>
              <a:spcBef>
                <a:spcPts val="0"/>
              </a:spcBef>
            </a:pPr>
            <a:r>
              <a:rPr lang="en-US" sz="2400" b="1" dirty="0">
                <a:solidFill>
                  <a:srgbClr val="002060"/>
                </a:solidFill>
                <a:latin typeface="Times New Roman" pitchFamily="18" charset="0"/>
                <a:cs typeface="Times New Roman" pitchFamily="18" charset="0"/>
              </a:rPr>
              <a:t>Rights of the Accused</a:t>
            </a:r>
          </a:p>
        </p:txBody>
      </p:sp>
    </p:spTree>
    <p:extLst>
      <p:ext uri="{BB962C8B-B14F-4D97-AF65-F5344CB8AC3E}">
        <p14:creationId xmlns:p14="http://schemas.microsoft.com/office/powerpoint/2010/main" val="14529189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15A6D-535E-3B96-A865-010CDE1A47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C1B210-84A7-5E73-5BB3-3CF09BA49DA3}"/>
              </a:ext>
            </a:extLst>
          </p:cNvPr>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800" b="1" dirty="0">
                <a:solidFill>
                  <a:srgbClr val="002060"/>
                </a:solidFill>
                <a:latin typeface="Times New Roman" pitchFamily="18" charset="0"/>
                <a:cs typeface="Times New Roman" pitchFamily="18" charset="0"/>
              </a:rPr>
              <a:t>Enduring Understanding</a:t>
            </a:r>
            <a:r>
              <a:rPr lang="en-US" sz="18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400" b="1" dirty="0">
                <a:solidFill>
                  <a:srgbClr val="002060"/>
                </a:solidFill>
                <a:latin typeface="Times New Roman" pitchFamily="18" charset="0"/>
                <a:cs typeface="Times New Roman" pitchFamily="18" charset="0"/>
              </a:rPr>
              <a:t>Agenda</a:t>
            </a:r>
          </a:p>
          <a:p>
            <a:pPr>
              <a:spcBef>
                <a:spcPts val="0"/>
              </a:spcBef>
            </a:pPr>
            <a:r>
              <a:rPr lang="en-US" sz="2400">
                <a:latin typeface="Times New Roman" pitchFamily="18" charset="0"/>
                <a:cs typeface="Times New Roman" pitchFamily="18" charset="0"/>
              </a:rPr>
              <a:t>The Great Balance</a:t>
            </a:r>
            <a:endParaRPr lang="en-US" sz="2400" dirty="0">
              <a:latin typeface="Times New Roman" pitchFamily="18" charset="0"/>
              <a:cs typeface="Times New Roman" pitchFamily="18" charset="0"/>
            </a:endParaRPr>
          </a:p>
          <a:p>
            <a:pPr>
              <a:spcBef>
                <a:spcPts val="0"/>
              </a:spcBef>
            </a:pPr>
            <a:r>
              <a:rPr lang="en-US" sz="2400" dirty="0">
                <a:latin typeface="Times New Roman" pitchFamily="18" charset="0"/>
                <a:cs typeface="Times New Roman" pitchFamily="18" charset="0"/>
              </a:rPr>
              <a:t>Due Process </a:t>
            </a:r>
          </a:p>
          <a:p>
            <a:pPr>
              <a:spcBef>
                <a:spcPts val="0"/>
              </a:spcBef>
            </a:pPr>
            <a:r>
              <a:rPr lang="en-US" sz="2400" dirty="0">
                <a:latin typeface="Times New Roman" pitchFamily="18" charset="0"/>
                <a:cs typeface="Times New Roman" pitchFamily="18" charset="0"/>
              </a:rPr>
              <a:t>Innocent until Proven Guilty </a:t>
            </a:r>
          </a:p>
          <a:p>
            <a:pPr marL="0" indent="0">
              <a:spcBef>
                <a:spcPts val="0"/>
              </a:spcBef>
              <a:buNone/>
            </a:pPr>
            <a:endParaRPr lang="en-US" sz="2400" b="1" dirty="0">
              <a:solidFill>
                <a:srgbClr val="002060"/>
              </a:solidFill>
              <a:latin typeface="Times New Roman" pitchFamily="18" charset="0"/>
              <a:cs typeface="Times New Roman" pitchFamily="18" charset="0"/>
            </a:endParaRPr>
          </a:p>
          <a:p>
            <a:pPr marL="0" indent="0">
              <a:spcBef>
                <a:spcPts val="0"/>
              </a:spcBef>
              <a:buNone/>
            </a:pPr>
            <a:r>
              <a:rPr lang="en-US" sz="2400" b="1" dirty="0">
                <a:solidFill>
                  <a:srgbClr val="002060"/>
                </a:solidFill>
                <a:latin typeface="Times New Roman" pitchFamily="18" charset="0"/>
                <a:cs typeface="Times New Roman" pitchFamily="18" charset="0"/>
              </a:rPr>
              <a:t>Homework:</a:t>
            </a:r>
          </a:p>
          <a:p>
            <a:pPr>
              <a:spcBef>
                <a:spcPts val="0"/>
              </a:spcBef>
            </a:pPr>
            <a:r>
              <a:rPr lang="en-US" sz="2400" b="1" dirty="0">
                <a:solidFill>
                  <a:srgbClr val="002060"/>
                </a:solidFill>
                <a:latin typeface="Times New Roman" pitchFamily="18" charset="0"/>
                <a:cs typeface="Times New Roman" pitchFamily="18" charset="0"/>
              </a:rPr>
              <a:t>Rights of the Accused</a:t>
            </a:r>
          </a:p>
        </p:txBody>
      </p:sp>
    </p:spTree>
    <p:extLst>
      <p:ext uri="{BB962C8B-B14F-4D97-AF65-F5344CB8AC3E}">
        <p14:creationId xmlns:p14="http://schemas.microsoft.com/office/powerpoint/2010/main" val="396221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a:solidFill>
            <a:schemeClr val="bg1"/>
          </a:solidFill>
          <a:ln>
            <a:solidFill>
              <a:srgbClr val="C00000"/>
            </a:solidFill>
          </a:ln>
        </p:spPr>
        <p:txBody>
          <a:bodyPr>
            <a:normAutofit fontScale="90000"/>
          </a:bodyPr>
          <a:lstStyle/>
          <a:p>
            <a:r>
              <a:rPr lang="en-US" dirty="0">
                <a:latin typeface="Castellar" pitchFamily="18" charset="0"/>
              </a:rPr>
              <a:t>SCOTUS at Play</a:t>
            </a:r>
          </a:p>
        </p:txBody>
      </p:sp>
      <p:sp>
        <p:nvSpPr>
          <p:cNvPr id="3" name="Content Placeholder 2"/>
          <p:cNvSpPr>
            <a:spLocks noGrp="1"/>
          </p:cNvSpPr>
          <p:nvPr>
            <p:ph idx="1"/>
          </p:nvPr>
        </p:nvSpPr>
        <p:spPr>
          <a:xfrm>
            <a:off x="457200" y="914400"/>
            <a:ext cx="8229600" cy="5211763"/>
          </a:xfrm>
          <a:solidFill>
            <a:schemeClr val="bg1"/>
          </a:solidFill>
        </p:spPr>
        <p:txBody>
          <a:bodyPr>
            <a:normAutofit/>
          </a:bodyPr>
          <a:lstStyle/>
          <a:p>
            <a:pPr marL="0" indent="0">
              <a:buNone/>
              <a:defRPr/>
            </a:pPr>
            <a:r>
              <a:rPr lang="en-US" sz="2400" dirty="0">
                <a:latin typeface="Times New Roman" pitchFamily="18" charset="0"/>
                <a:cs typeface="Times New Roman" pitchFamily="18" charset="0"/>
              </a:rPr>
              <a:t>Americans believe in rights in theory, but not in practice</a:t>
            </a:r>
          </a:p>
          <a:p>
            <a:pPr>
              <a:defRPr/>
            </a:pPr>
            <a:r>
              <a:rPr lang="en-US" sz="2400" b="1" dirty="0">
                <a:solidFill>
                  <a:srgbClr val="C00000"/>
                </a:solidFill>
                <a:latin typeface="Times New Roman" pitchFamily="18" charset="0"/>
                <a:cs typeface="Times New Roman" pitchFamily="18" charset="0"/>
              </a:rPr>
              <a:t>Stop</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KKK rallies, obscenity, pornography, atheism, or homosexuality</a:t>
            </a:r>
          </a:p>
          <a:p>
            <a:pPr marL="0" indent="0">
              <a:buNone/>
              <a:defRPr/>
            </a:pPr>
            <a:endParaRPr lang="en-US" sz="400" i="1" dirty="0">
              <a:latin typeface="Times New Roman" pitchFamily="18" charset="0"/>
              <a:cs typeface="Times New Roman" pitchFamily="18" charset="0"/>
            </a:endParaRPr>
          </a:p>
          <a:p>
            <a:pPr marL="0" indent="0">
              <a:buNone/>
              <a:defRPr/>
            </a:pPr>
            <a:r>
              <a:rPr lang="en-US" sz="2400" b="1" dirty="0">
                <a:solidFill>
                  <a:srgbClr val="C00000"/>
                </a:solidFill>
                <a:latin typeface="Times New Roman" pitchFamily="18" charset="0"/>
                <a:cs typeface="Times New Roman" pitchFamily="18" charset="0"/>
              </a:rPr>
              <a:t>Supreme Court (SCOTUS) </a:t>
            </a:r>
            <a:r>
              <a:rPr lang="en-US" sz="2400" dirty="0">
                <a:latin typeface="Times New Roman" pitchFamily="18" charset="0"/>
                <a:cs typeface="Times New Roman" pitchFamily="18" charset="0"/>
              </a:rPr>
              <a:t>role: </a:t>
            </a:r>
            <a:r>
              <a:rPr lang="en-US" sz="2400" b="1" i="1" dirty="0">
                <a:solidFill>
                  <a:srgbClr val="002060"/>
                </a:solidFill>
                <a:latin typeface="Times New Roman" pitchFamily="18" charset="0"/>
                <a:cs typeface="Times New Roman" pitchFamily="18" charset="0"/>
              </a:rPr>
              <a:t>interpret &amp; clarify how civil liberties apply in American society</a:t>
            </a:r>
          </a:p>
        </p:txBody>
      </p:sp>
      <p:sp>
        <p:nvSpPr>
          <p:cNvPr id="5" name="Rectangle 4"/>
          <p:cNvSpPr/>
          <p:nvPr/>
        </p:nvSpPr>
        <p:spPr>
          <a:xfrm>
            <a:off x="304800" y="3124200"/>
            <a:ext cx="4800600" cy="365760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Examples</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Burning cross </a:t>
            </a:r>
            <a:r>
              <a:rPr lang="en-US" sz="2400" dirty="0">
                <a:solidFill>
                  <a:schemeClr val="bg1"/>
                </a:solidFill>
                <a:latin typeface="Times New Roman" pitchFamily="18" charset="0"/>
                <a:cs typeface="Times New Roman" pitchFamily="18" charset="0"/>
              </a:rPr>
              <a:t>– free speech or a threat</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Parochial aid (vouchers): </a:t>
            </a:r>
            <a:r>
              <a:rPr lang="en-US" sz="2400" dirty="0">
                <a:solidFill>
                  <a:schemeClr val="bg1"/>
                </a:solidFill>
                <a:latin typeface="Times New Roman" pitchFamily="18" charset="0"/>
                <a:cs typeface="Times New Roman" pitchFamily="18" charset="0"/>
              </a:rPr>
              <a:t>aid to poor or establishing a religion</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Abortion: </a:t>
            </a:r>
            <a:r>
              <a:rPr lang="en-US" sz="2400" dirty="0">
                <a:solidFill>
                  <a:schemeClr val="bg1"/>
                </a:solidFill>
                <a:latin typeface="Times New Roman" pitchFamily="18" charset="0"/>
                <a:cs typeface="Times New Roman" pitchFamily="18" charset="0"/>
              </a:rPr>
              <a:t>choice or denial of life</a:t>
            </a:r>
          </a:p>
          <a:p>
            <a:pPr marL="342900" indent="-342900">
              <a:buFont typeface="Arial" pitchFamily="34" charset="0"/>
              <a:buChar char="•"/>
            </a:pPr>
            <a:r>
              <a:rPr lang="en-US" sz="2400" b="1" dirty="0">
                <a:solidFill>
                  <a:srgbClr val="FFFF00"/>
                </a:solidFill>
                <a:latin typeface="Times New Roman" pitchFamily="18" charset="0"/>
                <a:cs typeface="Times New Roman" pitchFamily="18" charset="0"/>
              </a:rPr>
              <a:t>Campaign contributions: </a:t>
            </a:r>
            <a:r>
              <a:rPr lang="en-US" sz="2400" dirty="0">
                <a:solidFill>
                  <a:schemeClr val="bg1"/>
                </a:solidFill>
                <a:latin typeface="Times New Roman" pitchFamily="18" charset="0"/>
                <a:cs typeface="Times New Roman" pitchFamily="18" charset="0"/>
              </a:rPr>
              <a:t>political speech or subversion of democracy</a:t>
            </a:r>
          </a:p>
        </p:txBody>
      </p:sp>
      <p:pic>
        <p:nvPicPr>
          <p:cNvPr id="614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819400"/>
            <a:ext cx="3733800" cy="3962400"/>
          </a:xfrm>
          <a:prstGeom prst="rect">
            <a:avLst/>
          </a:prstGeom>
          <a:solidFill>
            <a:schemeClr val="tx1"/>
          </a:solidFill>
          <a:ln>
            <a:solidFill>
              <a:srgbClr val="C00000"/>
            </a:solidFill>
          </a:ln>
        </p:spPr>
      </p:pic>
    </p:spTree>
    <p:extLst>
      <p:ext uri="{BB962C8B-B14F-4D97-AF65-F5344CB8AC3E}">
        <p14:creationId xmlns:p14="http://schemas.microsoft.com/office/powerpoint/2010/main" val="11355553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628650" y="304800"/>
            <a:ext cx="7886700" cy="685800"/>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The Great Balance</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316667" y="1278848"/>
            <a:ext cx="8510666" cy="2988352"/>
          </a:xfrm>
          <a:solidFill>
            <a:schemeClr val="bg1"/>
          </a:solidFill>
          <a:ln>
            <a:solidFill>
              <a:schemeClr val="tx1"/>
            </a:solidFill>
          </a:ln>
        </p:spPr>
        <p:txBody>
          <a:bodyPr>
            <a:normAutofit fontScale="92500" lnSpcReduction="20000"/>
          </a:bodyPr>
          <a:lstStyle/>
          <a:p>
            <a:pPr marL="0" indent="0" fontAlgn="base">
              <a:buNone/>
            </a:pPr>
            <a:r>
              <a:rPr lang="en-US" sz="2400" dirty="0">
                <a:latin typeface="Times New Roman" panose="02020603050405020304" pitchFamily="18" charset="0"/>
                <a:cs typeface="Times New Roman" panose="02020603050405020304" pitchFamily="18" charset="0"/>
              </a:rPr>
              <a:t>“Many people , frustrated by high crime rates, feel that the Supreme Court in recent years has tipped the balance against the police and too far in favor of the accused.</a:t>
            </a:r>
          </a:p>
          <a:p>
            <a:pPr marL="0" indent="0" fontAlgn="base">
              <a:buNone/>
            </a:pPr>
            <a:r>
              <a:rPr lang="en-US" sz="2400" dirty="0">
                <a:latin typeface="Times New Roman" panose="02020603050405020304" pitchFamily="18" charset="0"/>
                <a:cs typeface="Times New Roman" panose="02020603050405020304" pitchFamily="18" charset="0"/>
              </a:rPr>
              <a:t>But due process for the accused is an essential safeguard; shortcuts to justice lead only to tyranny. The criminal law in America is therefore not only a sword with which society strikes those who prey upon it, but also a shield by which an accused defendant is protected from a vengeful public or overzealous police, prosecutors, or judges.”</a:t>
            </a:r>
          </a:p>
          <a:p>
            <a:pPr marL="0" indent="0" fontAlgn="base">
              <a:buNone/>
            </a:pPr>
            <a:r>
              <a:rPr lang="en-US" sz="2400" dirty="0">
                <a:latin typeface="Times New Roman" panose="02020603050405020304" pitchFamily="18" charset="0"/>
                <a:cs typeface="Times New Roman" panose="02020603050405020304" pitchFamily="18" charset="0"/>
              </a:rPr>
              <a:t>	- </a:t>
            </a:r>
            <a:r>
              <a:rPr lang="en-US" sz="2400" i="1" dirty="0">
                <a:latin typeface="Times New Roman" panose="02020603050405020304" pitchFamily="18" charset="0"/>
                <a:cs typeface="Times New Roman" panose="02020603050405020304" pitchFamily="18" charset="0"/>
              </a:rPr>
              <a:t>Damon J. Keith, “Civil Liberties and Criminal Law: Balancing the Rights of the Accused with Rights of Society” Washington Post</a:t>
            </a:r>
          </a:p>
          <a:p>
            <a:pPr marL="0" indent="0">
              <a:buNone/>
            </a:pPr>
            <a:endParaRPr lang="en-US" sz="1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B304D5E-E277-4413-9240-CAE235CA0ED6}"/>
              </a:ext>
            </a:extLst>
          </p:cNvPr>
          <p:cNvSpPr/>
          <p:nvPr/>
        </p:nvSpPr>
        <p:spPr>
          <a:xfrm>
            <a:off x="269824" y="4502171"/>
            <a:ext cx="8431967" cy="1746229"/>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Evaluate which side of this debate you stand:</a:t>
            </a:r>
          </a:p>
          <a:p>
            <a:pPr marL="257175" indent="-257175">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Which should have more prevalence in the United States; protecting an innocent from unfair prosecution or protecting the safety of our communities? </a:t>
            </a:r>
          </a:p>
        </p:txBody>
      </p:sp>
    </p:spTree>
    <p:extLst>
      <p:ext uri="{BB962C8B-B14F-4D97-AF65-F5344CB8AC3E}">
        <p14:creationId xmlns:p14="http://schemas.microsoft.com/office/powerpoint/2010/main" val="25899476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593639" y="152400"/>
            <a:ext cx="7886700" cy="1219200"/>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Application of the Rights of the Accused</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304800" y="1676400"/>
            <a:ext cx="8534400" cy="4876800"/>
          </a:xfrm>
          <a:solidFill>
            <a:schemeClr val="bg1"/>
          </a:solidFill>
          <a:ln>
            <a:solidFill>
              <a:schemeClr val="tx1"/>
            </a:solidFill>
          </a:ln>
        </p:spPr>
        <p:txBody>
          <a:bodyPr>
            <a:normAutofit fontScale="92500" lnSpcReduction="10000"/>
          </a:bodyPr>
          <a:lstStyle/>
          <a:p>
            <a:pPr marL="0" indent="0">
              <a:buNone/>
            </a:pPr>
            <a:r>
              <a:rPr lang="en-US" sz="2400" dirty="0">
                <a:latin typeface="Times New Roman" panose="02020603050405020304" pitchFamily="18" charset="0"/>
                <a:cs typeface="Times New Roman" panose="02020603050405020304" pitchFamily="18" charset="0"/>
              </a:rPr>
              <a:t>___ 1. A police officer searches a car after he/she smells the odor of marijuana. </a:t>
            </a:r>
          </a:p>
          <a:p>
            <a:pPr marL="0" indent="0">
              <a:buNone/>
            </a:pPr>
            <a:r>
              <a:rPr lang="en-US" sz="2400" dirty="0">
                <a:latin typeface="Times New Roman" panose="02020603050405020304" pitchFamily="18" charset="0"/>
                <a:cs typeface="Times New Roman" panose="02020603050405020304" pitchFamily="18" charset="0"/>
              </a:rPr>
              <a:t>___ 2. The city of Greensboro burns down a house after the owner failed to properly maintain it. </a:t>
            </a:r>
          </a:p>
          <a:p>
            <a:pPr marL="0" indent="0">
              <a:buNone/>
            </a:pPr>
            <a:r>
              <a:rPr lang="en-US" sz="2400" dirty="0">
                <a:latin typeface="Times New Roman" panose="02020603050405020304" pitchFamily="18" charset="0"/>
                <a:cs typeface="Times New Roman" panose="02020603050405020304" pitchFamily="18" charset="0"/>
              </a:rPr>
              <a:t>___ 3. A person convicted of multiple counts of murder in the 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degree is sentenced to death by lethal injection.</a:t>
            </a:r>
          </a:p>
          <a:p>
            <a:pPr marL="0" indent="0">
              <a:buNone/>
            </a:pPr>
            <a:r>
              <a:rPr lang="en-US" sz="2400" dirty="0">
                <a:latin typeface="Times New Roman" panose="02020603050405020304" pitchFamily="18" charset="0"/>
                <a:cs typeface="Times New Roman" panose="02020603050405020304" pitchFamily="18" charset="0"/>
              </a:rPr>
              <a:t>___ 4. When the police arrest a suspect they must warn them they have the right to remain silent, anything they say can be used against them in a court of law.</a:t>
            </a:r>
          </a:p>
          <a:p>
            <a:pPr marL="0" indent="0">
              <a:buNone/>
            </a:pPr>
            <a:r>
              <a:rPr lang="en-US" sz="2400" dirty="0">
                <a:latin typeface="Times New Roman" panose="02020603050405020304" pitchFamily="18" charset="0"/>
                <a:cs typeface="Times New Roman" panose="02020603050405020304" pitchFamily="18" charset="0"/>
              </a:rPr>
              <a:t>___ 5. A person was subpoenaed to give testimony that prove a defendant not guilty.</a:t>
            </a:r>
          </a:p>
          <a:p>
            <a:pPr marL="0" indent="0">
              <a:buNone/>
            </a:pPr>
            <a:r>
              <a:rPr lang="en-US" sz="2400" dirty="0">
                <a:latin typeface="Times New Roman" panose="02020603050405020304" pitchFamily="18" charset="0"/>
                <a:cs typeface="Times New Roman" panose="02020603050405020304" pitchFamily="18" charset="0"/>
              </a:rPr>
              <a:t>___ 6. A person request a jury trial in a lawsuit for $100,000</a:t>
            </a:r>
          </a:p>
          <a:p>
            <a:pPr marL="0" indent="0">
              <a:buNone/>
            </a:pPr>
            <a:r>
              <a:rPr lang="en-US" sz="2400" dirty="0">
                <a:latin typeface="Times New Roman" panose="02020603050405020304" pitchFamily="18" charset="0"/>
                <a:cs typeface="Times New Roman" panose="02020603050405020304" pitchFamily="18" charset="0"/>
              </a:rPr>
              <a:t>___ 7. The grand jury handed down an indictment allowing a case to proceed to trial.</a:t>
            </a:r>
          </a:p>
        </p:txBody>
      </p:sp>
    </p:spTree>
    <p:extLst>
      <p:ext uri="{BB962C8B-B14F-4D97-AF65-F5344CB8AC3E}">
        <p14:creationId xmlns:p14="http://schemas.microsoft.com/office/powerpoint/2010/main" val="8232243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228600" y="105554"/>
            <a:ext cx="81153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Prevent Arbitrary abuse</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457200" y="1065840"/>
            <a:ext cx="8229600" cy="4906963"/>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purpose of the Bill of Rights – </a:t>
            </a:r>
            <a:r>
              <a:rPr lang="en-US" sz="2400" b="1" dirty="0">
                <a:solidFill>
                  <a:srgbClr val="C00000"/>
                </a:solidFill>
                <a:latin typeface="Times New Roman" panose="02020603050405020304" pitchFamily="18" charset="0"/>
                <a:cs typeface="Times New Roman" panose="02020603050405020304" pitchFamily="18" charset="0"/>
              </a:rPr>
              <a:t>protect vulnerable populations</a:t>
            </a:r>
          </a:p>
        </p:txBody>
      </p:sp>
      <p:sp>
        <p:nvSpPr>
          <p:cNvPr id="4" name="Rectangle 3">
            <a:extLst>
              <a:ext uri="{FF2B5EF4-FFF2-40B4-BE49-F238E27FC236}">
                <a16:creationId xmlns:a16="http://schemas.microsoft.com/office/drawing/2014/main" id="{BDB7DF34-63CE-1DF1-CE8A-F0E8E58C948E}"/>
              </a:ext>
            </a:extLst>
          </p:cNvPr>
          <p:cNvSpPr/>
          <p:nvPr/>
        </p:nvSpPr>
        <p:spPr>
          <a:xfrm>
            <a:off x="252564" y="4047564"/>
            <a:ext cx="4057650" cy="2209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Vulnerable Populations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Those suspected or accused of a crime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Poor</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Indigent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Unborn </a:t>
            </a:r>
          </a:p>
        </p:txBody>
      </p:sp>
      <p:sp>
        <p:nvSpPr>
          <p:cNvPr id="5" name="Rectangle 4">
            <a:extLst>
              <a:ext uri="{FF2B5EF4-FFF2-40B4-BE49-F238E27FC236}">
                <a16:creationId xmlns:a16="http://schemas.microsoft.com/office/drawing/2014/main" id="{F54DB7EE-A0F0-AE68-1648-3C09DF9DBDCF}"/>
              </a:ext>
            </a:extLst>
          </p:cNvPr>
          <p:cNvSpPr/>
          <p:nvPr/>
        </p:nvSpPr>
        <p:spPr>
          <a:xfrm>
            <a:off x="254000" y="2372319"/>
            <a:ext cx="8305800" cy="1524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0" i="0" dirty="0">
                <a:solidFill>
                  <a:schemeClr val="bg1"/>
                </a:solidFill>
                <a:effectLst/>
                <a:latin typeface="Times New Roman" panose="02020603050405020304" pitchFamily="18" charset="0"/>
                <a:cs typeface="Times New Roman" panose="02020603050405020304" pitchFamily="18" charset="0"/>
              </a:rPr>
              <a:t>“no one shall be "deprived of life, liberty or property without due process of law.”</a:t>
            </a:r>
          </a:p>
          <a:p>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- 5</a:t>
            </a:r>
            <a:r>
              <a:rPr lang="en-US" sz="2400" b="1" baseline="30000" dirty="0">
                <a:solidFill>
                  <a:schemeClr val="bg1"/>
                </a:solidFill>
                <a:latin typeface="Times New Roman" panose="02020603050405020304" pitchFamily="18" charset="0"/>
                <a:cs typeface="Times New Roman" panose="02020603050405020304" pitchFamily="18" charset="0"/>
              </a:rPr>
              <a:t>th</a:t>
            </a:r>
            <a:r>
              <a:rPr lang="en-US" sz="2400" b="1" dirty="0">
                <a:solidFill>
                  <a:schemeClr val="bg1"/>
                </a:solidFill>
                <a:latin typeface="Times New Roman" panose="02020603050405020304" pitchFamily="18" charset="0"/>
                <a:cs typeface="Times New Roman" panose="02020603050405020304" pitchFamily="18" charset="0"/>
              </a:rPr>
              <a:t> Amendment (federal government)</a:t>
            </a:r>
          </a:p>
          <a:p>
            <a:r>
              <a:rPr lang="en-US" sz="2400" b="1" dirty="0">
                <a:solidFill>
                  <a:schemeClr val="bg1"/>
                </a:solidFill>
                <a:latin typeface="Times New Roman" panose="02020603050405020304" pitchFamily="18" charset="0"/>
                <a:cs typeface="Times New Roman" panose="02020603050405020304" pitchFamily="18" charset="0"/>
              </a:rPr>
              <a:t>	- 14th Amendment (states government)</a:t>
            </a:r>
          </a:p>
        </p:txBody>
      </p:sp>
      <p:pic>
        <p:nvPicPr>
          <p:cNvPr id="7" name="Picture 6">
            <a:extLst>
              <a:ext uri="{FF2B5EF4-FFF2-40B4-BE49-F238E27FC236}">
                <a16:creationId xmlns:a16="http://schemas.microsoft.com/office/drawing/2014/main" id="{4829A9A6-66A4-1CB9-ADF5-A7FBDBE5A2DC}"/>
              </a:ext>
            </a:extLst>
          </p:cNvPr>
          <p:cNvPicPr>
            <a:picLocks noChangeAspect="1"/>
          </p:cNvPicPr>
          <p:nvPr/>
        </p:nvPicPr>
        <p:blipFill>
          <a:blip r:embed="rId2"/>
          <a:stretch>
            <a:fillRect/>
          </a:stretch>
        </p:blipFill>
        <p:spPr>
          <a:xfrm>
            <a:off x="4833787" y="4038599"/>
            <a:ext cx="3726013" cy="2636439"/>
          </a:xfrm>
          <a:prstGeom prst="rect">
            <a:avLst/>
          </a:prstGeom>
        </p:spPr>
      </p:pic>
      <p:sp>
        <p:nvSpPr>
          <p:cNvPr id="8" name="Rectangle 7">
            <a:extLst>
              <a:ext uri="{FF2B5EF4-FFF2-40B4-BE49-F238E27FC236}">
                <a16:creationId xmlns:a16="http://schemas.microsoft.com/office/drawing/2014/main" id="{0BD604DE-2F78-9C25-F68A-0538C73291BB}"/>
              </a:ext>
            </a:extLst>
          </p:cNvPr>
          <p:cNvSpPr/>
          <p:nvPr/>
        </p:nvSpPr>
        <p:spPr>
          <a:xfrm>
            <a:off x="2362200" y="1523999"/>
            <a:ext cx="6553200" cy="70604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“Maintain the principle of innocent until proven guilty”</a:t>
            </a:r>
          </a:p>
        </p:txBody>
      </p:sp>
    </p:spTree>
    <p:extLst>
      <p:ext uri="{BB962C8B-B14F-4D97-AF65-F5344CB8AC3E}">
        <p14:creationId xmlns:p14="http://schemas.microsoft.com/office/powerpoint/2010/main" val="6938035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628649" y="292948"/>
            <a:ext cx="78867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A Process of Denial</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152400" y="1600200"/>
            <a:ext cx="8141846" cy="4042359"/>
          </a:xfrm>
          <a:solidFill>
            <a:schemeClr val="bg1"/>
          </a:solidFill>
          <a:ln>
            <a:solidFill>
              <a:schemeClr val="tx1"/>
            </a:solidFill>
          </a:ln>
        </p:spPr>
        <p:txBody>
          <a:bodyPr>
            <a:normAutofit/>
          </a:bodyPr>
          <a:lstStyle/>
          <a:p>
            <a:r>
              <a:rPr lang="en-US" sz="2400" b="1" dirty="0">
                <a:solidFill>
                  <a:srgbClr val="FF0000"/>
                </a:solidFill>
                <a:latin typeface="Times New Roman" panose="02020603050405020304" pitchFamily="18" charset="0"/>
                <a:cs typeface="Times New Roman" panose="02020603050405020304" pitchFamily="18" charset="0"/>
              </a:rPr>
              <a:t>5</a:t>
            </a:r>
            <a:r>
              <a:rPr lang="en-US" sz="2400" b="1" baseline="30000" dirty="0">
                <a:solidFill>
                  <a:srgbClr val="FF0000"/>
                </a:solidFill>
                <a:latin typeface="Times New Roman" panose="02020603050405020304" pitchFamily="18" charset="0"/>
                <a:cs typeface="Times New Roman" panose="02020603050405020304" pitchFamily="18" charset="0"/>
              </a:rPr>
              <a:t>th</a:t>
            </a:r>
            <a:r>
              <a:rPr lang="en-US" sz="2400" b="1" dirty="0">
                <a:solidFill>
                  <a:srgbClr val="FF0000"/>
                </a:solidFill>
                <a:latin typeface="Times New Roman" panose="02020603050405020304" pitchFamily="18" charset="0"/>
                <a:cs typeface="Times New Roman" panose="02020603050405020304" pitchFamily="18" charset="0"/>
              </a:rPr>
              <a:t> Amendment </a:t>
            </a:r>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DUE PROCESS</a:t>
            </a:r>
          </a:p>
          <a:p>
            <a:pPr marL="0" indent="0">
              <a:buNone/>
            </a:pPr>
            <a:r>
              <a:rPr lang="en-US" sz="2400" dirty="0">
                <a:latin typeface="Times New Roman" panose="02020603050405020304" pitchFamily="18" charset="0"/>
                <a:cs typeface="Times New Roman" panose="02020603050405020304" pitchFamily="18" charset="0"/>
              </a:rPr>
              <a:t>Guide to deny Life, Liberty &amp; Property</a:t>
            </a:r>
          </a:p>
          <a:p>
            <a:pPr lvl="1"/>
            <a:r>
              <a:rPr lang="en-US" altLang="en-US" sz="2400" b="1" u="sng" dirty="0">
                <a:solidFill>
                  <a:srgbClr val="002060"/>
                </a:solidFill>
                <a:latin typeface="Times New Roman" panose="02020603050405020304" pitchFamily="18" charset="0"/>
                <a:cs typeface="Times New Roman" panose="02020603050405020304" pitchFamily="18" charset="0"/>
              </a:rPr>
              <a:t>Procedural – proper methods</a:t>
            </a:r>
          </a:p>
          <a:p>
            <a:pPr lvl="2"/>
            <a:r>
              <a:rPr lang="en-US" altLang="en-US" dirty="0">
                <a:latin typeface="Times New Roman" panose="02020603050405020304" pitchFamily="18" charset="0"/>
                <a:cs typeface="Times New Roman" panose="02020603050405020304" pitchFamily="18" charset="0"/>
              </a:rPr>
              <a:t>Check on government</a:t>
            </a:r>
          </a:p>
          <a:p>
            <a:pPr lvl="2"/>
            <a:r>
              <a:rPr lang="en-US" altLang="en-US" dirty="0">
                <a:latin typeface="Times New Roman" panose="02020603050405020304" pitchFamily="18" charset="0"/>
                <a:cs typeface="Times New Roman" panose="02020603050405020304" pitchFamily="18" charset="0"/>
              </a:rPr>
              <a:t>Precedents has expanded to all criminal cases</a:t>
            </a:r>
          </a:p>
          <a:p>
            <a:pPr marL="0" indent="0">
              <a:buNone/>
            </a:pPr>
            <a:endParaRPr lang="en-US" sz="1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02A622D-7289-435E-AB01-D4E87057BF73}"/>
              </a:ext>
            </a:extLst>
          </p:cNvPr>
          <p:cNvSpPr/>
          <p:nvPr/>
        </p:nvSpPr>
        <p:spPr>
          <a:xfrm>
            <a:off x="5322596" y="817564"/>
            <a:ext cx="3879011" cy="157915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chemeClr val="bg1"/>
                </a:solidFill>
                <a:latin typeface="Times New Roman" panose="02020603050405020304" pitchFamily="18" charset="0"/>
                <a:cs typeface="Times New Roman" panose="02020603050405020304" pitchFamily="18" charset="0"/>
              </a:rPr>
              <a:t>“That it is better one hundred guilty persons should escape than that one innocent person should suffer is a maxim that has been long and generally approved”</a:t>
            </a:r>
          </a:p>
          <a:p>
            <a:r>
              <a:rPr lang="en-US" sz="1500" dirty="0">
                <a:solidFill>
                  <a:schemeClr val="bg1"/>
                </a:solidFill>
                <a:latin typeface="Times New Roman" panose="02020603050405020304" pitchFamily="18" charset="0"/>
                <a:cs typeface="Times New Roman" panose="02020603050405020304" pitchFamily="18" charset="0"/>
              </a:rPr>
              <a:t>	- Benjamin Franklin</a:t>
            </a:r>
          </a:p>
        </p:txBody>
      </p:sp>
      <p:sp>
        <p:nvSpPr>
          <p:cNvPr id="5" name="Rectangle 4">
            <a:extLst>
              <a:ext uri="{FF2B5EF4-FFF2-40B4-BE49-F238E27FC236}">
                <a16:creationId xmlns:a16="http://schemas.microsoft.com/office/drawing/2014/main" id="{502C8C32-8187-4343-A9F2-6E864017F35C}"/>
              </a:ext>
            </a:extLst>
          </p:cNvPr>
          <p:cNvSpPr/>
          <p:nvPr/>
        </p:nvSpPr>
        <p:spPr>
          <a:xfrm>
            <a:off x="152400" y="5860882"/>
            <a:ext cx="1710755" cy="68175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Grand Jury</a:t>
            </a:r>
          </a:p>
        </p:txBody>
      </p:sp>
      <p:sp>
        <p:nvSpPr>
          <p:cNvPr id="6" name="Rectangle 5">
            <a:extLst>
              <a:ext uri="{FF2B5EF4-FFF2-40B4-BE49-F238E27FC236}">
                <a16:creationId xmlns:a16="http://schemas.microsoft.com/office/drawing/2014/main" id="{CC6D32EC-ECBF-4A5C-B6E2-32CD2B1A7272}"/>
              </a:ext>
            </a:extLst>
          </p:cNvPr>
          <p:cNvSpPr/>
          <p:nvPr/>
        </p:nvSpPr>
        <p:spPr>
          <a:xfrm>
            <a:off x="1949342" y="5868220"/>
            <a:ext cx="1710755" cy="66331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Indictment</a:t>
            </a:r>
          </a:p>
        </p:txBody>
      </p:sp>
      <p:sp>
        <p:nvSpPr>
          <p:cNvPr id="7" name="Rectangle 6">
            <a:extLst>
              <a:ext uri="{FF2B5EF4-FFF2-40B4-BE49-F238E27FC236}">
                <a16:creationId xmlns:a16="http://schemas.microsoft.com/office/drawing/2014/main" id="{C8D3D744-191A-4EFC-BA76-C7F3C22FBBC1}"/>
              </a:ext>
            </a:extLst>
          </p:cNvPr>
          <p:cNvSpPr/>
          <p:nvPr/>
        </p:nvSpPr>
        <p:spPr>
          <a:xfrm>
            <a:off x="3750350" y="5841559"/>
            <a:ext cx="1843790" cy="66331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No Self-incrimination</a:t>
            </a:r>
          </a:p>
        </p:txBody>
      </p:sp>
      <p:sp>
        <p:nvSpPr>
          <p:cNvPr id="8" name="Rectangle 7">
            <a:extLst>
              <a:ext uri="{FF2B5EF4-FFF2-40B4-BE49-F238E27FC236}">
                <a16:creationId xmlns:a16="http://schemas.microsoft.com/office/drawing/2014/main" id="{854841C9-858E-4386-B6D2-526AEE219748}"/>
              </a:ext>
            </a:extLst>
          </p:cNvPr>
          <p:cNvSpPr/>
          <p:nvPr/>
        </p:nvSpPr>
        <p:spPr>
          <a:xfrm>
            <a:off x="5684393" y="5859946"/>
            <a:ext cx="1598321" cy="67557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Eminent Domain</a:t>
            </a:r>
          </a:p>
        </p:txBody>
      </p:sp>
      <p:sp>
        <p:nvSpPr>
          <p:cNvPr id="9" name="Rectangle 8">
            <a:extLst>
              <a:ext uri="{FF2B5EF4-FFF2-40B4-BE49-F238E27FC236}">
                <a16:creationId xmlns:a16="http://schemas.microsoft.com/office/drawing/2014/main" id="{E5EA5F2B-C32C-4765-989F-BB4F5CEA33D6}"/>
              </a:ext>
            </a:extLst>
          </p:cNvPr>
          <p:cNvSpPr/>
          <p:nvPr/>
        </p:nvSpPr>
        <p:spPr>
          <a:xfrm>
            <a:off x="7372967" y="5859946"/>
            <a:ext cx="1598321" cy="67557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Double jeopardy</a:t>
            </a:r>
          </a:p>
        </p:txBody>
      </p:sp>
      <p:pic>
        <p:nvPicPr>
          <p:cNvPr id="10" name="Content Placeholder 4" descr="Due Process.bmp">
            <a:extLst>
              <a:ext uri="{FF2B5EF4-FFF2-40B4-BE49-F238E27FC236}">
                <a16:creationId xmlns:a16="http://schemas.microsoft.com/office/drawing/2014/main" id="{01D204B7-54E3-439C-8437-D03F681EA0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854900" y="3824767"/>
            <a:ext cx="2814405" cy="1579155"/>
          </a:xfrm>
          <a:prstGeom prst="rect">
            <a:avLst/>
          </a:prstGeom>
          <a:ln>
            <a:solidFill>
              <a:srgbClr val="FF0000"/>
            </a:solidFill>
            <a:miter lim="800000"/>
            <a:headEnd/>
            <a:tailEnd/>
          </a:ln>
        </p:spPr>
      </p:pic>
      <p:sp>
        <p:nvSpPr>
          <p:cNvPr id="11" name="Rectangle 10">
            <a:extLst>
              <a:ext uri="{FF2B5EF4-FFF2-40B4-BE49-F238E27FC236}">
                <a16:creationId xmlns:a16="http://schemas.microsoft.com/office/drawing/2014/main" id="{19438AE2-80DC-49CB-82E4-81183917C22A}"/>
              </a:ext>
            </a:extLst>
          </p:cNvPr>
          <p:cNvSpPr/>
          <p:nvPr/>
        </p:nvSpPr>
        <p:spPr>
          <a:xfrm>
            <a:off x="628650" y="4011375"/>
            <a:ext cx="4931761" cy="66331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MEANING – NOT DEFINED BY SCOTUS</a:t>
            </a:r>
          </a:p>
        </p:txBody>
      </p:sp>
    </p:spTree>
    <p:extLst>
      <p:ext uri="{BB962C8B-B14F-4D97-AF65-F5344CB8AC3E}">
        <p14:creationId xmlns:p14="http://schemas.microsoft.com/office/powerpoint/2010/main" val="22097082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457200" y="105554"/>
            <a:ext cx="78867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Due Process</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457200" y="1158882"/>
            <a:ext cx="8229600" cy="4906963"/>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Two types of due process</a:t>
            </a:r>
          </a:p>
        </p:txBody>
      </p:sp>
      <p:sp>
        <p:nvSpPr>
          <p:cNvPr id="4" name="Rectangle 3">
            <a:extLst>
              <a:ext uri="{FF2B5EF4-FFF2-40B4-BE49-F238E27FC236}">
                <a16:creationId xmlns:a16="http://schemas.microsoft.com/office/drawing/2014/main" id="{BC0B03C6-7D8C-7B7D-73E1-A03ADFAE8372}"/>
              </a:ext>
            </a:extLst>
          </p:cNvPr>
          <p:cNvSpPr/>
          <p:nvPr/>
        </p:nvSpPr>
        <p:spPr>
          <a:xfrm>
            <a:off x="228600" y="1752600"/>
            <a:ext cx="28956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Procedural Due Process</a:t>
            </a:r>
          </a:p>
        </p:txBody>
      </p:sp>
      <p:sp>
        <p:nvSpPr>
          <p:cNvPr id="5" name="Rectangle 4">
            <a:extLst>
              <a:ext uri="{FF2B5EF4-FFF2-40B4-BE49-F238E27FC236}">
                <a16:creationId xmlns:a16="http://schemas.microsoft.com/office/drawing/2014/main" id="{C98C10C4-430F-C712-7672-D44D027D933B}"/>
              </a:ext>
            </a:extLst>
          </p:cNvPr>
          <p:cNvSpPr/>
          <p:nvPr/>
        </p:nvSpPr>
        <p:spPr>
          <a:xfrm>
            <a:off x="5334000" y="1752600"/>
            <a:ext cx="28956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Substantive Due Process</a:t>
            </a:r>
          </a:p>
        </p:txBody>
      </p:sp>
      <p:sp>
        <p:nvSpPr>
          <p:cNvPr id="7" name="Rectangle 6">
            <a:extLst>
              <a:ext uri="{FF2B5EF4-FFF2-40B4-BE49-F238E27FC236}">
                <a16:creationId xmlns:a16="http://schemas.microsoft.com/office/drawing/2014/main" id="{2CC25613-6DE0-6447-3182-82CF07181B2E}"/>
              </a:ext>
            </a:extLst>
          </p:cNvPr>
          <p:cNvSpPr/>
          <p:nvPr/>
        </p:nvSpPr>
        <p:spPr>
          <a:xfrm>
            <a:off x="228600" y="2886764"/>
            <a:ext cx="3759200" cy="191271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How the law is carried out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Search and seizure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Arrest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Fair trial </a:t>
            </a:r>
          </a:p>
        </p:txBody>
      </p:sp>
      <p:sp>
        <p:nvSpPr>
          <p:cNvPr id="8" name="Down Arrow 7">
            <a:extLst>
              <a:ext uri="{FF2B5EF4-FFF2-40B4-BE49-F238E27FC236}">
                <a16:creationId xmlns:a16="http://schemas.microsoft.com/office/drawing/2014/main" id="{5EF203DC-10BE-8641-3A97-41A19EC68058}"/>
              </a:ext>
            </a:extLst>
          </p:cNvPr>
          <p:cNvSpPr/>
          <p:nvPr/>
        </p:nvSpPr>
        <p:spPr>
          <a:xfrm>
            <a:off x="1613916" y="2549981"/>
            <a:ext cx="484632" cy="498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DEEA7A-07B1-EAAE-49C6-3A0890E18144}"/>
              </a:ext>
            </a:extLst>
          </p:cNvPr>
          <p:cNvSpPr/>
          <p:nvPr/>
        </p:nvSpPr>
        <p:spPr>
          <a:xfrm>
            <a:off x="5194300" y="2886763"/>
            <a:ext cx="3759200" cy="221863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The essence of law – whether a violates the basic right to life, liberty, or property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Ban on abortion – does it deny a right</a:t>
            </a:r>
          </a:p>
        </p:txBody>
      </p:sp>
      <p:sp>
        <p:nvSpPr>
          <p:cNvPr id="10" name="Down Arrow 9">
            <a:extLst>
              <a:ext uri="{FF2B5EF4-FFF2-40B4-BE49-F238E27FC236}">
                <a16:creationId xmlns:a16="http://schemas.microsoft.com/office/drawing/2014/main" id="{7B0EE6C5-37D0-B8A9-15B3-0BC81D3E0756}"/>
              </a:ext>
            </a:extLst>
          </p:cNvPr>
          <p:cNvSpPr/>
          <p:nvPr/>
        </p:nvSpPr>
        <p:spPr>
          <a:xfrm>
            <a:off x="6589268" y="2518912"/>
            <a:ext cx="484632" cy="498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437C10-C480-7FFD-2229-590408B6C9D3}"/>
              </a:ext>
            </a:extLst>
          </p:cNvPr>
          <p:cNvSpPr/>
          <p:nvPr/>
        </p:nvSpPr>
        <p:spPr>
          <a:xfrm>
            <a:off x="1530858" y="5224248"/>
            <a:ext cx="6082284" cy="1219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Prevents arbitrary abuse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Allows democratic elected leaders establish penal codes</a:t>
            </a:r>
          </a:p>
        </p:txBody>
      </p:sp>
      <p:sp>
        <p:nvSpPr>
          <p:cNvPr id="12" name="Down Arrow 11">
            <a:extLst>
              <a:ext uri="{FF2B5EF4-FFF2-40B4-BE49-F238E27FC236}">
                <a16:creationId xmlns:a16="http://schemas.microsoft.com/office/drawing/2014/main" id="{2368F1BF-6CFF-5D8D-1D22-AB9D2020A879}"/>
              </a:ext>
            </a:extLst>
          </p:cNvPr>
          <p:cNvSpPr/>
          <p:nvPr/>
        </p:nvSpPr>
        <p:spPr>
          <a:xfrm>
            <a:off x="2728045" y="4776582"/>
            <a:ext cx="484632" cy="498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1DB766F5-F48D-5F98-BB10-460DED0C3C27}"/>
              </a:ext>
            </a:extLst>
          </p:cNvPr>
          <p:cNvSpPr/>
          <p:nvPr/>
        </p:nvSpPr>
        <p:spPr>
          <a:xfrm>
            <a:off x="5194300" y="4919644"/>
            <a:ext cx="484632" cy="498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171E438-DFFB-D3B1-5EFC-018295908881}"/>
              </a:ext>
            </a:extLst>
          </p:cNvPr>
          <p:cNvPicPr>
            <a:picLocks noChangeAspect="1"/>
          </p:cNvPicPr>
          <p:nvPr/>
        </p:nvPicPr>
        <p:blipFill>
          <a:blip r:embed="rId2"/>
          <a:stretch>
            <a:fillRect/>
          </a:stretch>
        </p:blipFill>
        <p:spPr>
          <a:xfrm>
            <a:off x="3289300" y="1620393"/>
            <a:ext cx="1905000" cy="1427607"/>
          </a:xfrm>
          <a:prstGeom prst="rect">
            <a:avLst/>
          </a:prstGeom>
        </p:spPr>
      </p:pic>
    </p:spTree>
    <p:extLst>
      <p:ext uri="{BB962C8B-B14F-4D97-AF65-F5344CB8AC3E}">
        <p14:creationId xmlns:p14="http://schemas.microsoft.com/office/powerpoint/2010/main" val="8372465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457200" y="105554"/>
            <a:ext cx="78867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My home is my castle</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457200" y="1158882"/>
            <a:ext cx="8229600" cy="4906963"/>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Guidance in search and seizure </a:t>
            </a:r>
          </a:p>
        </p:txBody>
      </p:sp>
      <p:pic>
        <p:nvPicPr>
          <p:cNvPr id="5" name="Picture 4" descr="A picture containing text, book&#10;&#10;Description automatically generated">
            <a:extLst>
              <a:ext uri="{FF2B5EF4-FFF2-40B4-BE49-F238E27FC236}">
                <a16:creationId xmlns:a16="http://schemas.microsoft.com/office/drawing/2014/main" id="{50D0EED3-92C9-4E85-9603-D8DDDAC6A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4" y="2648368"/>
            <a:ext cx="4235675" cy="1710565"/>
          </a:xfrm>
          <a:prstGeom prst="rect">
            <a:avLst/>
          </a:prstGeom>
          <a:ln>
            <a:solidFill>
              <a:schemeClr val="tx1"/>
            </a:solidFill>
          </a:ln>
        </p:spPr>
      </p:pic>
      <p:sp>
        <p:nvSpPr>
          <p:cNvPr id="6" name="Rectangle 5">
            <a:extLst>
              <a:ext uri="{FF2B5EF4-FFF2-40B4-BE49-F238E27FC236}">
                <a16:creationId xmlns:a16="http://schemas.microsoft.com/office/drawing/2014/main" id="{BF72835F-8D0A-4722-A76C-A49256BCEC90}"/>
              </a:ext>
            </a:extLst>
          </p:cNvPr>
          <p:cNvSpPr/>
          <p:nvPr/>
        </p:nvSpPr>
        <p:spPr>
          <a:xfrm>
            <a:off x="1143000" y="1643282"/>
            <a:ext cx="7800975" cy="91315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The right of the people to be secure in their persons, houses, papers, and effects, against unreasonable searches and seizures”</a:t>
            </a:r>
          </a:p>
          <a:p>
            <a:r>
              <a:rPr lang="en-US" sz="2000" dirty="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- 4</a:t>
            </a:r>
            <a:r>
              <a:rPr lang="en-US" sz="2000" b="1" baseline="30000" dirty="0">
                <a:solidFill>
                  <a:schemeClr val="bg1"/>
                </a:solidFill>
                <a:latin typeface="Times New Roman" panose="02020603050405020304" pitchFamily="18" charset="0"/>
                <a:cs typeface="Times New Roman" panose="02020603050405020304" pitchFamily="18" charset="0"/>
              </a:rPr>
              <a:t>th</a:t>
            </a:r>
            <a:r>
              <a:rPr lang="en-US" sz="2000" b="1" dirty="0">
                <a:solidFill>
                  <a:schemeClr val="bg1"/>
                </a:solidFill>
                <a:latin typeface="Times New Roman" panose="02020603050405020304" pitchFamily="18" charset="0"/>
                <a:cs typeface="Times New Roman" panose="02020603050405020304" pitchFamily="18" charset="0"/>
              </a:rPr>
              <a:t> Amendment, U.S. Constitution </a:t>
            </a:r>
          </a:p>
        </p:txBody>
      </p:sp>
      <p:sp>
        <p:nvSpPr>
          <p:cNvPr id="7" name="Rectangle 6">
            <a:extLst>
              <a:ext uri="{FF2B5EF4-FFF2-40B4-BE49-F238E27FC236}">
                <a16:creationId xmlns:a16="http://schemas.microsoft.com/office/drawing/2014/main" id="{7EC6C654-8AE3-4D73-AB96-7106C272C387}"/>
              </a:ext>
            </a:extLst>
          </p:cNvPr>
          <p:cNvSpPr/>
          <p:nvPr/>
        </p:nvSpPr>
        <p:spPr>
          <a:xfrm>
            <a:off x="4858920" y="3087335"/>
            <a:ext cx="3123542" cy="51392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The Pillars of Privacy</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1759534-6BA0-43CE-903C-A382DBCE413A}"/>
              </a:ext>
            </a:extLst>
          </p:cNvPr>
          <p:cNvSpPr/>
          <p:nvPr/>
        </p:nvSpPr>
        <p:spPr>
          <a:xfrm>
            <a:off x="457200" y="4423525"/>
            <a:ext cx="4944411" cy="243447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chemeClr val="bg1"/>
              </a:solidFill>
              <a:latin typeface="Times New Roman" panose="02020603050405020304" pitchFamily="18" charset="0"/>
              <a:cs typeface="Times New Roman" panose="02020603050405020304" pitchFamily="18" charset="0"/>
            </a:endParaRPr>
          </a:p>
          <a:p>
            <a:r>
              <a:rPr lang="en-US" sz="2400" b="1" u="sng" dirty="0">
                <a:solidFill>
                  <a:schemeClr val="bg1"/>
                </a:solidFill>
                <a:latin typeface="Times New Roman" panose="02020603050405020304" pitchFamily="18" charset="0"/>
                <a:cs typeface="Times New Roman" panose="02020603050405020304" pitchFamily="18" charset="0"/>
              </a:rPr>
              <a:t>Probable Cause</a:t>
            </a:r>
          </a:p>
          <a:p>
            <a:pPr marL="257175" indent="-257175">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Search Warrant REQUIRED</a:t>
            </a:r>
          </a:p>
          <a:p>
            <a:pPr marL="257175" indent="-257175">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Based on reliable information</a:t>
            </a:r>
          </a:p>
          <a:p>
            <a:pPr marL="257175" indent="-257175">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Identify the areas to be searched </a:t>
            </a:r>
          </a:p>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“Fruit of the poisonous tree” – evidence taken without a warrant</a:t>
            </a:r>
          </a:p>
          <a:p>
            <a:endParaRPr lang="en-US" b="1" dirty="0">
              <a:solidFill>
                <a:schemeClr val="bg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D7C52D-D9D0-4D1D-8FF6-25B2DDFAB9CF}"/>
              </a:ext>
            </a:extLst>
          </p:cNvPr>
          <p:cNvSpPr/>
          <p:nvPr/>
        </p:nvSpPr>
        <p:spPr>
          <a:xfrm>
            <a:off x="5819753" y="4618854"/>
            <a:ext cx="3123542" cy="168933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Times New Roman" panose="02020603050405020304" pitchFamily="18" charset="0"/>
              <a:cs typeface="Times New Roman" panose="02020603050405020304" pitchFamily="18" charset="0"/>
            </a:endParaRPr>
          </a:p>
          <a:p>
            <a:r>
              <a:rPr lang="en-US" sz="2400" b="1" u="sng" dirty="0">
                <a:solidFill>
                  <a:schemeClr val="bg1"/>
                </a:solidFill>
                <a:latin typeface="Times New Roman" panose="02020603050405020304" pitchFamily="18" charset="0"/>
                <a:cs typeface="Times New Roman" panose="02020603050405020304" pitchFamily="18" charset="0"/>
              </a:rPr>
              <a:t>Reasonable Cause</a:t>
            </a:r>
          </a:p>
          <a:p>
            <a:pPr marL="257175" indent="-257175">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Suspicious activity</a:t>
            </a:r>
          </a:p>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Terry v. Ohio (1968)</a:t>
            </a:r>
          </a:p>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NJ v. TLO (1985)</a:t>
            </a:r>
          </a:p>
          <a:p>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0" name="Arrow: Down 9">
            <a:extLst>
              <a:ext uri="{FF2B5EF4-FFF2-40B4-BE49-F238E27FC236}">
                <a16:creationId xmlns:a16="http://schemas.microsoft.com/office/drawing/2014/main" id="{6856C947-7C42-424E-BF5C-87E45468E710}"/>
              </a:ext>
            </a:extLst>
          </p:cNvPr>
          <p:cNvSpPr/>
          <p:nvPr/>
        </p:nvSpPr>
        <p:spPr>
          <a:xfrm>
            <a:off x="4914196" y="3489156"/>
            <a:ext cx="258581" cy="116446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Arrow: Down 10">
            <a:extLst>
              <a:ext uri="{FF2B5EF4-FFF2-40B4-BE49-F238E27FC236}">
                <a16:creationId xmlns:a16="http://schemas.microsoft.com/office/drawing/2014/main" id="{FED09C73-3C78-43F8-B3A1-AA8024DECA66}"/>
              </a:ext>
            </a:extLst>
          </p:cNvPr>
          <p:cNvSpPr/>
          <p:nvPr/>
        </p:nvSpPr>
        <p:spPr>
          <a:xfrm>
            <a:off x="6810491" y="3531766"/>
            <a:ext cx="258581" cy="116446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956356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601877" y="245771"/>
            <a:ext cx="7886700" cy="989825"/>
          </a:xfrm>
          <a:solidFill>
            <a:schemeClr val="bg1"/>
          </a:solidFill>
          <a:ln>
            <a:solidFill>
              <a:srgbClr val="FF0000"/>
            </a:solidFill>
          </a:ln>
        </p:spPr>
        <p:txBody>
          <a:bodyPr>
            <a:noAutofit/>
          </a:bodyPr>
          <a:lstStyle/>
          <a:p>
            <a:pPr algn="ctr"/>
            <a:r>
              <a:rPr lang="en-US" sz="3200" dirty="0">
                <a:latin typeface="Castellar" panose="020A0402060406010301" pitchFamily="18" charset="0"/>
              </a:rPr>
              <a:t>The Fruit of the Poisonous Tree</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348521" y="1554682"/>
            <a:ext cx="8521908" cy="3935291"/>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THE </a:t>
            </a:r>
            <a:r>
              <a:rPr lang="en-US" sz="2400" b="1" u="sng" dirty="0">
                <a:solidFill>
                  <a:srgbClr val="FF0000"/>
                </a:solidFill>
                <a:latin typeface="Times New Roman" panose="02020603050405020304" pitchFamily="18" charset="0"/>
                <a:cs typeface="Times New Roman" panose="02020603050405020304" pitchFamily="18" charset="0"/>
              </a:rPr>
              <a:t>EXCLUSIONARY PRINCIPLE</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 SEARCH &amp; SEIZURE –</a:t>
            </a:r>
          </a:p>
          <a:p>
            <a:r>
              <a:rPr lang="en-US" sz="2400" b="1" dirty="0">
                <a:solidFill>
                  <a:srgbClr val="002060"/>
                </a:solidFill>
                <a:latin typeface="Times New Roman" panose="02020603050405020304" pitchFamily="18" charset="0"/>
                <a:cs typeface="Times New Roman" panose="02020603050405020304" pitchFamily="18" charset="0"/>
              </a:rPr>
              <a:t>MAPP v. OHIO 1961</a:t>
            </a:r>
            <a:endParaRPr lang="en-US" sz="2400" b="1" dirty="0">
              <a:latin typeface="Times New Roman" panose="02020603050405020304" pitchFamily="18" charset="0"/>
              <a:cs typeface="Times New Roman" panose="02020603050405020304" pitchFamily="18" charset="0"/>
            </a:endParaRPr>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endParaRPr lang="en-US" sz="1800" b="1"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Evidence seized without following proper guidelines of search and seizure  is inadmissible in a court of law</a:t>
            </a:r>
          </a:p>
        </p:txBody>
      </p:sp>
      <p:pic>
        <p:nvPicPr>
          <p:cNvPr id="5" name="Picture 4" descr="A hand holding an apple&#10;&#10;Description automatically generated">
            <a:extLst>
              <a:ext uri="{FF2B5EF4-FFF2-40B4-BE49-F238E27FC236}">
                <a16:creationId xmlns:a16="http://schemas.microsoft.com/office/drawing/2014/main" id="{45D1A9BA-D089-473E-B178-08EFB947C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518" y="2413216"/>
            <a:ext cx="1841096" cy="1553571"/>
          </a:xfrm>
          <a:prstGeom prst="rect">
            <a:avLst/>
          </a:prstGeom>
        </p:spPr>
      </p:pic>
      <p:pic>
        <p:nvPicPr>
          <p:cNvPr id="7" name="Picture 6" descr="A close up of a logo&#10;&#10;Description automatically generated">
            <a:extLst>
              <a:ext uri="{FF2B5EF4-FFF2-40B4-BE49-F238E27FC236}">
                <a16:creationId xmlns:a16="http://schemas.microsoft.com/office/drawing/2014/main" id="{83F68E72-4268-4569-ACBE-3495029C1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7026" y="2545428"/>
            <a:ext cx="663314" cy="793330"/>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6E6654E7-FED9-465A-A0DB-00C2E548A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8" y="2958684"/>
            <a:ext cx="1000125" cy="1143000"/>
          </a:xfrm>
          <a:prstGeom prst="rect">
            <a:avLst/>
          </a:prstGeom>
          <a:ln>
            <a:solidFill>
              <a:schemeClr val="tx1"/>
            </a:solidFill>
          </a:ln>
        </p:spPr>
      </p:pic>
      <p:sp>
        <p:nvSpPr>
          <p:cNvPr id="10" name="Rectangle 9">
            <a:extLst>
              <a:ext uri="{FF2B5EF4-FFF2-40B4-BE49-F238E27FC236}">
                <a16:creationId xmlns:a16="http://schemas.microsoft.com/office/drawing/2014/main" id="{363AF92F-CBD7-40ED-9401-EC048C148066}"/>
              </a:ext>
            </a:extLst>
          </p:cNvPr>
          <p:cNvSpPr/>
          <p:nvPr/>
        </p:nvSpPr>
        <p:spPr>
          <a:xfrm>
            <a:off x="1326630" y="2958684"/>
            <a:ext cx="5565098" cy="990287"/>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“nothing can destroy a government more quickly than its failure to observe its own laws.”</a:t>
            </a:r>
          </a:p>
          <a:p>
            <a:r>
              <a:rPr lang="en-US" dirty="0">
                <a:latin typeface="Times New Roman" panose="02020603050405020304" pitchFamily="18" charset="0"/>
                <a:cs typeface="Times New Roman" panose="02020603050405020304" pitchFamily="18" charset="0"/>
              </a:rPr>
              <a:t>	- Justice Clark, Mapp v. Ohio 1961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8AB22D13-7B39-4154-83E0-C678E7114CD8}"/>
              </a:ext>
            </a:extLst>
          </p:cNvPr>
          <p:cNvSpPr/>
          <p:nvPr/>
        </p:nvSpPr>
        <p:spPr>
          <a:xfrm>
            <a:off x="3249077" y="4984797"/>
            <a:ext cx="3258869" cy="751007"/>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SELECTIVE INCORPORATION</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Image result for Ohio  balnk map">
            <a:extLst>
              <a:ext uri="{FF2B5EF4-FFF2-40B4-BE49-F238E27FC236}">
                <a16:creationId xmlns:a16="http://schemas.microsoft.com/office/drawing/2014/main" id="{F7D7191E-E8F5-4F63-9B41-2A276E1E5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728" y="4840276"/>
            <a:ext cx="1185863" cy="1200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A close up of a logo&#10;&#10;Description automatically generated">
            <a:extLst>
              <a:ext uri="{FF2B5EF4-FFF2-40B4-BE49-F238E27FC236}">
                <a16:creationId xmlns:a16="http://schemas.microsoft.com/office/drawing/2014/main" id="{2022CF4B-2BE3-4334-82DB-EE4F8CC8F2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4753" y="5033684"/>
            <a:ext cx="1023402" cy="813334"/>
          </a:xfrm>
          <a:prstGeom prst="rect">
            <a:avLst/>
          </a:prstGeom>
        </p:spPr>
      </p:pic>
      <p:sp>
        <p:nvSpPr>
          <p:cNvPr id="14" name="Arrow: Right 13">
            <a:extLst>
              <a:ext uri="{FF2B5EF4-FFF2-40B4-BE49-F238E27FC236}">
                <a16:creationId xmlns:a16="http://schemas.microsoft.com/office/drawing/2014/main" id="{13279FC9-F609-458A-A93A-C9B8CB9A197C}"/>
              </a:ext>
            </a:extLst>
          </p:cNvPr>
          <p:cNvSpPr/>
          <p:nvPr/>
        </p:nvSpPr>
        <p:spPr>
          <a:xfrm>
            <a:off x="6507946" y="5171236"/>
            <a:ext cx="407371" cy="36347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4446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1C9D-D8E4-0850-7CC4-7364C2B2FDCC}"/>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77"/>
              </a:rPr>
              <a:t>2nd Amendment debate</a:t>
            </a:r>
          </a:p>
        </p:txBody>
      </p:sp>
      <p:sp>
        <p:nvSpPr>
          <p:cNvPr id="3" name="Content Placeholder 2">
            <a:extLst>
              <a:ext uri="{FF2B5EF4-FFF2-40B4-BE49-F238E27FC236}">
                <a16:creationId xmlns:a16="http://schemas.microsoft.com/office/drawing/2014/main" id="{483F493B-E7E3-88A3-685C-86DCF91AAC73}"/>
              </a:ext>
            </a:extLst>
          </p:cNvPr>
          <p:cNvSpPr>
            <a:spLocks noGrp="1"/>
          </p:cNvSpPr>
          <p:nvPr>
            <p:ph idx="1"/>
          </p:nvPr>
        </p:nvSpPr>
        <p:spPr>
          <a:xfrm>
            <a:off x="457200" y="1219200"/>
            <a:ext cx="8229600" cy="49069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The Right to Bear Arms – Liberty vs. Security</a:t>
            </a:r>
          </a:p>
        </p:txBody>
      </p:sp>
      <p:sp>
        <p:nvSpPr>
          <p:cNvPr id="4" name="Rectangle 3">
            <a:extLst>
              <a:ext uri="{FF2B5EF4-FFF2-40B4-BE49-F238E27FC236}">
                <a16:creationId xmlns:a16="http://schemas.microsoft.com/office/drawing/2014/main" id="{B3A54C35-2EAE-B7A9-FA4E-794293006C8B}"/>
              </a:ext>
            </a:extLst>
          </p:cNvPr>
          <p:cNvSpPr/>
          <p:nvPr/>
        </p:nvSpPr>
        <p:spPr>
          <a:xfrm>
            <a:off x="762000" y="1744662"/>
            <a:ext cx="8229600" cy="47323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Prompt: </a:t>
            </a:r>
            <a:r>
              <a:rPr lang="en-US" dirty="0">
                <a:effectLst/>
                <a:latin typeface="Times New Roman" panose="02020603050405020304" pitchFamily="18" charset="0"/>
                <a:ea typeface="Calibri" panose="020F0502020204030204" pitchFamily="34" charset="0"/>
                <a:cs typeface="Times New Roman" panose="02020603050405020304" pitchFamily="18" charset="0"/>
              </a:rPr>
              <a:t>Develop an argument how the Supreme Court should define the right to bear arms under the second Amendment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In your essay, you must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Articulate a defensible claim with an established line of reasoning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Support your argument with multiple sources of evidence including those listed below</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“Reasonable Right to Bear Arms” by Adam Winkler – </a:t>
            </a:r>
            <a:r>
              <a:rPr lang="en-US"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U.S. Constitution Center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“Not a Second Class Right, The Second Amendment Today” by Nelson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Ludd</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U.S. Constitution Center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District of Columbia v. Heller (2008)</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McDonald v. Chicago (2010)***</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Use reasoning to explain how evidence supports your thesis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99058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Gun Control Debate </a:t>
            </a:r>
          </a:p>
          <a:p>
            <a:pPr>
              <a:spcBef>
                <a:spcPts val="0"/>
              </a:spcBef>
            </a:pPr>
            <a:r>
              <a:rPr lang="en-US" sz="2000" dirty="0">
                <a:latin typeface="Times New Roman" pitchFamily="18" charset="0"/>
                <a:cs typeface="Times New Roman" pitchFamily="18" charset="0"/>
              </a:rPr>
              <a:t>SCOTUS Comparison </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Procedural Due Process Rights due tomorrow </a:t>
            </a:r>
          </a:p>
        </p:txBody>
      </p:sp>
    </p:spTree>
    <p:extLst>
      <p:ext uri="{BB962C8B-B14F-4D97-AF65-F5344CB8AC3E}">
        <p14:creationId xmlns:p14="http://schemas.microsoft.com/office/powerpoint/2010/main" val="31822455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1C9D-D8E4-0850-7CC4-7364C2B2FDCC}"/>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77"/>
              </a:rPr>
              <a:t>2nd Amendment debate</a:t>
            </a:r>
          </a:p>
        </p:txBody>
      </p:sp>
      <p:sp>
        <p:nvSpPr>
          <p:cNvPr id="3" name="Content Placeholder 2">
            <a:extLst>
              <a:ext uri="{FF2B5EF4-FFF2-40B4-BE49-F238E27FC236}">
                <a16:creationId xmlns:a16="http://schemas.microsoft.com/office/drawing/2014/main" id="{483F493B-E7E3-88A3-685C-86DCF91AAC73}"/>
              </a:ext>
            </a:extLst>
          </p:cNvPr>
          <p:cNvSpPr>
            <a:spLocks noGrp="1"/>
          </p:cNvSpPr>
          <p:nvPr>
            <p:ph idx="1"/>
          </p:nvPr>
        </p:nvSpPr>
        <p:spPr>
          <a:xfrm>
            <a:off x="457200" y="1219200"/>
            <a:ext cx="8229600" cy="49069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The Right to Bear Arms – Liberty vs. Security</a:t>
            </a:r>
          </a:p>
        </p:txBody>
      </p:sp>
      <p:sp>
        <p:nvSpPr>
          <p:cNvPr id="4" name="Rectangle 3">
            <a:extLst>
              <a:ext uri="{FF2B5EF4-FFF2-40B4-BE49-F238E27FC236}">
                <a16:creationId xmlns:a16="http://schemas.microsoft.com/office/drawing/2014/main" id="{B3A54C35-2EAE-B7A9-FA4E-794293006C8B}"/>
              </a:ext>
            </a:extLst>
          </p:cNvPr>
          <p:cNvSpPr/>
          <p:nvPr/>
        </p:nvSpPr>
        <p:spPr>
          <a:xfrm>
            <a:off x="762000" y="1744662"/>
            <a:ext cx="8229600" cy="47323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Prompt: </a:t>
            </a:r>
            <a:r>
              <a:rPr lang="en-US" dirty="0">
                <a:effectLst/>
                <a:latin typeface="Times New Roman" panose="02020603050405020304" pitchFamily="18" charset="0"/>
                <a:ea typeface="Calibri" panose="020F0502020204030204" pitchFamily="34" charset="0"/>
                <a:cs typeface="Times New Roman" panose="02020603050405020304" pitchFamily="18" charset="0"/>
              </a:rPr>
              <a:t>Develop an argument how the Supreme Court should define the right to bear arms under the second Amendment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In your essay, you must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Articulate a defensible claim with an established line of reasoning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Support your argument with multiple sources of evidence including those listed below</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“Reasonable Right to Bear Arms” by Adam Winkler – </a:t>
            </a:r>
            <a:r>
              <a:rPr lang="en-US"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U.S. Constitution Center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“Not a Second Class Right, The Second Amendment Today” by Nelson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Ludd</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U.S. Constitution Center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District of Columbia v. Heller (2008)</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McDonald v. Chicago (2010)***</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Use reasoning to explain how evidence supports your thesis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92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Castellar" pitchFamily="18" charset="0"/>
              </a:rPr>
              <a:t>Fight the Power</a:t>
            </a:r>
          </a:p>
        </p:txBody>
      </p:sp>
      <p:sp>
        <p:nvSpPr>
          <p:cNvPr id="3" name="Content Placeholder 2"/>
          <p:cNvSpPr>
            <a:spLocks noGrp="1"/>
          </p:cNvSpPr>
          <p:nvPr>
            <p:ph idx="1"/>
          </p:nvPr>
        </p:nvSpPr>
        <p:spPr>
          <a:xfrm>
            <a:off x="197370" y="2819400"/>
            <a:ext cx="8610600" cy="3154363"/>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Anti-federalist argued that a Bill of Rights establishes a barrier against the encroachment of individual liberties by government.</a:t>
            </a:r>
          </a:p>
          <a:p>
            <a:pPr marL="0" indent="0">
              <a:buNone/>
            </a:pPr>
            <a:endParaRPr lang="en-US" sz="2400" dirty="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Use the interactive Constitution and explain how each right protected by the Bill of Rights provides a check against the authority of government. </a:t>
            </a:r>
          </a:p>
        </p:txBody>
      </p:sp>
      <p:sp>
        <p:nvSpPr>
          <p:cNvPr id="4" name="Rectangle 3">
            <a:extLst>
              <a:ext uri="{FF2B5EF4-FFF2-40B4-BE49-F238E27FC236}">
                <a16:creationId xmlns:a16="http://schemas.microsoft.com/office/drawing/2014/main" id="{B9D3B098-67E7-40DD-B8A7-B60CFCC8C169}"/>
              </a:ext>
            </a:extLst>
          </p:cNvPr>
          <p:cNvSpPr/>
          <p:nvPr/>
        </p:nvSpPr>
        <p:spPr>
          <a:xfrm>
            <a:off x="304800" y="1066800"/>
            <a:ext cx="8534400" cy="1600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Those who have governed, have been found in all ages ever active to enlarge their powers and abridge the public liberty. This has induced the people in all countries, where any sense of freedom remained, to fix barriers against the encroachments of their rulers.</a:t>
            </a:r>
          </a:p>
          <a:p>
            <a:r>
              <a:rPr lang="en-US" sz="2000" dirty="0">
                <a:latin typeface="Times" panose="02020603050405020304" pitchFamily="18" charset="0"/>
                <a:cs typeface="Times" panose="02020603050405020304" pitchFamily="18" charset="0"/>
              </a:rPr>
              <a:t>	- Robert Yates, Anti-federalist #84, 1788</a:t>
            </a:r>
          </a:p>
        </p:txBody>
      </p:sp>
      <p:pic>
        <p:nvPicPr>
          <p:cNvPr id="1026" name="Picture 2" descr="International Operations Training">
            <a:extLst>
              <a:ext uri="{FF2B5EF4-FFF2-40B4-BE49-F238E27FC236}">
                <a16:creationId xmlns:a16="http://schemas.microsoft.com/office/drawing/2014/main" id="{A14A8391-59BD-4170-8348-67712A513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924425"/>
            <a:ext cx="3048000" cy="1733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B55773-BB59-488F-A575-83C5AD268940}"/>
              </a:ext>
            </a:extLst>
          </p:cNvPr>
          <p:cNvSpPr/>
          <p:nvPr/>
        </p:nvSpPr>
        <p:spPr>
          <a:xfrm>
            <a:off x="3048000" y="5257617"/>
            <a:ext cx="3048000" cy="5635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The Bill of Rights</a:t>
            </a:r>
          </a:p>
        </p:txBody>
      </p:sp>
      <p:sp>
        <p:nvSpPr>
          <p:cNvPr id="7" name="Rectangle 6">
            <a:extLst>
              <a:ext uri="{FF2B5EF4-FFF2-40B4-BE49-F238E27FC236}">
                <a16:creationId xmlns:a16="http://schemas.microsoft.com/office/drawing/2014/main" id="{44146683-7A4C-4ECC-A573-D4813F2B88F7}"/>
              </a:ext>
            </a:extLst>
          </p:cNvPr>
          <p:cNvSpPr/>
          <p:nvPr/>
        </p:nvSpPr>
        <p:spPr>
          <a:xfrm>
            <a:off x="3056744" y="5941920"/>
            <a:ext cx="3048000" cy="5635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No GOV. SHALL PASS</a:t>
            </a:r>
          </a:p>
        </p:txBody>
      </p:sp>
    </p:spTree>
    <p:extLst>
      <p:ext uri="{BB962C8B-B14F-4D97-AF65-F5344CB8AC3E}">
        <p14:creationId xmlns:p14="http://schemas.microsoft.com/office/powerpoint/2010/main" val="36190541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1C9D-D8E4-0850-7CC4-7364C2B2FDCC}"/>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77"/>
              </a:rPr>
              <a:t>2nd Amendment debate</a:t>
            </a:r>
          </a:p>
        </p:txBody>
      </p:sp>
      <p:sp>
        <p:nvSpPr>
          <p:cNvPr id="3" name="Content Placeholder 2">
            <a:extLst>
              <a:ext uri="{FF2B5EF4-FFF2-40B4-BE49-F238E27FC236}">
                <a16:creationId xmlns:a16="http://schemas.microsoft.com/office/drawing/2014/main" id="{483F493B-E7E3-88A3-685C-86DCF91AAC73}"/>
              </a:ext>
            </a:extLst>
          </p:cNvPr>
          <p:cNvSpPr>
            <a:spLocks noGrp="1"/>
          </p:cNvSpPr>
          <p:nvPr>
            <p:ph idx="1"/>
          </p:nvPr>
        </p:nvSpPr>
        <p:spPr>
          <a:xfrm>
            <a:off x="457200" y="1219200"/>
            <a:ext cx="8229600" cy="49069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The Right to Bear Arms – Liberty vs. Security</a:t>
            </a:r>
          </a:p>
        </p:txBody>
      </p:sp>
      <p:sp>
        <p:nvSpPr>
          <p:cNvPr id="4" name="Rectangle 3">
            <a:extLst>
              <a:ext uri="{FF2B5EF4-FFF2-40B4-BE49-F238E27FC236}">
                <a16:creationId xmlns:a16="http://schemas.microsoft.com/office/drawing/2014/main" id="{B3A54C35-2EAE-B7A9-FA4E-794293006C8B}"/>
              </a:ext>
            </a:extLst>
          </p:cNvPr>
          <p:cNvSpPr/>
          <p:nvPr/>
        </p:nvSpPr>
        <p:spPr>
          <a:xfrm>
            <a:off x="762000" y="1744662"/>
            <a:ext cx="8229600" cy="10747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Prompt: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Develop an argument how the Supreme Court should define the right to bear arms under the second Amendment.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838EBBA-B226-55EC-929A-CA5FC11305E5}"/>
              </a:ext>
            </a:extLst>
          </p:cNvPr>
          <p:cNvPicPr>
            <a:picLocks noChangeAspect="1"/>
          </p:cNvPicPr>
          <p:nvPr/>
        </p:nvPicPr>
        <p:blipFill>
          <a:blip r:embed="rId2"/>
          <a:stretch>
            <a:fillRect/>
          </a:stretch>
        </p:blipFill>
        <p:spPr>
          <a:xfrm>
            <a:off x="5410200" y="3049229"/>
            <a:ext cx="3429000" cy="2757051"/>
          </a:xfrm>
          <a:prstGeom prst="rect">
            <a:avLst/>
          </a:prstGeom>
          <a:ln>
            <a:solidFill>
              <a:srgbClr val="002060"/>
            </a:solidFill>
          </a:ln>
        </p:spPr>
      </p:pic>
      <p:pic>
        <p:nvPicPr>
          <p:cNvPr id="6" name="Picture 5">
            <a:extLst>
              <a:ext uri="{FF2B5EF4-FFF2-40B4-BE49-F238E27FC236}">
                <a16:creationId xmlns:a16="http://schemas.microsoft.com/office/drawing/2014/main" id="{2A2519DF-BD0F-D440-6949-7AD8C2BD1852}"/>
              </a:ext>
            </a:extLst>
          </p:cNvPr>
          <p:cNvPicPr>
            <a:picLocks noChangeAspect="1"/>
          </p:cNvPicPr>
          <p:nvPr/>
        </p:nvPicPr>
        <p:blipFill>
          <a:blip r:embed="rId3"/>
          <a:stretch>
            <a:fillRect/>
          </a:stretch>
        </p:blipFill>
        <p:spPr>
          <a:xfrm>
            <a:off x="901700" y="3048000"/>
            <a:ext cx="3276600" cy="2758281"/>
          </a:xfrm>
          <a:prstGeom prst="rect">
            <a:avLst/>
          </a:prstGeom>
          <a:ln>
            <a:solidFill>
              <a:srgbClr val="002060"/>
            </a:solidFill>
          </a:ln>
        </p:spPr>
      </p:pic>
      <p:sp>
        <p:nvSpPr>
          <p:cNvPr id="7" name="Rectangle 6">
            <a:extLst>
              <a:ext uri="{FF2B5EF4-FFF2-40B4-BE49-F238E27FC236}">
                <a16:creationId xmlns:a16="http://schemas.microsoft.com/office/drawing/2014/main" id="{45527613-15C8-3D3D-574B-75107332CABF}"/>
              </a:ext>
            </a:extLst>
          </p:cNvPr>
          <p:cNvSpPr/>
          <p:nvPr/>
        </p:nvSpPr>
        <p:spPr>
          <a:xfrm>
            <a:off x="4337050" y="3482181"/>
            <a:ext cx="9144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VS.</a:t>
            </a:r>
          </a:p>
        </p:txBody>
      </p:sp>
    </p:spTree>
    <p:extLst>
      <p:ext uri="{BB962C8B-B14F-4D97-AF65-F5344CB8AC3E}">
        <p14:creationId xmlns:p14="http://schemas.microsoft.com/office/powerpoint/2010/main" val="3274328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1C9D-D8E4-0850-7CC4-7364C2B2FDCC}"/>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77"/>
              </a:rPr>
              <a:t>Scotus &amp; 2nd Amendment</a:t>
            </a:r>
          </a:p>
        </p:txBody>
      </p:sp>
      <p:sp>
        <p:nvSpPr>
          <p:cNvPr id="3" name="Content Placeholder 2">
            <a:extLst>
              <a:ext uri="{FF2B5EF4-FFF2-40B4-BE49-F238E27FC236}">
                <a16:creationId xmlns:a16="http://schemas.microsoft.com/office/drawing/2014/main" id="{483F493B-E7E3-88A3-685C-86DCF91AAC73}"/>
              </a:ext>
            </a:extLst>
          </p:cNvPr>
          <p:cNvSpPr>
            <a:spLocks noGrp="1"/>
          </p:cNvSpPr>
          <p:nvPr>
            <p:ph idx="1"/>
          </p:nvPr>
        </p:nvSpPr>
        <p:spPr>
          <a:xfrm>
            <a:off x="457200" y="1219200"/>
            <a:ext cx="8229600" cy="4906963"/>
          </a:xfrm>
          <a:solidFill>
            <a:schemeClr val="bg1"/>
          </a:solidFill>
        </p:spPr>
        <p:txBody>
          <a:bodyPr>
            <a:normAutofit/>
          </a:bodyPr>
          <a:lstStyle/>
          <a:p>
            <a:pPr lvl="0"/>
            <a:r>
              <a:rPr lang="en-US" sz="2400" dirty="0">
                <a:latin typeface="Times" panose="02020603050405020304" pitchFamily="18" charset="0"/>
                <a:cs typeface="Times" panose="02020603050405020304" pitchFamily="18" charset="0"/>
              </a:rPr>
              <a:t>Identify a common constitutional principle used to make a ruling in both </a:t>
            </a:r>
            <a:r>
              <a:rPr lang="en-US" sz="2400" i="1" dirty="0">
                <a:latin typeface="Times" panose="02020603050405020304" pitchFamily="18" charset="0"/>
                <a:cs typeface="Times" panose="02020603050405020304" pitchFamily="18" charset="0"/>
              </a:rPr>
              <a:t>D.C. v. Heller</a:t>
            </a:r>
            <a:r>
              <a:rPr lang="en-US" sz="2400" dirty="0">
                <a:latin typeface="Times" panose="02020603050405020304" pitchFamily="18" charset="0"/>
                <a:cs typeface="Times" panose="02020603050405020304" pitchFamily="18" charset="0"/>
              </a:rPr>
              <a:t> (2008) and </a:t>
            </a:r>
            <a:r>
              <a:rPr lang="en-US" sz="2400" i="1" dirty="0">
                <a:latin typeface="Times" panose="02020603050405020304" pitchFamily="18" charset="0"/>
                <a:cs typeface="Times" panose="02020603050405020304" pitchFamily="18" charset="0"/>
              </a:rPr>
              <a:t>McDonald </a:t>
            </a:r>
            <a:r>
              <a:rPr lang="en-US" sz="2400" dirty="0">
                <a:latin typeface="Times" panose="02020603050405020304" pitchFamily="18" charset="0"/>
                <a:cs typeface="Times" panose="02020603050405020304" pitchFamily="18" charset="0"/>
              </a:rPr>
              <a:t>v. </a:t>
            </a:r>
            <a:r>
              <a:rPr lang="en-US" sz="2400" i="1" dirty="0">
                <a:latin typeface="Times" panose="02020603050405020304" pitchFamily="18" charset="0"/>
                <a:cs typeface="Times" panose="02020603050405020304" pitchFamily="18" charset="0"/>
              </a:rPr>
              <a:t>Chicago </a:t>
            </a:r>
            <a:r>
              <a:rPr lang="en-US" sz="2400" dirty="0">
                <a:latin typeface="Times" panose="02020603050405020304" pitchFamily="18" charset="0"/>
                <a:cs typeface="Times" panose="02020603050405020304" pitchFamily="18" charset="0"/>
              </a:rPr>
              <a:t>(2010).</a:t>
            </a:r>
          </a:p>
          <a:p>
            <a:pPr lvl="0"/>
            <a:r>
              <a:rPr lang="en-US" sz="2400" dirty="0">
                <a:latin typeface="Times" panose="02020603050405020304" pitchFamily="18" charset="0"/>
                <a:cs typeface="Times" panose="02020603050405020304" pitchFamily="18" charset="0"/>
              </a:rPr>
              <a:t>Explain how the facts of </a:t>
            </a:r>
            <a:r>
              <a:rPr lang="en-US" sz="2400" i="1" dirty="0">
                <a:latin typeface="Times" panose="02020603050405020304" pitchFamily="18" charset="0"/>
                <a:cs typeface="Times" panose="02020603050405020304" pitchFamily="18" charset="0"/>
              </a:rPr>
              <a:t>D.C. v. Heller</a:t>
            </a:r>
            <a:r>
              <a:rPr lang="en-US" sz="2400" dirty="0">
                <a:latin typeface="Times" panose="02020603050405020304" pitchFamily="18" charset="0"/>
                <a:cs typeface="Times" panose="02020603050405020304" pitchFamily="18" charset="0"/>
              </a:rPr>
              <a:t>  and </a:t>
            </a:r>
            <a:r>
              <a:rPr lang="en-US" sz="2400" i="1" dirty="0">
                <a:latin typeface="Times" panose="02020603050405020304" pitchFamily="18" charset="0"/>
                <a:cs typeface="Times" panose="02020603050405020304" pitchFamily="18" charset="0"/>
              </a:rPr>
              <a:t>McDonald </a:t>
            </a:r>
            <a:r>
              <a:rPr lang="en-US" sz="2400" dirty="0">
                <a:latin typeface="Times" panose="02020603050405020304" pitchFamily="18" charset="0"/>
                <a:cs typeface="Times" panose="02020603050405020304" pitchFamily="18" charset="0"/>
              </a:rPr>
              <a:t>v. </a:t>
            </a:r>
            <a:r>
              <a:rPr lang="en-US" sz="2400" i="1" dirty="0">
                <a:latin typeface="Times" panose="02020603050405020304" pitchFamily="18" charset="0"/>
                <a:cs typeface="Times" panose="02020603050405020304" pitchFamily="18" charset="0"/>
              </a:rPr>
              <a:t>Chicago </a:t>
            </a:r>
            <a:r>
              <a:rPr lang="en-US" sz="2400" dirty="0">
                <a:latin typeface="Times" panose="02020603050405020304" pitchFamily="18" charset="0"/>
                <a:cs typeface="Times" panose="02020603050405020304" pitchFamily="18" charset="0"/>
              </a:rPr>
              <a:t>led to a similar holding in both cases. </a:t>
            </a:r>
          </a:p>
          <a:p>
            <a:pPr lvl="0"/>
            <a:r>
              <a:rPr lang="en-US" sz="2400" dirty="0">
                <a:latin typeface="Times" panose="02020603050405020304" pitchFamily="18" charset="0"/>
                <a:cs typeface="Times" panose="02020603050405020304" pitchFamily="18" charset="0"/>
              </a:rPr>
              <a:t>Identify and explain the connection of the Fourteenth Amendment to the McDonald decision</a:t>
            </a:r>
          </a:p>
          <a:p>
            <a:pPr marL="0" indent="0">
              <a:buNone/>
            </a:pPr>
            <a:endParaRPr lang="en-US" dirty="0"/>
          </a:p>
        </p:txBody>
      </p:sp>
    </p:spTree>
    <p:extLst>
      <p:ext uri="{BB962C8B-B14F-4D97-AF65-F5344CB8AC3E}">
        <p14:creationId xmlns:p14="http://schemas.microsoft.com/office/powerpoint/2010/main" val="22251565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Final prep</a:t>
            </a:r>
          </a:p>
          <a:p>
            <a:pPr>
              <a:spcBef>
                <a:spcPts val="0"/>
              </a:spcBef>
            </a:pPr>
            <a:r>
              <a:rPr lang="en-US" sz="2000" dirty="0">
                <a:latin typeface="Times New Roman" pitchFamily="18" charset="0"/>
                <a:cs typeface="Times New Roman" pitchFamily="18" charset="0"/>
              </a:rPr>
              <a:t>Gun Control Debate </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Roe v. Wade 1972 Annotation </a:t>
            </a:r>
          </a:p>
        </p:txBody>
      </p:sp>
    </p:spTree>
    <p:extLst>
      <p:ext uri="{BB962C8B-B14F-4D97-AF65-F5344CB8AC3E}">
        <p14:creationId xmlns:p14="http://schemas.microsoft.com/office/powerpoint/2010/main" val="32765524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54A1-EE4A-77FD-DC81-75919B3CD28B}"/>
              </a:ext>
            </a:extLst>
          </p:cNvPr>
          <p:cNvSpPr>
            <a:spLocks noGrp="1"/>
          </p:cNvSpPr>
          <p:nvPr>
            <p:ph type="title"/>
          </p:nvPr>
        </p:nvSpPr>
        <p:spPr>
          <a:xfrm>
            <a:off x="457200" y="274638"/>
            <a:ext cx="8229600" cy="563562"/>
          </a:xfrm>
          <a:solidFill>
            <a:schemeClr val="bg1"/>
          </a:solidFill>
          <a:ln>
            <a:solidFill>
              <a:srgbClr val="FF0000"/>
            </a:solidFill>
          </a:ln>
        </p:spPr>
        <p:txBody>
          <a:bodyPr>
            <a:noAutofit/>
          </a:bodyPr>
          <a:lstStyle/>
          <a:p>
            <a:r>
              <a:rPr lang="en-US" sz="3200" dirty="0">
                <a:solidFill>
                  <a:srgbClr val="002060"/>
                </a:solidFill>
                <a:latin typeface="Castellar" panose="020A0402060406010301" pitchFamily="18" charset="77"/>
              </a:rPr>
              <a:t>Procedural due Process </a:t>
            </a:r>
          </a:p>
        </p:txBody>
      </p:sp>
      <p:sp>
        <p:nvSpPr>
          <p:cNvPr id="3" name="Content Placeholder 2">
            <a:extLst>
              <a:ext uri="{FF2B5EF4-FFF2-40B4-BE49-F238E27FC236}">
                <a16:creationId xmlns:a16="http://schemas.microsoft.com/office/drawing/2014/main" id="{05C09A9E-42B6-0846-5F35-C71231DB2A47}"/>
              </a:ext>
            </a:extLst>
          </p:cNvPr>
          <p:cNvSpPr>
            <a:spLocks noGrp="1"/>
          </p:cNvSpPr>
          <p:nvPr>
            <p:ph idx="1"/>
          </p:nvPr>
        </p:nvSpPr>
        <p:spPr>
          <a:xfrm>
            <a:off x="457200" y="990600"/>
            <a:ext cx="8229600" cy="5135563"/>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rights of the accused from arrest through punishment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8F424F9-0717-726D-492E-F7DA431E7008}"/>
              </a:ext>
            </a:extLst>
          </p:cNvPr>
          <p:cNvSpPr/>
          <p:nvPr/>
        </p:nvSpPr>
        <p:spPr>
          <a:xfrm>
            <a:off x="609600" y="1554162"/>
            <a:ext cx="4648200" cy="579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Protecting fundamental fairness</a:t>
            </a:r>
          </a:p>
        </p:txBody>
      </p:sp>
      <p:sp>
        <p:nvSpPr>
          <p:cNvPr id="5" name="Rectangle 4">
            <a:extLst>
              <a:ext uri="{FF2B5EF4-FFF2-40B4-BE49-F238E27FC236}">
                <a16:creationId xmlns:a16="http://schemas.microsoft.com/office/drawing/2014/main" id="{11037021-CFFA-1643-14E8-3E558C06FE65}"/>
              </a:ext>
            </a:extLst>
          </p:cNvPr>
          <p:cNvSpPr/>
          <p:nvPr/>
        </p:nvSpPr>
        <p:spPr>
          <a:xfrm>
            <a:off x="228600" y="2286000"/>
            <a:ext cx="4648200" cy="228600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Arrest: </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5</a:t>
            </a:r>
            <a:r>
              <a:rPr lang="en-US" sz="2400" b="1" baseline="30000" dirty="0">
                <a:solidFill>
                  <a:schemeClr val="bg1"/>
                </a:solidFill>
                <a:latin typeface="Times New Roman" panose="02020603050405020304" pitchFamily="18" charset="0"/>
                <a:cs typeface="Times New Roman" panose="02020603050405020304" pitchFamily="18" charset="0"/>
              </a:rPr>
              <a:t>th</a:t>
            </a:r>
            <a:r>
              <a:rPr lang="en-US" sz="2400" b="1" dirty="0">
                <a:solidFill>
                  <a:schemeClr val="bg1"/>
                </a:solidFill>
                <a:latin typeface="Times New Roman" panose="02020603050405020304" pitchFamily="18" charset="0"/>
                <a:cs typeface="Times New Roman" panose="02020603050405020304" pitchFamily="18" charset="0"/>
              </a:rPr>
              <a:t> Amendment</a:t>
            </a:r>
            <a:r>
              <a:rPr lang="en-US" sz="2400" dirty="0">
                <a:solidFill>
                  <a:schemeClr val="bg1"/>
                </a:solidFill>
                <a:latin typeface="Times New Roman" panose="02020603050405020304" pitchFamily="18" charset="0"/>
                <a:cs typeface="Times New Roman" panose="02020603050405020304" pitchFamily="18" charset="0"/>
              </a:rPr>
              <a:t> – </a:t>
            </a:r>
            <a:r>
              <a:rPr lang="en-US" sz="2400" b="1" i="1" u="sng" dirty="0">
                <a:solidFill>
                  <a:schemeClr val="bg1"/>
                </a:solidFill>
                <a:latin typeface="Times New Roman" panose="02020603050405020304" pitchFamily="18" charset="0"/>
                <a:cs typeface="Times New Roman" panose="02020603050405020304" pitchFamily="18" charset="0"/>
              </a:rPr>
              <a:t>No self-incrimination </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Miranda v. Arizona:</a:t>
            </a:r>
            <a:r>
              <a:rPr lang="en-US" sz="2400" b="1" dirty="0">
                <a:solidFill>
                  <a:schemeClr val="bg1"/>
                </a:solidFill>
                <a:latin typeface="Times New Roman" panose="02020603050405020304" pitchFamily="18" charset="0"/>
                <a:cs typeface="Times New Roman" panose="02020603050405020304" pitchFamily="18" charset="0"/>
              </a:rPr>
              <a:t> - Suspect must be read Miranda Warnings at the point of arrest</a:t>
            </a:r>
            <a:endParaRPr lang="en-US" sz="2400" b="1"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B572878-718C-0AC4-3ED3-E0C444D1A562}"/>
              </a:ext>
            </a:extLst>
          </p:cNvPr>
          <p:cNvPicPr>
            <a:picLocks noChangeAspect="1"/>
          </p:cNvPicPr>
          <p:nvPr/>
        </p:nvPicPr>
        <p:blipFill>
          <a:blip r:embed="rId2"/>
          <a:stretch>
            <a:fillRect/>
          </a:stretch>
        </p:blipFill>
        <p:spPr>
          <a:xfrm>
            <a:off x="5016500" y="2362200"/>
            <a:ext cx="2374900" cy="2133600"/>
          </a:xfrm>
          <a:prstGeom prst="rect">
            <a:avLst/>
          </a:prstGeom>
        </p:spPr>
      </p:pic>
      <p:sp>
        <p:nvSpPr>
          <p:cNvPr id="7" name="Rectangle 6">
            <a:extLst>
              <a:ext uri="{FF2B5EF4-FFF2-40B4-BE49-F238E27FC236}">
                <a16:creationId xmlns:a16="http://schemas.microsoft.com/office/drawing/2014/main" id="{65F1E9A7-6563-09F1-72E8-B1E0C631122E}"/>
              </a:ext>
            </a:extLst>
          </p:cNvPr>
          <p:cNvSpPr/>
          <p:nvPr/>
        </p:nvSpPr>
        <p:spPr>
          <a:xfrm>
            <a:off x="228600" y="4703762"/>
            <a:ext cx="8686800" cy="1163637"/>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i="1" dirty="0">
                <a:latin typeface="Times New Roman" panose="02020603050405020304" pitchFamily="18" charset="0"/>
                <a:cs typeface="Times New Roman" panose="02020603050405020304" pitchFamily="18" charset="0"/>
              </a:rPr>
              <a:t>Public Safety EXCEPTION</a:t>
            </a:r>
            <a:r>
              <a:rPr lang="en-US" sz="2400" dirty="0">
                <a:latin typeface="Times New Roman" panose="02020603050405020304" pitchFamily="18" charset="0"/>
                <a:cs typeface="Times New Roman" panose="02020603050405020304" pitchFamily="18" charset="0"/>
              </a:rPr>
              <a:t>: If the questioning is for the purpose of neutralizing a dangerous situation and the suspect voluntarily responds</a:t>
            </a:r>
            <a:endParaRPr lang="en-US" sz="2400" b="1" i="1" dirty="0">
              <a:latin typeface="Times New Roman" panose="02020603050405020304" pitchFamily="18" charset="0"/>
              <a:cs typeface="Times New Roman" panose="02020603050405020304" pitchFamily="18" charset="0"/>
            </a:endParaRPr>
          </a:p>
        </p:txBody>
      </p:sp>
      <p:sp>
        <p:nvSpPr>
          <p:cNvPr id="8" name="Oval Callout 7">
            <a:extLst>
              <a:ext uri="{FF2B5EF4-FFF2-40B4-BE49-F238E27FC236}">
                <a16:creationId xmlns:a16="http://schemas.microsoft.com/office/drawing/2014/main" id="{0BA9D251-D805-9129-1ED1-8324C7AD5085}"/>
              </a:ext>
            </a:extLst>
          </p:cNvPr>
          <p:cNvSpPr/>
          <p:nvPr/>
        </p:nvSpPr>
        <p:spPr>
          <a:xfrm>
            <a:off x="7010400" y="1752600"/>
            <a:ext cx="2057400" cy="1066800"/>
          </a:xfrm>
          <a:prstGeom prst="wedgeEllipseCallout">
            <a:avLst>
              <a:gd name="adj1" fmla="val -50631"/>
              <a:gd name="adj2" fmla="val 10654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You have the right to remain silent!</a:t>
            </a:r>
          </a:p>
        </p:txBody>
      </p:sp>
    </p:spTree>
    <p:extLst>
      <p:ext uri="{BB962C8B-B14F-4D97-AF65-F5344CB8AC3E}">
        <p14:creationId xmlns:p14="http://schemas.microsoft.com/office/powerpoint/2010/main" val="34293361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ECDE-5616-42FC-8F96-DA14D4AE529F}"/>
              </a:ext>
            </a:extLst>
          </p:cNvPr>
          <p:cNvSpPr>
            <a:spLocks noGrp="1"/>
          </p:cNvSpPr>
          <p:nvPr>
            <p:ph type="title"/>
          </p:nvPr>
        </p:nvSpPr>
        <p:spPr>
          <a:xfrm>
            <a:off x="628649" y="318863"/>
            <a:ext cx="7886700" cy="588169"/>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SCOTUS Viewpoints</a:t>
            </a:r>
          </a:p>
        </p:txBody>
      </p:sp>
      <p:sp>
        <p:nvSpPr>
          <p:cNvPr id="3" name="Content Placeholder 2">
            <a:extLst>
              <a:ext uri="{FF2B5EF4-FFF2-40B4-BE49-F238E27FC236}">
                <a16:creationId xmlns:a16="http://schemas.microsoft.com/office/drawing/2014/main" id="{55C784F8-AEA4-486E-AA79-DAD243D271CC}"/>
              </a:ext>
            </a:extLst>
          </p:cNvPr>
          <p:cNvSpPr>
            <a:spLocks noGrp="1"/>
          </p:cNvSpPr>
          <p:nvPr>
            <p:ph sz="quarter" idx="1"/>
          </p:nvPr>
        </p:nvSpPr>
        <p:spPr>
          <a:xfrm>
            <a:off x="258580" y="1143000"/>
            <a:ext cx="8634335" cy="5029200"/>
          </a:xfrm>
          <a:solidFill>
            <a:schemeClr val="bg1"/>
          </a:solidFill>
          <a:ln>
            <a:solidFill>
              <a:schemeClr val="tx1"/>
            </a:solidFill>
          </a:ln>
        </p:spPr>
        <p:txBody>
          <a:bodyPr>
            <a:normAutofit/>
          </a:bodyPr>
          <a:lstStyle/>
          <a:p>
            <a:pPr>
              <a:defRPr/>
            </a:pPr>
            <a:r>
              <a:rPr lang="en-US" sz="2400" dirty="0">
                <a:latin typeface="Times New Roman" panose="02020603050405020304" pitchFamily="18" charset="0"/>
                <a:cs typeface="Times New Roman" panose="02020603050405020304" pitchFamily="18" charset="0"/>
              </a:rPr>
              <a:t>Upholding the due process of law</a:t>
            </a:r>
          </a:p>
          <a:p>
            <a:pPr marL="0" indent="0" algn="ctr">
              <a:buNone/>
              <a:defRPr/>
            </a:pPr>
            <a:r>
              <a:rPr lang="en-US" sz="2400" dirty="0">
                <a:latin typeface="Arial Black" panose="020B0A04020102020204" pitchFamily="34" charset="0"/>
              </a:rPr>
              <a:t>THE BURDEN OF PROOF PLACE ON THE GOV.</a:t>
            </a:r>
          </a:p>
          <a:p>
            <a:pPr marL="0" indent="0" algn="ctr">
              <a:buNone/>
              <a:defRPr/>
            </a:pPr>
            <a:endParaRPr lang="en-US" dirty="0">
              <a:latin typeface="Arial Black" panose="020B0A04020102020204" pitchFamily="34" charset="0"/>
            </a:endParaRPr>
          </a:p>
          <a:p>
            <a:pPr marL="0" indent="0" algn="ctr">
              <a:buNone/>
              <a:defRPr/>
            </a:pPr>
            <a:endParaRPr lang="en-US" dirty="0">
              <a:latin typeface="Arial Black" panose="020B0A04020102020204" pitchFamily="34" charset="0"/>
            </a:endParaRPr>
          </a:p>
          <a:p>
            <a:pPr marL="0" indent="0" algn="ctr">
              <a:buNone/>
              <a:defRPr/>
            </a:pPr>
            <a:endParaRPr lang="en-US" dirty="0">
              <a:latin typeface="Arial Black" panose="020B0A04020102020204" pitchFamily="34" charset="0"/>
            </a:endParaRPr>
          </a:p>
          <a:p>
            <a:pPr marL="0" indent="0" algn="ctr">
              <a:buNone/>
              <a:defRPr/>
            </a:pPr>
            <a:endParaRPr lang="en-US" sz="2400" dirty="0">
              <a:latin typeface="Arial Black" panose="020B0A04020102020204" pitchFamily="34" charset="0"/>
            </a:endParaRPr>
          </a:p>
          <a:p>
            <a:pPr marL="0" indent="0" algn="ctr">
              <a:buNone/>
              <a:defRPr/>
            </a:pPr>
            <a:r>
              <a:rPr lang="en-US" sz="2400" dirty="0">
                <a:latin typeface="Arial Black" panose="020B0A04020102020204" pitchFamily="34" charset="0"/>
              </a:rPr>
              <a:t>PUBLIC WELFARE OVERRIDES INDIVIDUAL RIGHTS</a:t>
            </a:r>
          </a:p>
        </p:txBody>
      </p:sp>
      <p:sp>
        <p:nvSpPr>
          <p:cNvPr id="4" name="Rectangle 3">
            <a:extLst>
              <a:ext uri="{FF2B5EF4-FFF2-40B4-BE49-F238E27FC236}">
                <a16:creationId xmlns:a16="http://schemas.microsoft.com/office/drawing/2014/main" id="{64D5A0AE-CCF2-4D8C-AC74-8EEBD9484A1D}"/>
              </a:ext>
            </a:extLst>
          </p:cNvPr>
          <p:cNvSpPr/>
          <p:nvPr/>
        </p:nvSpPr>
        <p:spPr>
          <a:xfrm>
            <a:off x="620410" y="2095211"/>
            <a:ext cx="2283189" cy="7691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u="sng" dirty="0">
                <a:latin typeface="Times New Roman" panose="02020603050405020304" pitchFamily="18" charset="0"/>
                <a:cs typeface="Times New Roman" panose="02020603050405020304" pitchFamily="18" charset="0"/>
              </a:rPr>
              <a:t>Miranda vs. Arizona</a:t>
            </a:r>
            <a:r>
              <a:rPr lang="en-US" sz="2400" b="1"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B63BD5D1-E8E9-4BDE-827C-503C9B8C2AA0}"/>
              </a:ext>
            </a:extLst>
          </p:cNvPr>
          <p:cNvSpPr/>
          <p:nvPr/>
        </p:nvSpPr>
        <p:spPr>
          <a:xfrm>
            <a:off x="620410" y="4828773"/>
            <a:ext cx="2283188" cy="76914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atin typeface="Times New Roman" panose="02020603050405020304" pitchFamily="18" charset="0"/>
                <a:cs typeface="Times New Roman" panose="02020603050405020304" pitchFamily="18" charset="0"/>
              </a:rPr>
              <a:t>Kelo</a:t>
            </a:r>
            <a:r>
              <a:rPr lang="en-US" sz="2400" dirty="0">
                <a:latin typeface="Times New Roman" panose="02020603050405020304" pitchFamily="18" charset="0"/>
                <a:cs typeface="Times New Roman" panose="02020603050405020304" pitchFamily="18" charset="0"/>
              </a:rPr>
              <a:t> v. City of New London</a:t>
            </a:r>
          </a:p>
        </p:txBody>
      </p:sp>
      <p:sp>
        <p:nvSpPr>
          <p:cNvPr id="6" name="Rectangle 5">
            <a:extLst>
              <a:ext uri="{FF2B5EF4-FFF2-40B4-BE49-F238E27FC236}">
                <a16:creationId xmlns:a16="http://schemas.microsoft.com/office/drawing/2014/main" id="{DE4B2032-92FF-4157-A636-F2A7A4AAD6F9}"/>
              </a:ext>
            </a:extLst>
          </p:cNvPr>
          <p:cNvSpPr/>
          <p:nvPr/>
        </p:nvSpPr>
        <p:spPr>
          <a:xfrm>
            <a:off x="628649" y="3016754"/>
            <a:ext cx="2283188" cy="76914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New Roman" panose="02020603050405020304" pitchFamily="18" charset="0"/>
                <a:cs typeface="Times New Roman" panose="02020603050405020304" pitchFamily="18" charset="0"/>
              </a:rPr>
              <a:t>Escobedo v. Illinois:</a:t>
            </a:r>
          </a:p>
        </p:txBody>
      </p:sp>
      <p:sp>
        <p:nvSpPr>
          <p:cNvPr id="7" name="Rectangle 6">
            <a:extLst>
              <a:ext uri="{FF2B5EF4-FFF2-40B4-BE49-F238E27FC236}">
                <a16:creationId xmlns:a16="http://schemas.microsoft.com/office/drawing/2014/main" id="{B397E580-2F37-4341-AD07-5CC634D9F8C1}"/>
              </a:ext>
            </a:extLst>
          </p:cNvPr>
          <p:cNvSpPr/>
          <p:nvPr/>
        </p:nvSpPr>
        <p:spPr>
          <a:xfrm>
            <a:off x="3850601" y="2457611"/>
            <a:ext cx="4654451" cy="1118286"/>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latin typeface="Times New Roman" panose="02020603050405020304" pitchFamily="18" charset="0"/>
                <a:cs typeface="Times New Roman" panose="02020603050405020304" pitchFamily="18" charset="0"/>
              </a:rPr>
              <a:t>Police must protect the rights of the accused even in investigating a crime </a:t>
            </a:r>
          </a:p>
        </p:txBody>
      </p:sp>
      <p:sp>
        <p:nvSpPr>
          <p:cNvPr id="8" name="Right Arrow 7">
            <a:extLst>
              <a:ext uri="{FF2B5EF4-FFF2-40B4-BE49-F238E27FC236}">
                <a16:creationId xmlns:a16="http://schemas.microsoft.com/office/drawing/2014/main" id="{0D87DB5C-813C-4704-851C-81AA31BDFC73}"/>
              </a:ext>
            </a:extLst>
          </p:cNvPr>
          <p:cNvSpPr/>
          <p:nvPr/>
        </p:nvSpPr>
        <p:spPr>
          <a:xfrm>
            <a:off x="3080639" y="2692905"/>
            <a:ext cx="571500" cy="342900"/>
          </a:xfrm>
          <a:prstGeom prst="right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5E6CDC60-924C-4A48-A3B0-F4EEF94D7E52}"/>
              </a:ext>
            </a:extLst>
          </p:cNvPr>
          <p:cNvSpPr/>
          <p:nvPr/>
        </p:nvSpPr>
        <p:spPr>
          <a:xfrm>
            <a:off x="3850601" y="5030187"/>
            <a:ext cx="4743546" cy="1416056"/>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latin typeface="Times New Roman" panose="02020603050405020304" pitchFamily="18" charset="0"/>
                <a:cs typeface="Times New Roman" panose="02020603050405020304" pitchFamily="18" charset="0"/>
              </a:rPr>
              <a:t>Eminent domain can be used to promote job creation or protection of the population</a:t>
            </a:r>
          </a:p>
        </p:txBody>
      </p:sp>
      <p:sp>
        <p:nvSpPr>
          <p:cNvPr id="10" name="Right Arrow 9">
            <a:extLst>
              <a:ext uri="{FF2B5EF4-FFF2-40B4-BE49-F238E27FC236}">
                <a16:creationId xmlns:a16="http://schemas.microsoft.com/office/drawing/2014/main" id="{BF818551-A99B-44D8-92AB-5050543FF296}"/>
              </a:ext>
            </a:extLst>
          </p:cNvPr>
          <p:cNvSpPr/>
          <p:nvPr/>
        </p:nvSpPr>
        <p:spPr>
          <a:xfrm>
            <a:off x="3067666" y="5426466"/>
            <a:ext cx="571500" cy="342900"/>
          </a:xfrm>
          <a:prstGeom prst="right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 name="Rectangle 10">
            <a:extLst>
              <a:ext uri="{FF2B5EF4-FFF2-40B4-BE49-F238E27FC236}">
                <a16:creationId xmlns:a16="http://schemas.microsoft.com/office/drawing/2014/main" id="{12CB8AB5-7A4C-40DB-978E-6392258E29B6}"/>
              </a:ext>
            </a:extLst>
          </p:cNvPr>
          <p:cNvSpPr/>
          <p:nvPr/>
        </p:nvSpPr>
        <p:spPr>
          <a:xfrm>
            <a:off x="650081" y="5738215"/>
            <a:ext cx="2261756" cy="76914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New Roman" panose="02020603050405020304" pitchFamily="18" charset="0"/>
                <a:cs typeface="Times New Roman" panose="02020603050405020304" pitchFamily="18" charset="0"/>
              </a:rPr>
              <a:t>Regulatory taking</a:t>
            </a:r>
          </a:p>
        </p:txBody>
      </p:sp>
    </p:spTree>
    <p:extLst>
      <p:ext uri="{BB962C8B-B14F-4D97-AF65-F5344CB8AC3E}">
        <p14:creationId xmlns:p14="http://schemas.microsoft.com/office/powerpoint/2010/main" val="1216300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593639" y="352164"/>
            <a:ext cx="78867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“Fair” Trial</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628650" y="1371600"/>
            <a:ext cx="7886700" cy="4876800"/>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6</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AMENDMENT protections of the accused </a:t>
            </a:r>
          </a:p>
        </p:txBody>
      </p:sp>
      <p:pic>
        <p:nvPicPr>
          <p:cNvPr id="2052" name="Picture 4" descr="Image result for rubin hurricane carter">
            <a:extLst>
              <a:ext uri="{FF2B5EF4-FFF2-40B4-BE49-F238E27FC236}">
                <a16:creationId xmlns:a16="http://schemas.microsoft.com/office/drawing/2014/main" id="{6F5E61F6-9C8A-4C58-A2F7-53B048AA4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79260"/>
            <a:ext cx="2143125" cy="1278731"/>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1EE619FE-837F-496E-9A2A-E916EAF73477}"/>
              </a:ext>
            </a:extLst>
          </p:cNvPr>
          <p:cNvSpPr/>
          <p:nvPr/>
        </p:nvSpPr>
        <p:spPr>
          <a:xfrm>
            <a:off x="5995372" y="1499528"/>
            <a:ext cx="3219138" cy="2468854"/>
          </a:xfrm>
          <a:prstGeom prst="cloudCallout">
            <a:avLst>
              <a:gd name="adj1" fmla="val -48295"/>
              <a:gd name="adj2" fmla="val 6833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latin typeface="Times New Roman" panose="02020603050405020304" pitchFamily="18" charset="0"/>
                <a:cs typeface="Times New Roman" panose="02020603050405020304" pitchFamily="18" charset="0"/>
              </a:rPr>
              <a:t>“To live in a world where truth matters and justice, however late, really happens, that world would be heaven enough for us all.”</a:t>
            </a:r>
          </a:p>
          <a:p>
            <a:r>
              <a:rPr lang="en-US" sz="1350" dirty="0">
                <a:solidFill>
                  <a:schemeClr val="tx1"/>
                </a:solidFill>
                <a:latin typeface="Times New Roman" panose="02020603050405020304" pitchFamily="18" charset="0"/>
                <a:cs typeface="Times New Roman" panose="02020603050405020304" pitchFamily="18" charset="0"/>
              </a:rPr>
              <a:t>  - Rubin “Hurricane” Carter</a:t>
            </a:r>
          </a:p>
        </p:txBody>
      </p:sp>
      <p:sp>
        <p:nvSpPr>
          <p:cNvPr id="5" name="Rectangle 4">
            <a:extLst>
              <a:ext uri="{FF2B5EF4-FFF2-40B4-BE49-F238E27FC236}">
                <a16:creationId xmlns:a16="http://schemas.microsoft.com/office/drawing/2014/main" id="{A63C3114-3EBA-4ED0-AAA9-41C80E6B5CE3}"/>
              </a:ext>
            </a:extLst>
          </p:cNvPr>
          <p:cNvSpPr/>
          <p:nvPr/>
        </p:nvSpPr>
        <p:spPr>
          <a:xfrm>
            <a:off x="910651" y="1876917"/>
            <a:ext cx="3458044" cy="452018"/>
          </a:xfrm>
          <a:prstGeom prst="rect">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400" dirty="0">
                <a:latin typeface="Times New Roman" panose="02020603050405020304" pitchFamily="18" charset="0"/>
                <a:cs typeface="Times New Roman" panose="02020603050405020304" pitchFamily="18" charset="0"/>
              </a:rPr>
              <a:t>Right to an Attorney</a:t>
            </a:r>
          </a:p>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CB63F0B-EC06-43D6-8E9A-E6E984CBDD0B}"/>
              </a:ext>
            </a:extLst>
          </p:cNvPr>
          <p:cNvSpPr/>
          <p:nvPr/>
        </p:nvSpPr>
        <p:spPr>
          <a:xfrm>
            <a:off x="910651" y="2463098"/>
            <a:ext cx="3458044" cy="452018"/>
          </a:xfrm>
          <a:prstGeom prst="rect">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400" dirty="0">
                <a:latin typeface="Times New Roman" panose="02020603050405020304" pitchFamily="18" charset="0"/>
                <a:cs typeface="Times New Roman" panose="02020603050405020304" pitchFamily="18" charset="0"/>
              </a:rPr>
              <a:t>Right to Jury Trial</a:t>
            </a:r>
          </a:p>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DAB56E2-E5C8-48F3-A5B5-6BE45F359441}"/>
              </a:ext>
            </a:extLst>
          </p:cNvPr>
          <p:cNvSpPr/>
          <p:nvPr/>
        </p:nvSpPr>
        <p:spPr>
          <a:xfrm>
            <a:off x="910651" y="3049278"/>
            <a:ext cx="3458044" cy="749917"/>
          </a:xfrm>
          <a:prstGeom prst="rect">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400" dirty="0">
                <a:latin typeface="Times New Roman" panose="02020603050405020304" pitchFamily="18" charset="0"/>
                <a:cs typeface="Times New Roman" panose="02020603050405020304" pitchFamily="18" charset="0"/>
              </a:rPr>
              <a:t>Right to a Speedy &amp; Public Trial </a:t>
            </a:r>
          </a:p>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E8A1D75-EBD6-4F36-9298-2F154443F0BB}"/>
              </a:ext>
            </a:extLst>
          </p:cNvPr>
          <p:cNvSpPr/>
          <p:nvPr/>
        </p:nvSpPr>
        <p:spPr>
          <a:xfrm>
            <a:off x="910651" y="3943668"/>
            <a:ext cx="3458044" cy="749916"/>
          </a:xfrm>
          <a:prstGeom prst="rect">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400" dirty="0">
                <a:latin typeface="Times New Roman" panose="02020603050405020304" pitchFamily="18" charset="0"/>
                <a:cs typeface="Times New Roman" panose="02020603050405020304" pitchFamily="18" charset="0"/>
              </a:rPr>
              <a:t>Right to Witness &amp; Cross-examination</a:t>
            </a:r>
          </a:p>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69562EF-AF48-4B25-BC25-A071A4B34682}"/>
              </a:ext>
            </a:extLst>
          </p:cNvPr>
          <p:cNvSpPr/>
          <p:nvPr/>
        </p:nvSpPr>
        <p:spPr>
          <a:xfrm>
            <a:off x="910651" y="4797788"/>
            <a:ext cx="3458044" cy="917211"/>
          </a:xfrm>
          <a:prstGeom prst="rect">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400" dirty="0">
                <a:latin typeface="Times New Roman" panose="02020603050405020304" pitchFamily="18" charset="0"/>
                <a:cs typeface="Times New Roman" panose="02020603050405020304" pitchFamily="18" charset="0"/>
              </a:rPr>
              <a:t>Right to know the Nature of the Charge</a:t>
            </a:r>
          </a:p>
          <a:p>
            <a:pPr algn="ct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4011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157A-4009-4B44-C2AE-E9D065D3627B}"/>
              </a:ext>
            </a:extLst>
          </p:cNvPr>
          <p:cNvSpPr>
            <a:spLocks noGrp="1"/>
          </p:cNvSpPr>
          <p:nvPr>
            <p:ph type="title"/>
          </p:nvPr>
        </p:nvSpPr>
        <p:spPr>
          <a:xfrm>
            <a:off x="457200" y="274638"/>
            <a:ext cx="8229600" cy="792162"/>
          </a:xfrm>
          <a:solidFill>
            <a:schemeClr val="bg1"/>
          </a:solidFill>
          <a:ln>
            <a:solidFill>
              <a:srgbClr val="FF0000"/>
            </a:solidFill>
          </a:ln>
        </p:spPr>
        <p:txBody>
          <a:bodyPr>
            <a:normAutofit fontScale="90000"/>
          </a:bodyPr>
          <a:lstStyle/>
          <a:p>
            <a:r>
              <a:rPr lang="en-US" b="1" dirty="0">
                <a:solidFill>
                  <a:srgbClr val="002060"/>
                </a:solidFill>
                <a:latin typeface="Castellar" panose="020A0402060406010301" pitchFamily="18" charset="77"/>
              </a:rPr>
              <a:t>Defending the Accused</a:t>
            </a:r>
          </a:p>
        </p:txBody>
      </p:sp>
      <p:sp>
        <p:nvSpPr>
          <p:cNvPr id="3" name="Content Placeholder 2">
            <a:extLst>
              <a:ext uri="{FF2B5EF4-FFF2-40B4-BE49-F238E27FC236}">
                <a16:creationId xmlns:a16="http://schemas.microsoft.com/office/drawing/2014/main" id="{F6A501F7-E3D7-D58E-60F7-6832C5467671}"/>
              </a:ext>
            </a:extLst>
          </p:cNvPr>
          <p:cNvSpPr>
            <a:spLocks noGrp="1"/>
          </p:cNvSpPr>
          <p:nvPr>
            <p:ph idx="1"/>
          </p:nvPr>
        </p:nvSpPr>
        <p:spPr>
          <a:xfrm>
            <a:off x="152400" y="3048000"/>
            <a:ext cx="6400800" cy="3382963"/>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Adversary system of law – Prosecution v. Defense</a:t>
            </a:r>
          </a:p>
          <a:p>
            <a:r>
              <a:rPr lang="en-US" sz="2400" b="1" i="1" u="sng" dirty="0">
                <a:latin typeface="Times New Roman" panose="02020603050405020304" pitchFamily="18" charset="0"/>
                <a:cs typeface="Times New Roman" panose="02020603050405020304" pitchFamily="18" charset="0"/>
              </a:rPr>
              <a:t>6</a:t>
            </a:r>
            <a:r>
              <a:rPr lang="en-US" sz="2400" b="1" i="1" u="sng" baseline="30000" dirty="0">
                <a:latin typeface="Times New Roman" panose="02020603050405020304" pitchFamily="18" charset="0"/>
                <a:cs typeface="Times New Roman" panose="02020603050405020304" pitchFamily="18" charset="0"/>
              </a:rPr>
              <a:t>th</a:t>
            </a:r>
            <a:r>
              <a:rPr lang="en-US" sz="2400" b="1" i="1" u="sng" dirty="0">
                <a:latin typeface="Times New Roman" panose="02020603050405020304" pitchFamily="18" charset="0"/>
                <a:cs typeface="Times New Roman" panose="02020603050405020304" pitchFamily="18" charset="0"/>
              </a:rPr>
              <a:t> Amendment</a:t>
            </a:r>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right to counsel </a:t>
            </a:r>
            <a:r>
              <a:rPr lang="en-US" sz="2400" b="1" i="1" u="sng" dirty="0">
                <a:solidFill>
                  <a:srgbClr val="002060"/>
                </a:solidFill>
                <a:latin typeface="Times New Roman" panose="02020603050405020304" pitchFamily="18" charset="0"/>
                <a:cs typeface="Times New Roman" panose="02020603050405020304" pitchFamily="18" charset="0"/>
              </a:rPr>
              <a:t>(Gideon v. Wainwright 1963) </a:t>
            </a:r>
          </a:p>
          <a:p>
            <a:r>
              <a:rPr lang="en-US" sz="2400" b="1" i="1" u="sng" dirty="0">
                <a:solidFill>
                  <a:srgbClr val="FF0000"/>
                </a:solidFill>
                <a:latin typeface="Times New Roman" panose="02020603050405020304" pitchFamily="18" charset="0"/>
                <a:cs typeface="Times New Roman" panose="02020603050405020304" pitchFamily="18" charset="0"/>
              </a:rPr>
              <a:t>Escobedo v. Illinois </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expanded the right to counsel to police interrogation</a:t>
            </a:r>
          </a:p>
        </p:txBody>
      </p:sp>
      <p:sp>
        <p:nvSpPr>
          <p:cNvPr id="4" name="Rectangle 3">
            <a:extLst>
              <a:ext uri="{FF2B5EF4-FFF2-40B4-BE49-F238E27FC236}">
                <a16:creationId xmlns:a16="http://schemas.microsoft.com/office/drawing/2014/main" id="{05009139-458B-CBF8-014E-4C5F29D0C0BF}"/>
              </a:ext>
            </a:extLst>
          </p:cNvPr>
          <p:cNvSpPr/>
          <p:nvPr/>
        </p:nvSpPr>
        <p:spPr>
          <a:xfrm>
            <a:off x="76200" y="1295400"/>
            <a:ext cx="8686800" cy="152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“The right of one charged with crime to counsel may not be deemed a fundamental and essential to fair trial in some countries, but it is in ours.”</a:t>
            </a:r>
          </a:p>
          <a:p>
            <a:r>
              <a:rPr lang="en-US" sz="2400" dirty="0">
                <a:solidFill>
                  <a:schemeClr val="bg1"/>
                </a:solidFill>
                <a:latin typeface="Times New Roman" panose="02020603050405020304" pitchFamily="18" charset="0"/>
                <a:cs typeface="Times New Roman" panose="02020603050405020304" pitchFamily="18" charset="0"/>
              </a:rPr>
              <a:t>	- Justice Hugo Black, </a:t>
            </a:r>
            <a:r>
              <a:rPr lang="en-US" sz="2400" b="1" i="1" dirty="0">
                <a:solidFill>
                  <a:schemeClr val="bg1"/>
                </a:solidFill>
                <a:latin typeface="Times New Roman" panose="02020603050405020304" pitchFamily="18" charset="0"/>
                <a:cs typeface="Times New Roman" panose="02020603050405020304" pitchFamily="18" charset="0"/>
              </a:rPr>
              <a:t>Gideon v. Wainwright, 1963</a:t>
            </a:r>
          </a:p>
        </p:txBody>
      </p:sp>
      <p:sp>
        <p:nvSpPr>
          <p:cNvPr id="6" name="Rectangle 5">
            <a:extLst>
              <a:ext uri="{FF2B5EF4-FFF2-40B4-BE49-F238E27FC236}">
                <a16:creationId xmlns:a16="http://schemas.microsoft.com/office/drawing/2014/main" id="{7B26F706-7DC8-A910-A142-1D29CCC94B46}"/>
              </a:ext>
            </a:extLst>
          </p:cNvPr>
          <p:cNvSpPr/>
          <p:nvPr/>
        </p:nvSpPr>
        <p:spPr>
          <a:xfrm>
            <a:off x="76200" y="5530849"/>
            <a:ext cx="7239000" cy="1116014"/>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Fundamental Fairness</a:t>
            </a:r>
            <a:r>
              <a:rPr lang="en-US" sz="2400" dirty="0">
                <a:solidFill>
                  <a:schemeClr val="bg1"/>
                </a:solidFill>
                <a:latin typeface="Times New Roman" panose="02020603050405020304" pitchFamily="18" charset="0"/>
                <a:cs typeface="Times New Roman" panose="02020603050405020304" pitchFamily="18" charset="0"/>
              </a:rPr>
              <a:t>: insuring that procedural due process is followed to the letter of the law &amp; all parties involved are treated fairly</a:t>
            </a:r>
          </a:p>
        </p:txBody>
      </p:sp>
      <p:pic>
        <p:nvPicPr>
          <p:cNvPr id="5" name="Picture 4">
            <a:extLst>
              <a:ext uri="{FF2B5EF4-FFF2-40B4-BE49-F238E27FC236}">
                <a16:creationId xmlns:a16="http://schemas.microsoft.com/office/drawing/2014/main" id="{4BC3F376-12C1-6A6B-CDD5-DB8D2C2BED04}"/>
              </a:ext>
            </a:extLst>
          </p:cNvPr>
          <p:cNvPicPr>
            <a:picLocks noChangeAspect="1"/>
          </p:cNvPicPr>
          <p:nvPr/>
        </p:nvPicPr>
        <p:blipFill>
          <a:blip r:embed="rId2"/>
          <a:stretch>
            <a:fillRect/>
          </a:stretch>
        </p:blipFill>
        <p:spPr>
          <a:xfrm>
            <a:off x="6477000" y="3246437"/>
            <a:ext cx="2514600" cy="1857375"/>
          </a:xfrm>
          <a:prstGeom prst="rect">
            <a:avLst/>
          </a:prstGeom>
        </p:spPr>
      </p:pic>
      <p:pic>
        <p:nvPicPr>
          <p:cNvPr id="7" name="Picture 6" descr="A close up of a map&#10;&#10;Description automatically generated">
            <a:extLst>
              <a:ext uri="{FF2B5EF4-FFF2-40B4-BE49-F238E27FC236}">
                <a16:creationId xmlns:a16="http://schemas.microsoft.com/office/drawing/2014/main" id="{1DB09043-03E6-5DEC-7A44-F45074C5F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900" y="5067853"/>
            <a:ext cx="1886272" cy="1363110"/>
          </a:xfrm>
          <a:prstGeom prst="rect">
            <a:avLst/>
          </a:prstGeom>
          <a:ln>
            <a:solidFill>
              <a:schemeClr val="tx1"/>
            </a:solidFill>
          </a:ln>
        </p:spPr>
      </p:pic>
      <p:pic>
        <p:nvPicPr>
          <p:cNvPr id="8" name="Picture 7" descr="A close up of a logo&#10;&#10;Description automatically generated">
            <a:extLst>
              <a:ext uri="{FF2B5EF4-FFF2-40B4-BE49-F238E27FC236}">
                <a16:creationId xmlns:a16="http://schemas.microsoft.com/office/drawing/2014/main" id="{8933520B-6547-F525-FEEA-8E0318BE8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2729" y="5103812"/>
            <a:ext cx="1394613" cy="1108349"/>
          </a:xfrm>
          <a:prstGeom prst="rect">
            <a:avLst/>
          </a:prstGeom>
        </p:spPr>
      </p:pic>
      <p:sp>
        <p:nvSpPr>
          <p:cNvPr id="9" name="Rectangle 8">
            <a:extLst>
              <a:ext uri="{FF2B5EF4-FFF2-40B4-BE49-F238E27FC236}">
                <a16:creationId xmlns:a16="http://schemas.microsoft.com/office/drawing/2014/main" id="{B346026E-6280-7E4E-8EBD-A6A4BCAFF5A9}"/>
              </a:ext>
            </a:extLst>
          </p:cNvPr>
          <p:cNvSpPr/>
          <p:nvPr/>
        </p:nvSpPr>
        <p:spPr>
          <a:xfrm>
            <a:off x="3021661" y="4000605"/>
            <a:ext cx="3302939" cy="34903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New Roman" panose="02020603050405020304" pitchFamily="18" charset="0"/>
                <a:cs typeface="Times New Roman" panose="02020603050405020304" pitchFamily="18" charset="0"/>
              </a:rPr>
              <a:t>SELECTIVE INCORPORATION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31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628650" y="222997"/>
            <a:ext cx="78867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Punishing the Guilty</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457200" y="1295400"/>
            <a:ext cx="8229600" cy="4754563"/>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Death Penalty TEST: denying life under the </a:t>
            </a:r>
            <a:r>
              <a:rPr lang="en-US" sz="2400" b="1" dirty="0">
                <a:latin typeface="Times New Roman" panose="02020603050405020304" pitchFamily="18" charset="0"/>
                <a:cs typeface="Times New Roman" panose="02020603050405020304" pitchFamily="18" charset="0"/>
              </a:rPr>
              <a:t>8</a:t>
            </a:r>
            <a:r>
              <a:rPr lang="en-US" sz="2400" b="1" baseline="30000" dirty="0">
                <a:latin typeface="Times New Roman" panose="02020603050405020304" pitchFamily="18" charset="0"/>
                <a:cs typeface="Times New Roman" panose="02020603050405020304" pitchFamily="18" charset="0"/>
              </a:rPr>
              <a:t>th</a:t>
            </a:r>
            <a:r>
              <a:rPr lang="en-US" sz="2400" b="1" dirty="0">
                <a:latin typeface="Times New Roman" panose="02020603050405020304" pitchFamily="18" charset="0"/>
                <a:cs typeface="Times New Roman" panose="02020603050405020304" pitchFamily="18" charset="0"/>
              </a:rPr>
              <a:t> Amendment </a:t>
            </a:r>
          </a:p>
        </p:txBody>
      </p:sp>
      <p:pic>
        <p:nvPicPr>
          <p:cNvPr id="7" name="Picture 6" descr="A close up of a map&#10;&#10;Description automatically generated">
            <a:extLst>
              <a:ext uri="{FF2B5EF4-FFF2-40B4-BE49-F238E27FC236}">
                <a16:creationId xmlns:a16="http://schemas.microsoft.com/office/drawing/2014/main" id="{97D4157D-AFA6-4CF1-8385-2230B725F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38" y="1833405"/>
            <a:ext cx="3536039" cy="1606759"/>
          </a:xfrm>
          <a:prstGeom prst="rect">
            <a:avLst/>
          </a:prstGeom>
          <a:ln>
            <a:solidFill>
              <a:schemeClr val="tx1"/>
            </a:solidFill>
          </a:ln>
        </p:spPr>
      </p:pic>
      <p:sp>
        <p:nvSpPr>
          <p:cNvPr id="8" name="Rectangle 7">
            <a:extLst>
              <a:ext uri="{FF2B5EF4-FFF2-40B4-BE49-F238E27FC236}">
                <a16:creationId xmlns:a16="http://schemas.microsoft.com/office/drawing/2014/main" id="{876A3CCE-B87E-4566-BD68-DB403EF390C4}"/>
              </a:ext>
            </a:extLst>
          </p:cNvPr>
          <p:cNvSpPr/>
          <p:nvPr/>
        </p:nvSpPr>
        <p:spPr>
          <a:xfrm>
            <a:off x="4103558" y="1833405"/>
            <a:ext cx="4731505" cy="380539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Limit – NO CRUEL &amp; UNUSUAL PUNISHMENT (???????)</a:t>
            </a:r>
          </a:p>
          <a:p>
            <a:pPr marL="257175" indent="-257175">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Gregg v. Georgia </a:t>
            </a:r>
            <a:r>
              <a:rPr lang="en-US" sz="2400" dirty="0">
                <a:latin typeface="Times New Roman" panose="02020603050405020304" pitchFamily="18" charset="0"/>
                <a:cs typeface="Times New Roman" panose="02020603050405020304" pitchFamily="18" charset="0"/>
              </a:rPr>
              <a:t>(1977) – Death penalty is CONSTITUTIONAL</a:t>
            </a:r>
          </a:p>
          <a:p>
            <a:pPr marL="257175" indent="-257175">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Glossip v. Gross </a:t>
            </a:r>
            <a:r>
              <a:rPr lang="en-US" sz="2400" dirty="0">
                <a:latin typeface="Times New Roman" panose="02020603050405020304" pitchFamily="18" charset="0"/>
                <a:cs typeface="Times New Roman" panose="02020603050405020304" pitchFamily="18" charset="0"/>
              </a:rPr>
              <a:t>(2015) – Lethal injection does not constitute cruel &amp; unusual punishment</a:t>
            </a:r>
          </a:p>
          <a:p>
            <a:pPr marL="257175" indent="-257175">
              <a:buFont typeface="Arial" panose="020B0604020202020204" pitchFamily="34" charset="0"/>
              <a:buChar char="•"/>
            </a:pPr>
            <a:r>
              <a:rPr lang="en-US" sz="2400" b="1" dirty="0" err="1">
                <a:latin typeface="Times New Roman" panose="02020603050405020304" pitchFamily="18" charset="0"/>
                <a:cs typeface="Times New Roman" panose="02020603050405020304" pitchFamily="18" charset="0"/>
              </a:rPr>
              <a:t>Bucklew</a:t>
            </a:r>
            <a:r>
              <a:rPr lang="en-US" sz="2400" b="1" dirty="0">
                <a:latin typeface="Times New Roman" panose="02020603050405020304" pitchFamily="18" charset="0"/>
                <a:cs typeface="Times New Roman" panose="02020603050405020304" pitchFamily="18" charset="0"/>
              </a:rPr>
              <a:t> v. </a:t>
            </a:r>
            <a:r>
              <a:rPr lang="en-US" sz="2400" b="1" dirty="0" err="1">
                <a:latin typeface="Times New Roman" panose="02020603050405020304" pitchFamily="18" charset="0"/>
                <a:cs typeface="Times New Roman" panose="02020603050405020304" pitchFamily="18" charset="0"/>
              </a:rPr>
              <a:t>Precythe</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(2019) – 8</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DOES NOT guarantee a painless death</a:t>
            </a:r>
          </a:p>
        </p:txBody>
      </p:sp>
      <p:pic>
        <p:nvPicPr>
          <p:cNvPr id="10" name="Picture 9" descr="A close up of a map&#10;&#10;Description automatically generated">
            <a:extLst>
              <a:ext uri="{FF2B5EF4-FFF2-40B4-BE49-F238E27FC236}">
                <a16:creationId xmlns:a16="http://schemas.microsoft.com/office/drawing/2014/main" id="{BED3C756-19DE-4FA1-8AC1-193A2D35A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38" y="3640846"/>
            <a:ext cx="3536039" cy="2268777"/>
          </a:xfrm>
          <a:prstGeom prst="rect">
            <a:avLst/>
          </a:prstGeom>
          <a:ln>
            <a:solidFill>
              <a:schemeClr val="tx1"/>
            </a:solidFill>
          </a:ln>
        </p:spPr>
      </p:pic>
      <p:pic>
        <p:nvPicPr>
          <p:cNvPr id="12" name="Picture 11" descr="A picture containing food&#10;&#10;Description automatically generated">
            <a:extLst>
              <a:ext uri="{FF2B5EF4-FFF2-40B4-BE49-F238E27FC236}">
                <a16:creationId xmlns:a16="http://schemas.microsoft.com/office/drawing/2014/main" id="{B5279A96-F6B0-4E98-A9AD-F395F0739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11" y="5227019"/>
            <a:ext cx="1435894" cy="923285"/>
          </a:xfrm>
          <a:prstGeom prst="rect">
            <a:avLst/>
          </a:prstGeom>
          <a:ln>
            <a:solidFill>
              <a:schemeClr val="tx1"/>
            </a:solidFill>
          </a:ln>
        </p:spPr>
      </p:pic>
      <p:sp>
        <p:nvSpPr>
          <p:cNvPr id="13" name="Rectangle 12">
            <a:extLst>
              <a:ext uri="{FF2B5EF4-FFF2-40B4-BE49-F238E27FC236}">
                <a16:creationId xmlns:a16="http://schemas.microsoft.com/office/drawing/2014/main" id="{C6BD2A09-E9FA-495F-B797-8A7F93D83F02}"/>
              </a:ext>
            </a:extLst>
          </p:cNvPr>
          <p:cNvSpPr/>
          <p:nvPr/>
        </p:nvSpPr>
        <p:spPr>
          <a:xfrm>
            <a:off x="3669590" y="5839482"/>
            <a:ext cx="3258869" cy="51392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New Roman" panose="02020603050405020304" pitchFamily="18" charset="0"/>
                <a:cs typeface="Times New Roman" panose="02020603050405020304" pitchFamily="18" charset="0"/>
              </a:rPr>
              <a:t>SELECTIVE INCORPORATION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2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FA2A7-30B0-F465-C3F8-6E8DAFE7BFE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FDEA59-1F90-51CD-CB57-6519CC82D95D}"/>
              </a:ext>
            </a:extLst>
          </p:cNvPr>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Its Foundational </a:t>
            </a:r>
          </a:p>
          <a:p>
            <a:pPr>
              <a:spcBef>
                <a:spcPts val="0"/>
              </a:spcBef>
            </a:pPr>
            <a:r>
              <a:rPr lang="en-US" sz="2000" dirty="0">
                <a:latin typeface="Times New Roman" pitchFamily="18" charset="0"/>
                <a:cs typeface="Times New Roman" pitchFamily="18" charset="0"/>
              </a:rPr>
              <a:t>The Exchange of Liberty for Security</a:t>
            </a:r>
          </a:p>
          <a:p>
            <a:pPr>
              <a:spcBef>
                <a:spcPts val="0"/>
              </a:spcBef>
            </a:pPr>
            <a:r>
              <a:rPr lang="en-US" sz="2000" dirty="0">
                <a:latin typeface="Times New Roman" pitchFamily="18" charset="0"/>
                <a:cs typeface="Times New Roman" pitchFamily="18" charset="0"/>
              </a:rPr>
              <a:t>Striking the Proper Balance </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Striking the Proper Balance Prep</a:t>
            </a:r>
          </a:p>
        </p:txBody>
      </p:sp>
    </p:spTree>
    <p:extLst>
      <p:ext uri="{BB962C8B-B14F-4D97-AF65-F5344CB8AC3E}">
        <p14:creationId xmlns:p14="http://schemas.microsoft.com/office/powerpoint/2010/main" val="32047635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B594E-763D-6CD5-816F-92D90D72D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1525B-48A3-E952-823B-B3B865A733CD}"/>
              </a:ext>
            </a:extLst>
          </p:cNvPr>
          <p:cNvSpPr>
            <a:spLocks noGrp="1"/>
          </p:cNvSpPr>
          <p:nvPr>
            <p:ph type="title"/>
          </p:nvPr>
        </p:nvSpPr>
        <p:spPr>
          <a:xfrm>
            <a:off x="457200" y="105554"/>
            <a:ext cx="7886700" cy="675725"/>
          </a:xfrm>
          <a:solidFill>
            <a:schemeClr val="bg1"/>
          </a:solidFill>
          <a:ln>
            <a:solidFill>
              <a:srgbClr val="FF0000"/>
            </a:solidFill>
          </a:ln>
        </p:spPr>
        <p:txBody>
          <a:bodyPr>
            <a:normAutofit/>
          </a:bodyPr>
          <a:lstStyle/>
          <a:p>
            <a:pPr algn="ctr"/>
            <a:r>
              <a:rPr lang="en-US" sz="3600" dirty="0">
                <a:latin typeface="Castellar" panose="020A0402060406010301" pitchFamily="18" charset="0"/>
              </a:rPr>
              <a:t>Its Foundational</a:t>
            </a:r>
          </a:p>
        </p:txBody>
      </p:sp>
      <p:sp>
        <p:nvSpPr>
          <p:cNvPr id="3" name="Content Placeholder 2">
            <a:extLst>
              <a:ext uri="{FF2B5EF4-FFF2-40B4-BE49-F238E27FC236}">
                <a16:creationId xmlns:a16="http://schemas.microsoft.com/office/drawing/2014/main" id="{432EA5A1-8806-D694-A9E6-044C2C5635D0}"/>
              </a:ext>
            </a:extLst>
          </p:cNvPr>
          <p:cNvSpPr>
            <a:spLocks noGrp="1"/>
          </p:cNvSpPr>
          <p:nvPr>
            <p:ph idx="1"/>
          </p:nvPr>
        </p:nvSpPr>
        <p:spPr>
          <a:xfrm>
            <a:off x="457200" y="1158882"/>
            <a:ext cx="8229600" cy="4906963"/>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How well did the farmers of the Constitution uphold the foundation of securing liberties of the people?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Consider the following:</a:t>
            </a:r>
          </a:p>
          <a:p>
            <a:r>
              <a:rPr lang="en-US" sz="2400" dirty="0">
                <a:latin typeface="Times New Roman" panose="02020603050405020304" pitchFamily="18" charset="0"/>
                <a:cs typeface="Times New Roman" panose="02020603050405020304" pitchFamily="18" charset="0"/>
              </a:rPr>
              <a:t>Brutus I</a:t>
            </a:r>
          </a:p>
          <a:p>
            <a:r>
              <a:rPr lang="en-US" sz="2400" dirty="0">
                <a:latin typeface="Times New Roman" panose="02020603050405020304" pitchFamily="18" charset="0"/>
                <a:cs typeface="Times New Roman" panose="02020603050405020304" pitchFamily="18" charset="0"/>
              </a:rPr>
              <a:t>Bill of Rights </a:t>
            </a:r>
          </a:p>
        </p:txBody>
      </p:sp>
      <p:sp>
        <p:nvSpPr>
          <p:cNvPr id="5" name="Rectangle 4">
            <a:extLst>
              <a:ext uri="{FF2B5EF4-FFF2-40B4-BE49-F238E27FC236}">
                <a16:creationId xmlns:a16="http://schemas.microsoft.com/office/drawing/2014/main" id="{6BC3B009-3EC8-99FE-BCFB-FF9DABD2F532}"/>
              </a:ext>
            </a:extLst>
          </p:cNvPr>
          <p:cNvSpPr/>
          <p:nvPr/>
        </p:nvSpPr>
        <p:spPr>
          <a:xfrm>
            <a:off x="609600" y="2057400"/>
            <a:ext cx="8229600" cy="22098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0" i="0" dirty="0">
                <a:solidFill>
                  <a:schemeClr val="bg1"/>
                </a:solidFill>
                <a:effectLst/>
                <a:latin typeface="Times" panose="02020603050405020304" pitchFamily="18" charset="0"/>
                <a:cs typeface="Times" panose="02020603050405020304" pitchFamily="18" charset="0"/>
              </a:rPr>
              <a:t>“That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 </a:t>
            </a:r>
          </a:p>
          <a:p>
            <a:r>
              <a:rPr lang="en-US" sz="2000" dirty="0">
                <a:solidFill>
                  <a:schemeClr val="bg1"/>
                </a:solidFill>
                <a:latin typeface="Times" panose="02020603050405020304" pitchFamily="18" charset="0"/>
                <a:cs typeface="Times" panose="02020603050405020304" pitchFamily="18" charset="0"/>
              </a:rPr>
              <a:t>	- </a:t>
            </a:r>
            <a:r>
              <a:rPr lang="en-US" sz="2000" b="1" dirty="0">
                <a:solidFill>
                  <a:schemeClr val="bg1"/>
                </a:solidFill>
                <a:latin typeface="Times" panose="02020603050405020304" pitchFamily="18" charset="0"/>
                <a:cs typeface="Times" panose="02020603050405020304" pitchFamily="18" charset="0"/>
              </a:rPr>
              <a:t>Declaration of Independence, 1776</a:t>
            </a:r>
          </a:p>
        </p:txBody>
      </p:sp>
      <p:pic>
        <p:nvPicPr>
          <p:cNvPr id="1026" name="Picture 2" descr="Digital Download Art, President Thomas Jefferson, Hippie Peace Sign,  Gallery Wall Art, Altered Portrait Art, Home Decor, INSTANT DOWNLOAD - Etsy">
            <a:extLst>
              <a:ext uri="{FF2B5EF4-FFF2-40B4-BE49-F238E27FC236}">
                <a16:creationId xmlns:a16="http://schemas.microsoft.com/office/drawing/2014/main" id="{90D83983-9AAE-8E3C-01D2-10D6F0F91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710" y="3963943"/>
            <a:ext cx="2638190" cy="247950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36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729E-9041-4DBC-A25A-54BDE0D924B6}"/>
              </a:ext>
            </a:extLst>
          </p:cNvPr>
          <p:cNvSpPr>
            <a:spLocks noGrp="1"/>
          </p:cNvSpPr>
          <p:nvPr>
            <p:ph type="title"/>
          </p:nvPr>
        </p:nvSpPr>
        <p:spPr>
          <a:xfrm>
            <a:off x="533400" y="311443"/>
            <a:ext cx="7886700" cy="983957"/>
          </a:xfrm>
          <a:solidFill>
            <a:schemeClr val="bg1"/>
          </a:solidFill>
          <a:ln>
            <a:solidFill>
              <a:srgbClr val="FF0000"/>
            </a:solidFill>
          </a:ln>
        </p:spPr>
        <p:txBody>
          <a:bodyPr>
            <a:normAutofit/>
          </a:bodyPr>
          <a:lstStyle/>
          <a:p>
            <a:pPr algn="ctr">
              <a:defRPr/>
            </a:pPr>
            <a:r>
              <a:rPr lang="en-US" sz="3600" dirty="0">
                <a:latin typeface="Castellar" panose="020A0402060406010301" pitchFamily="18" charset="0"/>
              </a:rPr>
              <a:t>A Founder’s Prerogative</a:t>
            </a:r>
          </a:p>
        </p:txBody>
      </p:sp>
      <p:sp>
        <p:nvSpPr>
          <p:cNvPr id="46083" name="Content Placeholder 2">
            <a:extLst>
              <a:ext uri="{FF2B5EF4-FFF2-40B4-BE49-F238E27FC236}">
                <a16:creationId xmlns:a16="http://schemas.microsoft.com/office/drawing/2014/main" id="{BD1E503E-7443-4D15-8F8B-0690EDE0E290}"/>
              </a:ext>
            </a:extLst>
          </p:cNvPr>
          <p:cNvSpPr>
            <a:spLocks noGrp="1"/>
          </p:cNvSpPr>
          <p:nvPr>
            <p:ph sz="quarter" idx="1"/>
          </p:nvPr>
        </p:nvSpPr>
        <p:spPr>
          <a:xfrm>
            <a:off x="316524" y="3813478"/>
            <a:ext cx="8493369" cy="2282522"/>
          </a:xfrm>
          <a:solidFill>
            <a:schemeClr val="bg1"/>
          </a:solidFill>
          <a:ln>
            <a:solidFill>
              <a:schemeClr val="tx1"/>
            </a:solidFill>
          </a:ln>
        </p:spPr>
        <p:txBody>
          <a:bodyPr>
            <a:normAutofit fontScale="92500" lnSpcReduction="10000"/>
          </a:bodyPr>
          <a:lstStyle/>
          <a:p>
            <a:pPr marL="0" indent="0">
              <a:buNone/>
            </a:pPr>
            <a:endParaRPr lang="en-US" altLang="en-US" sz="2600" dirty="0">
              <a:latin typeface="Times New Roman" panose="02020603050405020304" pitchFamily="18" charset="0"/>
              <a:cs typeface="Times New Roman" panose="02020603050405020304" pitchFamily="18" charset="0"/>
            </a:endParaRPr>
          </a:p>
          <a:p>
            <a:pPr marL="385763" indent="-385763">
              <a:buFont typeface="+mj-lt"/>
              <a:buAutoNum type="arabicPeriod"/>
            </a:pPr>
            <a:r>
              <a:rPr lang="en-US" altLang="en-US" sz="2600" dirty="0">
                <a:latin typeface="Times New Roman" panose="02020603050405020304" pitchFamily="18" charset="0"/>
                <a:cs typeface="Times New Roman" panose="02020603050405020304" pitchFamily="18" charset="0"/>
              </a:rPr>
              <a:t>Why did the Federalists believe that the Bill of Rights was unnecessary addition to the U.S. Constitution?</a:t>
            </a:r>
          </a:p>
          <a:p>
            <a:pPr marL="385763" indent="-385763">
              <a:buFont typeface="+mj-lt"/>
              <a:buAutoNum type="arabicPeriod"/>
            </a:pPr>
            <a:r>
              <a:rPr lang="en-US" altLang="en-US" sz="2600" dirty="0">
                <a:latin typeface="Times New Roman" panose="02020603050405020304" pitchFamily="18" charset="0"/>
                <a:cs typeface="Times New Roman" panose="02020603050405020304" pitchFamily="18" charset="0"/>
              </a:rPr>
              <a:t>What factors supported the Anti-federalists claim that a Bill of Rights was an absolutely a necessary addition to the U.S. Constitution?</a:t>
            </a:r>
          </a:p>
        </p:txBody>
      </p:sp>
      <p:sp>
        <p:nvSpPr>
          <p:cNvPr id="3" name="Rectangle 2">
            <a:extLst>
              <a:ext uri="{FF2B5EF4-FFF2-40B4-BE49-F238E27FC236}">
                <a16:creationId xmlns:a16="http://schemas.microsoft.com/office/drawing/2014/main" id="{59F0A4A2-8161-45D4-BFCA-C2B9F5429236}"/>
              </a:ext>
            </a:extLst>
          </p:cNvPr>
          <p:cNvSpPr/>
          <p:nvPr/>
        </p:nvSpPr>
        <p:spPr>
          <a:xfrm>
            <a:off x="172329" y="1481320"/>
            <a:ext cx="8799341" cy="200915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latin typeface="Times New Roman" panose="02020603050405020304" pitchFamily="18" charset="0"/>
                <a:cs typeface="Times New Roman" panose="02020603050405020304" pitchFamily="18" charset="0"/>
              </a:rPr>
              <a:t>“On the other hand, it will be equally forgotten that the vigor of government is essential to the security of liberty; that, in the contemplation of a sound and well-informed judgment, their interest can never be separated; and that a dangerous ambition more often lurks behind the specious mask of zeal for the rights of the people than under the forbidden appearance of zeal for the firmness and efficiency of government. History will teach us that the former has been found a much more certain road to the introduction of despotism than the latter, and that of those men who have overturned the liberties of republics, the greatest number have begun their career by paying an obsequious court to the people; commencing demagogues, and ending tyrants.” </a:t>
            </a:r>
            <a:br>
              <a:rPr lang="en-US" sz="1500" dirty="0">
                <a:latin typeface="Times New Roman" panose="02020603050405020304" pitchFamily="18" charset="0"/>
                <a:cs typeface="Times New Roman" panose="02020603050405020304" pitchFamily="18" charset="0"/>
              </a:rPr>
            </a:br>
            <a:r>
              <a:rPr lang="en-US" sz="1500" dirty="0">
                <a:latin typeface="Times New Roman" panose="02020603050405020304" pitchFamily="18" charset="0"/>
                <a:cs typeface="Times New Roman" panose="02020603050405020304" pitchFamily="18" charset="0"/>
              </a:rPr>
              <a:t>― </a:t>
            </a:r>
            <a:r>
              <a:rPr lang="en-US" sz="1500" b="1" dirty="0">
                <a:latin typeface="Times New Roman" panose="02020603050405020304" pitchFamily="18" charset="0"/>
                <a:cs typeface="Times New Roman" panose="02020603050405020304" pitchFamily="18" charset="0"/>
              </a:rPr>
              <a:t>Alexander Hamilton, Federalist Papers</a:t>
            </a:r>
            <a:endParaRPr lang="en-US" sz="1500" dirty="0">
              <a:latin typeface="Times New Roman" panose="02020603050405020304" pitchFamily="18" charset="0"/>
              <a:cs typeface="Times New Roman" panose="02020603050405020304" pitchFamily="18" charset="0"/>
            </a:endParaRPr>
          </a:p>
        </p:txBody>
      </p:sp>
      <p:pic>
        <p:nvPicPr>
          <p:cNvPr id="8" name="Picture 7" descr="A person standing in a room&#10;&#10;Description automatically generated">
            <a:extLst>
              <a:ext uri="{FF2B5EF4-FFF2-40B4-BE49-F238E27FC236}">
                <a16:creationId xmlns:a16="http://schemas.microsoft.com/office/drawing/2014/main" id="{E29A3716-110D-4211-A817-4ED0F5CEE3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3044522"/>
            <a:ext cx="1602484" cy="988454"/>
          </a:xfrm>
          <a:prstGeom prst="rect">
            <a:avLst/>
          </a:prstGeom>
        </p:spPr>
      </p:pic>
    </p:spTree>
    <p:extLst>
      <p:ext uri="{BB962C8B-B14F-4D97-AF65-F5344CB8AC3E}">
        <p14:creationId xmlns:p14="http://schemas.microsoft.com/office/powerpoint/2010/main" val="7023822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457200" y="105554"/>
            <a:ext cx="7886700" cy="675725"/>
          </a:xfrm>
          <a:solidFill>
            <a:schemeClr val="bg1"/>
          </a:solidFill>
          <a:ln>
            <a:solidFill>
              <a:srgbClr val="FF0000"/>
            </a:solidFill>
          </a:ln>
        </p:spPr>
        <p:txBody>
          <a:bodyPr>
            <a:normAutofit/>
          </a:bodyPr>
          <a:lstStyle/>
          <a:p>
            <a:pPr algn="ctr"/>
            <a:r>
              <a:rPr lang="en-US" sz="3600" dirty="0">
                <a:latin typeface="Castellar" panose="020A0402060406010301" pitchFamily="18" charset="0"/>
              </a:rPr>
              <a:t>Exception to a warrant</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457200" y="1158882"/>
            <a:ext cx="8229600" cy="4906963"/>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Exceptions to a warrant, but maintains probable cause </a:t>
            </a:r>
          </a:p>
        </p:txBody>
      </p:sp>
      <p:sp>
        <p:nvSpPr>
          <p:cNvPr id="4" name="Rectangle 3">
            <a:extLst>
              <a:ext uri="{FF2B5EF4-FFF2-40B4-BE49-F238E27FC236}">
                <a16:creationId xmlns:a16="http://schemas.microsoft.com/office/drawing/2014/main" id="{ABF13E3C-55E4-6E10-38A2-0EA149F2A7F9}"/>
              </a:ext>
            </a:extLst>
          </p:cNvPr>
          <p:cNvSpPr/>
          <p:nvPr/>
        </p:nvSpPr>
        <p:spPr>
          <a:xfrm>
            <a:off x="304800" y="1676400"/>
            <a:ext cx="6553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Suspect gives consent for a search</a:t>
            </a: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Inevitable discovery – plain view</a:t>
            </a: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Incident of the arrest</a:t>
            </a: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Good faith exception</a:t>
            </a:r>
          </a:p>
        </p:txBody>
      </p:sp>
      <p:pic>
        <p:nvPicPr>
          <p:cNvPr id="3074" name="Picture 2" descr="Probable Cause: Police Searches and the 4th Amendment – Combs Law Group">
            <a:extLst>
              <a:ext uri="{FF2B5EF4-FFF2-40B4-BE49-F238E27FC236}">
                <a16:creationId xmlns:a16="http://schemas.microsoft.com/office/drawing/2014/main" id="{041B466F-D9B5-2BD6-CDD5-729DE7DB7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12363"/>
            <a:ext cx="2619375" cy="20867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Illegal Search and Seizure - Law Office of Gary Tabakman">
            <a:extLst>
              <a:ext uri="{FF2B5EF4-FFF2-40B4-BE49-F238E27FC236}">
                <a16:creationId xmlns:a16="http://schemas.microsoft.com/office/drawing/2014/main" id="{74A3DE6E-A5F9-C5FB-9671-FF5569B8A6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7344" y="3741340"/>
            <a:ext cx="41174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93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1DCC-15B8-F44E-0545-4991B3221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3FE1E-FF9D-3F7F-410A-84A47140E6DC}"/>
              </a:ext>
            </a:extLst>
          </p:cNvPr>
          <p:cNvSpPr>
            <a:spLocks noGrp="1"/>
          </p:cNvSpPr>
          <p:nvPr>
            <p:ph type="title"/>
          </p:nvPr>
        </p:nvSpPr>
        <p:spPr>
          <a:xfrm>
            <a:off x="457200" y="105554"/>
            <a:ext cx="7886700" cy="675725"/>
          </a:xfrm>
          <a:solidFill>
            <a:schemeClr val="bg1"/>
          </a:solidFill>
          <a:ln>
            <a:solidFill>
              <a:srgbClr val="FF0000"/>
            </a:solidFill>
          </a:ln>
        </p:spPr>
        <p:txBody>
          <a:bodyPr>
            <a:normAutofit/>
          </a:bodyPr>
          <a:lstStyle/>
          <a:p>
            <a:pPr algn="ctr"/>
            <a:r>
              <a:rPr lang="en-US" sz="3600" dirty="0">
                <a:latin typeface="Castellar" panose="020A0402060406010301" pitchFamily="18" charset="0"/>
              </a:rPr>
              <a:t>The Modern Challenges</a:t>
            </a:r>
          </a:p>
        </p:txBody>
      </p:sp>
      <p:sp>
        <p:nvSpPr>
          <p:cNvPr id="3" name="Content Placeholder 2">
            <a:extLst>
              <a:ext uri="{FF2B5EF4-FFF2-40B4-BE49-F238E27FC236}">
                <a16:creationId xmlns:a16="http://schemas.microsoft.com/office/drawing/2014/main" id="{6C39F9B3-5521-2343-6AD9-B249BB4C83FC}"/>
              </a:ext>
            </a:extLst>
          </p:cNvPr>
          <p:cNvSpPr>
            <a:spLocks noGrp="1"/>
          </p:cNvSpPr>
          <p:nvPr>
            <p:ph idx="1"/>
          </p:nvPr>
        </p:nvSpPr>
        <p:spPr>
          <a:xfrm>
            <a:off x="457200" y="2895596"/>
            <a:ext cx="8229600" cy="3170249"/>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HOW FAR CAN GOVERNMENT GO? – Protecting America from crime and terrorism</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BB780ED-7195-B44E-A829-B9DAE27E215F}"/>
              </a:ext>
            </a:extLst>
          </p:cNvPr>
          <p:cNvSpPr/>
          <p:nvPr/>
        </p:nvSpPr>
        <p:spPr>
          <a:xfrm>
            <a:off x="457200" y="990600"/>
            <a:ext cx="8229600" cy="1143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“Any society that gives up a little liberty to gain a little security will deserve neither and lose both.”</a:t>
            </a:r>
          </a:p>
          <a:p>
            <a:r>
              <a:rPr lang="en-US" sz="2400" b="1" dirty="0">
                <a:solidFill>
                  <a:schemeClr val="bg1"/>
                </a:solidFill>
                <a:latin typeface="Times New Roman" panose="02020603050405020304" pitchFamily="18" charset="0"/>
                <a:cs typeface="Times New Roman" panose="02020603050405020304" pitchFamily="18" charset="0"/>
              </a:rPr>
              <a:t>	- Benjamin Franklin</a:t>
            </a:r>
          </a:p>
        </p:txBody>
      </p:sp>
      <p:pic>
        <p:nvPicPr>
          <p:cNvPr id="8" name="Picture 7" descr="A person wearing glasses&#10;&#10;Description automatically generated">
            <a:extLst>
              <a:ext uri="{FF2B5EF4-FFF2-40B4-BE49-F238E27FC236}">
                <a16:creationId xmlns:a16="http://schemas.microsoft.com/office/drawing/2014/main" id="{45693999-1273-EBFB-7E9E-320F059FF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752597"/>
            <a:ext cx="1150496" cy="1143000"/>
          </a:xfrm>
          <a:prstGeom prst="rect">
            <a:avLst/>
          </a:prstGeom>
        </p:spPr>
      </p:pic>
      <p:sp>
        <p:nvSpPr>
          <p:cNvPr id="9" name="Thought Bubble: Cloud 8">
            <a:extLst>
              <a:ext uri="{FF2B5EF4-FFF2-40B4-BE49-F238E27FC236}">
                <a16:creationId xmlns:a16="http://schemas.microsoft.com/office/drawing/2014/main" id="{DB38891B-385B-227D-7B3D-E2ED8FBA1764}"/>
              </a:ext>
            </a:extLst>
          </p:cNvPr>
          <p:cNvSpPr/>
          <p:nvPr/>
        </p:nvSpPr>
        <p:spPr>
          <a:xfrm>
            <a:off x="5943600" y="1371599"/>
            <a:ext cx="2971800" cy="1142999"/>
          </a:xfrm>
          <a:prstGeom prst="cloudCallout">
            <a:avLst>
              <a:gd name="adj1" fmla="val -63035"/>
              <a:gd name="adj2" fmla="val 23156"/>
            </a:avLst>
          </a:prstGeom>
          <a:ln w="63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Remember your foundation, America</a:t>
            </a:r>
          </a:p>
        </p:txBody>
      </p:sp>
      <p:pic>
        <p:nvPicPr>
          <p:cNvPr id="2050" name="Picture 2" descr="NSA Metadata Collection: Fourth Amendment Violation – Society of American  Law Teachers">
            <a:extLst>
              <a:ext uri="{FF2B5EF4-FFF2-40B4-BE49-F238E27FC236}">
                <a16:creationId xmlns:a16="http://schemas.microsoft.com/office/drawing/2014/main" id="{781B17CD-FF0C-2DC7-4771-E429433B6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8155"/>
            <a:ext cx="2819400" cy="2708688"/>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CF68EAF-9BA3-E682-0342-303566767149}"/>
              </a:ext>
            </a:extLst>
          </p:cNvPr>
          <p:cNvSpPr/>
          <p:nvPr/>
        </p:nvSpPr>
        <p:spPr>
          <a:xfrm>
            <a:off x="3476469" y="3738155"/>
            <a:ext cx="5655039" cy="16764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Debates of liberty vs. community safety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Collection of metadata</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Ex. GPS Trackers, social media, internet searches, health records, &amp; cell Phones </a:t>
            </a: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625245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578994" y="358444"/>
            <a:ext cx="7886700" cy="675725"/>
          </a:xfrm>
          <a:solidFill>
            <a:schemeClr val="bg1"/>
          </a:solidFill>
          <a:ln>
            <a:solidFill>
              <a:srgbClr val="FF0000"/>
            </a:solidFill>
          </a:ln>
        </p:spPr>
        <p:txBody>
          <a:bodyPr>
            <a:normAutofit/>
          </a:bodyPr>
          <a:lstStyle/>
          <a:p>
            <a:pPr algn="ctr"/>
            <a:r>
              <a:rPr lang="en-US" sz="2400" dirty="0">
                <a:latin typeface="Castellar" panose="020A0402060406010301" pitchFamily="18" charset="0"/>
              </a:rPr>
              <a:t>Terrorizing Warrantless Searches</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247339" y="1219200"/>
            <a:ext cx="8611848" cy="4683692"/>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National Security - Data Collection &amp; Suspension of writ of habeas corpus</a:t>
            </a:r>
          </a:p>
        </p:txBody>
      </p:sp>
      <p:pic>
        <p:nvPicPr>
          <p:cNvPr id="6146" name="Picture 2" descr="Image result for warrantless searches wire taps">
            <a:extLst>
              <a:ext uri="{FF2B5EF4-FFF2-40B4-BE49-F238E27FC236}">
                <a16:creationId xmlns:a16="http://schemas.microsoft.com/office/drawing/2014/main" id="{306C0060-1324-4D93-A9CD-F89714C2F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523412"/>
            <a:ext cx="1642360" cy="2628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rawing, cup, plate&#10;&#10;Description automatically generated">
            <a:extLst>
              <a:ext uri="{FF2B5EF4-FFF2-40B4-BE49-F238E27FC236}">
                <a16:creationId xmlns:a16="http://schemas.microsoft.com/office/drawing/2014/main" id="{FBDF36A3-24B4-418B-8D88-E3FC9AFDE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6650" y="3054916"/>
            <a:ext cx="3857624" cy="2411015"/>
          </a:xfrm>
          <a:prstGeom prst="rect">
            <a:avLst/>
          </a:prstGeom>
        </p:spPr>
      </p:pic>
      <p:sp>
        <p:nvSpPr>
          <p:cNvPr id="4" name="Rectangle 3">
            <a:extLst>
              <a:ext uri="{FF2B5EF4-FFF2-40B4-BE49-F238E27FC236}">
                <a16:creationId xmlns:a16="http://schemas.microsoft.com/office/drawing/2014/main" id="{12EC5A30-EFED-4191-9B27-B0EE04503028}"/>
              </a:ext>
            </a:extLst>
          </p:cNvPr>
          <p:cNvSpPr/>
          <p:nvPr/>
        </p:nvSpPr>
        <p:spPr>
          <a:xfrm>
            <a:off x="2461604" y="1599719"/>
            <a:ext cx="6486992" cy="1730527"/>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Expanding federal power </a:t>
            </a:r>
          </a:p>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Patriot Act 2002</a:t>
            </a:r>
          </a:p>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USA Freedom Act 2015</a:t>
            </a:r>
          </a:p>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Enemy Combatants</a:t>
            </a:r>
          </a:p>
        </p:txBody>
      </p:sp>
      <p:sp>
        <p:nvSpPr>
          <p:cNvPr id="5" name="Rectangle 4">
            <a:extLst>
              <a:ext uri="{FF2B5EF4-FFF2-40B4-BE49-F238E27FC236}">
                <a16:creationId xmlns:a16="http://schemas.microsoft.com/office/drawing/2014/main" id="{092FE577-6FC8-4C76-BC02-EAFD27E61876}"/>
              </a:ext>
            </a:extLst>
          </p:cNvPr>
          <p:cNvSpPr/>
          <p:nvPr/>
        </p:nvSpPr>
        <p:spPr>
          <a:xfrm>
            <a:off x="6049706" y="1794795"/>
            <a:ext cx="3017301" cy="829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Reasonable Cause – seizing telecommunication metadata</a:t>
            </a:r>
          </a:p>
        </p:txBody>
      </p:sp>
      <p:pic>
        <p:nvPicPr>
          <p:cNvPr id="7" name="Picture 6" descr="A large building in the background&#10;&#10;Description automatically generated">
            <a:extLst>
              <a:ext uri="{FF2B5EF4-FFF2-40B4-BE49-F238E27FC236}">
                <a16:creationId xmlns:a16="http://schemas.microsoft.com/office/drawing/2014/main" id="{1615CB47-BC2B-495B-8292-5559A980A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493" y="3837672"/>
            <a:ext cx="2135981" cy="1150144"/>
          </a:xfrm>
          <a:prstGeom prst="rect">
            <a:avLst/>
          </a:prstGeom>
        </p:spPr>
      </p:pic>
      <p:sp>
        <p:nvSpPr>
          <p:cNvPr id="9" name="Rectangle 8">
            <a:extLst>
              <a:ext uri="{FF2B5EF4-FFF2-40B4-BE49-F238E27FC236}">
                <a16:creationId xmlns:a16="http://schemas.microsoft.com/office/drawing/2014/main" id="{EFFE0C16-4003-4769-9001-9C7377D26699}"/>
              </a:ext>
            </a:extLst>
          </p:cNvPr>
          <p:cNvSpPr/>
          <p:nvPr/>
        </p:nvSpPr>
        <p:spPr>
          <a:xfrm>
            <a:off x="2467781" y="5291140"/>
            <a:ext cx="6486993" cy="1009583"/>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New Roman" panose="02020603050405020304" pitchFamily="18" charset="0"/>
                <a:cs typeface="Times New Roman" panose="02020603050405020304" pitchFamily="18" charset="0"/>
              </a:rPr>
              <a:t>“Any society that gives up a little liberty to gain a little security will deserve neither and lose both.”</a:t>
            </a:r>
          </a:p>
          <a:p>
            <a:r>
              <a:rPr lang="en-US" b="1" dirty="0">
                <a:solidFill>
                  <a:schemeClr val="bg1"/>
                </a:solidFill>
                <a:latin typeface="Times New Roman" panose="02020603050405020304" pitchFamily="18" charset="0"/>
                <a:cs typeface="Times New Roman" panose="02020603050405020304" pitchFamily="18" charset="0"/>
              </a:rPr>
              <a:t>	- Benjamin Franklin</a:t>
            </a:r>
          </a:p>
        </p:txBody>
      </p:sp>
      <p:pic>
        <p:nvPicPr>
          <p:cNvPr id="10" name="Picture 9" descr="A person wearing glasses&#10;&#10;Description automatically generated">
            <a:extLst>
              <a:ext uri="{FF2B5EF4-FFF2-40B4-BE49-F238E27FC236}">
                <a16:creationId xmlns:a16="http://schemas.microsoft.com/office/drawing/2014/main" id="{2417427F-7B97-4BC2-8D15-E485E0886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1648" y="5856690"/>
            <a:ext cx="1150496" cy="778395"/>
          </a:xfrm>
          <a:prstGeom prst="rect">
            <a:avLst/>
          </a:prstGeom>
        </p:spPr>
      </p:pic>
      <p:sp>
        <p:nvSpPr>
          <p:cNvPr id="6" name="Rectangle 5">
            <a:extLst>
              <a:ext uri="{FF2B5EF4-FFF2-40B4-BE49-F238E27FC236}">
                <a16:creationId xmlns:a16="http://schemas.microsoft.com/office/drawing/2014/main" id="{4CDA9B3D-B542-7C86-296C-23A56B4C69D5}"/>
              </a:ext>
            </a:extLst>
          </p:cNvPr>
          <p:cNvSpPr/>
          <p:nvPr/>
        </p:nvSpPr>
        <p:spPr>
          <a:xfrm>
            <a:off x="5637586" y="2906730"/>
            <a:ext cx="3017301" cy="829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Due war detainees get constitution rights (Americans or Foreigners</a:t>
            </a:r>
          </a:p>
        </p:txBody>
      </p:sp>
      <p:sp>
        <p:nvSpPr>
          <p:cNvPr id="8" name="Arrow: Right 7">
            <a:extLst>
              <a:ext uri="{FF2B5EF4-FFF2-40B4-BE49-F238E27FC236}">
                <a16:creationId xmlns:a16="http://schemas.microsoft.com/office/drawing/2014/main" id="{62EFBD12-163B-B955-C54F-588FE7CF5C62}"/>
              </a:ext>
            </a:extLst>
          </p:cNvPr>
          <p:cNvSpPr/>
          <p:nvPr/>
        </p:nvSpPr>
        <p:spPr>
          <a:xfrm>
            <a:off x="5519175" y="2968060"/>
            <a:ext cx="304800" cy="2753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94B00A2-1C2F-744C-B65D-EE33D069CB48}"/>
              </a:ext>
            </a:extLst>
          </p:cNvPr>
          <p:cNvSpPr/>
          <p:nvPr/>
        </p:nvSpPr>
        <p:spPr>
          <a:xfrm>
            <a:off x="5637586" y="2071792"/>
            <a:ext cx="483990" cy="2693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9229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50811-A9D4-4A90-5FE5-F447CFB0C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EE2D2-110C-2F2D-78D4-1FE15EE4B94A}"/>
              </a:ext>
            </a:extLst>
          </p:cNvPr>
          <p:cNvSpPr>
            <a:spLocks noGrp="1"/>
          </p:cNvSpPr>
          <p:nvPr>
            <p:ph type="title"/>
          </p:nvPr>
        </p:nvSpPr>
        <p:spPr>
          <a:xfrm>
            <a:off x="457200" y="105554"/>
            <a:ext cx="7886700" cy="675725"/>
          </a:xfrm>
          <a:solidFill>
            <a:schemeClr val="bg1"/>
          </a:solidFill>
          <a:ln>
            <a:solidFill>
              <a:srgbClr val="FF0000"/>
            </a:solidFill>
          </a:ln>
        </p:spPr>
        <p:txBody>
          <a:bodyPr>
            <a:normAutofit/>
          </a:bodyPr>
          <a:lstStyle/>
          <a:p>
            <a:pPr algn="ctr"/>
            <a:r>
              <a:rPr lang="en-US" sz="3600" dirty="0">
                <a:latin typeface="Castellar" panose="020A0402060406010301" pitchFamily="18" charset="0"/>
              </a:rPr>
              <a:t>Proper Balance</a:t>
            </a:r>
          </a:p>
        </p:txBody>
      </p:sp>
      <p:sp>
        <p:nvSpPr>
          <p:cNvPr id="3" name="Content Placeholder 2">
            <a:extLst>
              <a:ext uri="{FF2B5EF4-FFF2-40B4-BE49-F238E27FC236}">
                <a16:creationId xmlns:a16="http://schemas.microsoft.com/office/drawing/2014/main" id="{0E182D51-BB99-01AB-693A-FA084B21AF60}"/>
              </a:ext>
            </a:extLst>
          </p:cNvPr>
          <p:cNvSpPr>
            <a:spLocks noGrp="1"/>
          </p:cNvSpPr>
          <p:nvPr>
            <p:ph idx="1"/>
          </p:nvPr>
        </p:nvSpPr>
        <p:spPr>
          <a:xfrm>
            <a:off x="526530" y="990600"/>
            <a:ext cx="8229600" cy="5059363"/>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During the Enlightenment period John Locke espoused the government was to protect life, liberty, and property, which is an idea epitomized in due process under the Bill of Rights. </a:t>
            </a:r>
          </a:p>
          <a:p>
            <a:pPr marL="0" indent="0">
              <a:buNone/>
            </a:pPr>
            <a:endParaRPr lang="en-US" sz="600" dirty="0">
              <a:latin typeface="Times New Roman" panose="02020603050405020304" pitchFamily="18" charset="0"/>
              <a:cs typeface="Times New Roman" panose="02020603050405020304" pitchFamily="18" charset="0"/>
            </a:endParaRPr>
          </a:p>
          <a:p>
            <a:pPr marL="0" indent="0">
              <a:buNone/>
            </a:pPr>
            <a:r>
              <a:rPr lang="en-US" sz="2400" b="1" dirty="0">
                <a:effectLst/>
                <a:latin typeface="Times New Roman" panose="02020603050405020304" pitchFamily="18" charset="0"/>
                <a:ea typeface="Calibri" panose="020F0502020204030204" pitchFamily="34" charset="0"/>
              </a:rPr>
              <a:t>Prompt:</a:t>
            </a:r>
            <a:r>
              <a:rPr lang="en-US" sz="2400" dirty="0">
                <a:effectLst/>
                <a:latin typeface="Times New Roman" panose="02020603050405020304" pitchFamily="18" charset="0"/>
                <a:ea typeface="Calibri" panose="020F0502020204030204" pitchFamily="34" charset="0"/>
              </a:rPr>
              <a:t> </a:t>
            </a:r>
            <a:r>
              <a:rPr lang="en-US" sz="2400" dirty="0">
                <a:solidFill>
                  <a:srgbClr val="000000"/>
                </a:solidFill>
                <a:effectLst/>
                <a:latin typeface="Times New Roman" panose="02020603050405020304" pitchFamily="18" charset="0"/>
                <a:ea typeface="Calibri" panose="020F0502020204030204" pitchFamily="34" charset="0"/>
              </a:rPr>
              <a:t>Evaluate whether the Supreme Court has struck the proper balance of liberty vs. security in interpreting rights of the accused protected by the Bill of Rights.</a:t>
            </a:r>
          </a:p>
          <a:p>
            <a:r>
              <a:rPr lang="en-US" sz="2400" dirty="0">
                <a:solidFill>
                  <a:srgbClr val="000000"/>
                </a:solidFill>
                <a:latin typeface="Times New Roman" panose="02020603050405020304" pitchFamily="18" charset="0"/>
                <a:cs typeface="Times New Roman" panose="02020603050405020304" pitchFamily="18" charset="0"/>
              </a:rPr>
              <a:t>Research case precedents and evaluate whether government has struck the right balance between liberty and security in dealing with the rights of the accused </a:t>
            </a:r>
            <a:endParaRPr lang="en-US" sz="2400" dirty="0">
              <a:latin typeface="Times New Roman" panose="02020603050405020304" pitchFamily="18" charset="0"/>
              <a:cs typeface="Times New Roman" panose="02020603050405020304" pitchFamily="18" charset="0"/>
            </a:endParaRPr>
          </a:p>
        </p:txBody>
      </p:sp>
      <p:pic>
        <p:nvPicPr>
          <p:cNvPr id="1028" name="Picture 4" descr="Balancing in the Future - Liberty vs Security">
            <a:extLst>
              <a:ext uri="{FF2B5EF4-FFF2-40B4-BE49-F238E27FC236}">
                <a16:creationId xmlns:a16="http://schemas.microsoft.com/office/drawing/2014/main" id="{F24026D2-75EB-7F1B-17F6-3086183E4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343401"/>
            <a:ext cx="3200400" cy="22098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Liberty vs Security - Home">
            <a:extLst>
              <a:ext uri="{FF2B5EF4-FFF2-40B4-BE49-F238E27FC236}">
                <a16:creationId xmlns:a16="http://schemas.microsoft.com/office/drawing/2014/main" id="{7936ECD2-1959-2B87-E04F-CE68FA1E0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602402"/>
            <a:ext cx="4184130" cy="21500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778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3C69-45E9-4575-A612-07C2BCC50D43}"/>
              </a:ext>
            </a:extLst>
          </p:cNvPr>
          <p:cNvSpPr>
            <a:spLocks noGrp="1"/>
          </p:cNvSpPr>
          <p:nvPr>
            <p:ph type="title"/>
          </p:nvPr>
        </p:nvSpPr>
        <p:spPr>
          <a:xfrm>
            <a:off x="458449" y="204502"/>
            <a:ext cx="8229600" cy="639762"/>
          </a:xfrm>
          <a:solidFill>
            <a:schemeClr val="bg1"/>
          </a:solidFill>
          <a:ln>
            <a:solidFill>
              <a:srgbClr val="FF0000"/>
            </a:solidFill>
          </a:ln>
        </p:spPr>
        <p:txBody>
          <a:bodyPr>
            <a:normAutofit/>
          </a:bodyPr>
          <a:lstStyle/>
          <a:p>
            <a:r>
              <a:rPr lang="en-US" sz="3200" dirty="0">
                <a:solidFill>
                  <a:srgbClr val="002060"/>
                </a:solidFill>
                <a:latin typeface="Castellar" panose="020A0402060406010301" pitchFamily="18" charset="0"/>
              </a:rPr>
              <a:t>Rights of the Accused on trial </a:t>
            </a:r>
          </a:p>
        </p:txBody>
      </p:sp>
      <p:sp>
        <p:nvSpPr>
          <p:cNvPr id="3" name="Content Placeholder 2">
            <a:extLst>
              <a:ext uri="{FF2B5EF4-FFF2-40B4-BE49-F238E27FC236}">
                <a16:creationId xmlns:a16="http://schemas.microsoft.com/office/drawing/2014/main" id="{DB8A6362-7D6C-4E48-9B0B-C938830EB4DA}"/>
              </a:ext>
            </a:extLst>
          </p:cNvPr>
          <p:cNvSpPr>
            <a:spLocks noGrp="1"/>
          </p:cNvSpPr>
          <p:nvPr>
            <p:ph idx="1"/>
          </p:nvPr>
        </p:nvSpPr>
        <p:spPr>
          <a:xfrm>
            <a:off x="457200" y="990600"/>
            <a:ext cx="8229600" cy="5171789"/>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whether </a:t>
            </a:r>
            <a:r>
              <a:rPr lang="en-US" sz="2400" dirty="0">
                <a:solidFill>
                  <a:srgbClr val="000000"/>
                </a:solidFill>
                <a:effectLst/>
                <a:latin typeface="Times New Roman" panose="02020603050405020304" pitchFamily="18" charset="0"/>
                <a:ea typeface="Calibri" panose="020F0502020204030204" pitchFamily="34" charset="0"/>
              </a:rPr>
              <a:t>the Supreme Court has struck the proper balance of liberty vs. security in interpreting rights of the accused protected by the Bill of Rights</a:t>
            </a:r>
          </a:p>
          <a:p>
            <a:r>
              <a:rPr lang="en-US" sz="2400" dirty="0">
                <a:solidFill>
                  <a:srgbClr val="000000"/>
                </a:solidFill>
                <a:latin typeface="Times New Roman" panose="02020603050405020304" pitchFamily="18" charset="0"/>
                <a:cs typeface="Times" panose="02020603050405020304" pitchFamily="18" charset="0"/>
              </a:rPr>
              <a:t>Bill of Rights</a:t>
            </a:r>
          </a:p>
          <a:p>
            <a:r>
              <a:rPr lang="en-US" sz="2400" dirty="0">
                <a:solidFill>
                  <a:srgbClr val="000000"/>
                </a:solidFill>
                <a:latin typeface="Times New Roman" panose="02020603050405020304" pitchFamily="18" charset="0"/>
                <a:cs typeface="Times" panose="02020603050405020304" pitchFamily="18" charset="0"/>
              </a:rPr>
              <a:t>Brutus I</a:t>
            </a:r>
          </a:p>
          <a:p>
            <a:r>
              <a:rPr lang="en-US" sz="2400" dirty="0">
                <a:solidFill>
                  <a:srgbClr val="000000"/>
                </a:solidFill>
                <a:latin typeface="Times New Roman" panose="02020603050405020304" pitchFamily="18" charset="0"/>
                <a:cs typeface="Times" panose="02020603050405020304" pitchFamily="18" charset="0"/>
              </a:rPr>
              <a:t>Federalist 51</a:t>
            </a:r>
            <a:endParaRPr lang="en-US" sz="2400" dirty="0">
              <a:latin typeface="Times" panose="02020603050405020304" pitchFamily="18" charset="0"/>
              <a:cs typeface="Times" panose="02020603050405020304" pitchFamily="18" charset="0"/>
            </a:endParaRPr>
          </a:p>
        </p:txBody>
      </p:sp>
      <p:pic>
        <p:nvPicPr>
          <p:cNvPr id="1028" name="Picture 4" descr="Rights of the Accused (Simulation) - Civil Liberties: protecting Individual  Rights">
            <a:extLst>
              <a:ext uri="{FF2B5EF4-FFF2-40B4-BE49-F238E27FC236}">
                <a16:creationId xmlns:a16="http://schemas.microsoft.com/office/drawing/2014/main" id="{DBCAF1C8-1A56-4B53-AA50-30D8AEAFE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1981200"/>
            <a:ext cx="3752850" cy="44386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A274DB-FDE6-4424-AA08-381752A0C3DA}"/>
              </a:ext>
            </a:extLst>
          </p:cNvPr>
          <p:cNvSpPr/>
          <p:nvPr/>
        </p:nvSpPr>
        <p:spPr>
          <a:xfrm>
            <a:off x="304800" y="3810000"/>
            <a:ext cx="4629150" cy="277336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Protection of 		Protection of</a:t>
            </a:r>
          </a:p>
          <a:p>
            <a:r>
              <a:rPr lang="en-US" sz="2400" dirty="0">
                <a:latin typeface="Times" panose="02020603050405020304" pitchFamily="18" charset="0"/>
                <a:cs typeface="Times" panose="02020603050405020304" pitchFamily="18" charset="0"/>
              </a:rPr>
              <a:t>Liberty			Community</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cxnSp>
        <p:nvCxnSpPr>
          <p:cNvPr id="6" name="Straight Connector 5">
            <a:extLst>
              <a:ext uri="{FF2B5EF4-FFF2-40B4-BE49-F238E27FC236}">
                <a16:creationId xmlns:a16="http://schemas.microsoft.com/office/drawing/2014/main" id="{6554314C-5C6D-4AE4-B7E0-3011CCFD0543}"/>
              </a:ext>
            </a:extLst>
          </p:cNvPr>
          <p:cNvCxnSpPr/>
          <p:nvPr/>
        </p:nvCxnSpPr>
        <p:spPr>
          <a:xfrm>
            <a:off x="533400" y="4724400"/>
            <a:ext cx="4267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A5B969-768E-4C61-8B7A-7B6070B922B1}"/>
              </a:ext>
            </a:extLst>
          </p:cNvPr>
          <p:cNvCxnSpPr>
            <a:cxnSpLocks/>
          </p:cNvCxnSpPr>
          <p:nvPr/>
        </p:nvCxnSpPr>
        <p:spPr>
          <a:xfrm>
            <a:off x="2667000" y="4038600"/>
            <a:ext cx="0" cy="2209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769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3C69-45E9-4575-A612-07C2BCC50D43}"/>
              </a:ext>
            </a:extLst>
          </p:cNvPr>
          <p:cNvSpPr>
            <a:spLocks noGrp="1"/>
          </p:cNvSpPr>
          <p:nvPr>
            <p:ph type="title"/>
          </p:nvPr>
        </p:nvSpPr>
        <p:spPr>
          <a:xfrm>
            <a:off x="457200" y="274638"/>
            <a:ext cx="8229600" cy="639762"/>
          </a:xfrm>
          <a:solidFill>
            <a:schemeClr val="bg1"/>
          </a:solidFill>
          <a:ln>
            <a:solidFill>
              <a:srgbClr val="FF0000"/>
            </a:solidFill>
          </a:ln>
        </p:spPr>
        <p:txBody>
          <a:bodyPr>
            <a:normAutofit/>
          </a:bodyPr>
          <a:lstStyle/>
          <a:p>
            <a:r>
              <a:rPr lang="en-US" sz="3200" dirty="0">
                <a:solidFill>
                  <a:srgbClr val="002060"/>
                </a:solidFill>
                <a:latin typeface="Castellar" panose="020A0402060406010301" pitchFamily="18" charset="0"/>
              </a:rPr>
              <a:t>A Constitutional Test</a:t>
            </a:r>
          </a:p>
        </p:txBody>
      </p:sp>
      <p:sp>
        <p:nvSpPr>
          <p:cNvPr id="3" name="Content Placeholder 2">
            <a:extLst>
              <a:ext uri="{FF2B5EF4-FFF2-40B4-BE49-F238E27FC236}">
                <a16:creationId xmlns:a16="http://schemas.microsoft.com/office/drawing/2014/main" id="{DB8A6362-7D6C-4E48-9B0B-C938830EB4DA}"/>
              </a:ext>
            </a:extLst>
          </p:cNvPr>
          <p:cNvSpPr>
            <a:spLocks noGrp="1"/>
          </p:cNvSpPr>
          <p:nvPr>
            <p:ph idx="1"/>
          </p:nvPr>
        </p:nvSpPr>
        <p:spPr>
          <a:xfrm>
            <a:off x="457200" y="1143000"/>
            <a:ext cx="8382000" cy="5440362"/>
          </a:xfrm>
          <a:solidFill>
            <a:schemeClr val="bg1"/>
          </a:solidFill>
        </p:spPr>
        <p:txBody>
          <a:bodyPr>
            <a:normAutofit fontScale="70000" lnSpcReduction="20000"/>
          </a:bodyPr>
          <a:lstStyle/>
          <a:p>
            <a:pPr marL="0" indent="0">
              <a:buNone/>
            </a:pPr>
            <a:r>
              <a:rPr lang="en-US" b="1" dirty="0">
                <a:latin typeface="Times" panose="02020603050405020304" pitchFamily="18" charset="0"/>
                <a:cs typeface="Times" panose="02020603050405020304" pitchFamily="18" charset="0"/>
              </a:rPr>
              <a:t>Prompt:</a:t>
            </a:r>
            <a:r>
              <a:rPr lang="en-US" dirty="0">
                <a:latin typeface="Times" panose="02020603050405020304" pitchFamily="18" charset="0"/>
                <a:cs typeface="Times" panose="02020603050405020304" pitchFamily="18" charset="0"/>
              </a:rPr>
              <a:t> Evaluate whether the United States’ government should be allowed to limit American civil liberties during war time. </a:t>
            </a:r>
          </a:p>
          <a:p>
            <a:pPr marL="0" indent="0">
              <a:buNone/>
            </a:pPr>
            <a:r>
              <a:rPr lang="en-US" dirty="0">
                <a:latin typeface="Times" panose="02020603050405020304" pitchFamily="18" charset="0"/>
                <a:cs typeface="Times" panose="02020603050405020304" pitchFamily="18" charset="0"/>
              </a:rPr>
              <a:t>In your essay, you must:</a:t>
            </a:r>
          </a:p>
          <a:p>
            <a:pPr lvl="0"/>
            <a:r>
              <a:rPr lang="en-US" dirty="0">
                <a:latin typeface="Times" panose="02020603050405020304" pitchFamily="18" charset="0"/>
                <a:cs typeface="Times" panose="02020603050405020304" pitchFamily="18" charset="0"/>
              </a:rPr>
              <a:t>Articulate a defensive claim or thesis that responds to the prompt and establishes a line of reasoning</a:t>
            </a:r>
          </a:p>
          <a:p>
            <a:pPr lvl="0"/>
            <a:r>
              <a:rPr lang="en-US" dirty="0">
                <a:latin typeface="Times" panose="02020603050405020304" pitchFamily="18" charset="0"/>
                <a:cs typeface="Times" panose="02020603050405020304" pitchFamily="18" charset="0"/>
              </a:rPr>
              <a:t>Support your claim with at least two pieces of accurate and relevant information:</a:t>
            </a:r>
          </a:p>
          <a:p>
            <a:r>
              <a:rPr lang="en-US" dirty="0">
                <a:latin typeface="Times" panose="02020603050405020304" pitchFamily="18" charset="0"/>
                <a:cs typeface="Times" panose="02020603050405020304" pitchFamily="18" charset="0"/>
              </a:rPr>
              <a:t>At least ONE piece of evidence must be from one of the following foundational documents:</a:t>
            </a:r>
          </a:p>
          <a:p>
            <a:pPr lvl="1"/>
            <a:r>
              <a:rPr lang="en-US" b="1" dirty="0">
                <a:latin typeface="Times" panose="02020603050405020304" pitchFamily="18" charset="0"/>
                <a:cs typeface="Times" panose="02020603050405020304" pitchFamily="18" charset="0"/>
              </a:rPr>
              <a:t>The Bill of Rights </a:t>
            </a:r>
          </a:p>
          <a:p>
            <a:pPr lvl="1"/>
            <a:r>
              <a:rPr lang="en-US" b="1" dirty="0">
                <a:latin typeface="Times" panose="02020603050405020304" pitchFamily="18" charset="0"/>
                <a:cs typeface="Times" panose="02020603050405020304" pitchFamily="18" charset="0"/>
              </a:rPr>
              <a:t>Article I of the Constitution </a:t>
            </a:r>
          </a:p>
          <a:p>
            <a:pPr lvl="1"/>
            <a:r>
              <a:rPr lang="en-US" b="1" dirty="0">
                <a:latin typeface="Times" panose="02020603050405020304" pitchFamily="18" charset="0"/>
                <a:cs typeface="Times" panose="02020603050405020304" pitchFamily="18" charset="0"/>
              </a:rPr>
              <a:t>Article II of the Constitution</a:t>
            </a:r>
          </a:p>
          <a:p>
            <a:pPr lvl="0"/>
            <a:r>
              <a:rPr lang="en-US" dirty="0">
                <a:latin typeface="Times" panose="02020603050405020304" pitchFamily="18" charset="0"/>
                <a:cs typeface="Times" panose="02020603050405020304" pitchFamily="18" charset="0"/>
              </a:rPr>
              <a:t>Use a second piece of evidence from another foundational document from the list above or from your study of government </a:t>
            </a:r>
          </a:p>
          <a:p>
            <a:pPr lvl="0"/>
            <a:r>
              <a:rPr lang="en-US" dirty="0">
                <a:latin typeface="Times" panose="02020603050405020304" pitchFamily="18" charset="0"/>
                <a:cs typeface="Times" panose="02020603050405020304" pitchFamily="18" charset="0"/>
              </a:rPr>
              <a:t>Use reasoning to explain why your evidence supports your claim/thesis </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7934076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Views on Civil Liberties</a:t>
            </a:r>
          </a:p>
          <a:p>
            <a:pPr>
              <a:spcBef>
                <a:spcPts val="0"/>
              </a:spcBef>
            </a:pPr>
            <a:r>
              <a:rPr lang="en-US" sz="2000" dirty="0">
                <a:latin typeface="Times New Roman" pitchFamily="18" charset="0"/>
                <a:cs typeface="Times New Roman" pitchFamily="18" charset="0"/>
              </a:rPr>
              <a:t>A delicate balance</a:t>
            </a:r>
          </a:p>
          <a:p>
            <a:pPr>
              <a:spcBef>
                <a:spcPts val="0"/>
              </a:spcBef>
            </a:pPr>
            <a:r>
              <a:rPr lang="en-US" sz="2000" dirty="0">
                <a:latin typeface="Times New Roman" pitchFamily="18" charset="0"/>
                <a:cs typeface="Times New Roman" pitchFamily="18" charset="0"/>
              </a:rPr>
              <a:t>Rights of the Accused on Trial </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Civil Liberties v. National Security – Read cases and article - 1/31/22</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57868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B156-BB79-4E10-A09A-91205492259D}"/>
              </a:ext>
            </a:extLst>
          </p:cNvPr>
          <p:cNvSpPr>
            <a:spLocks noGrp="1"/>
          </p:cNvSpPr>
          <p:nvPr>
            <p:ph type="title"/>
          </p:nvPr>
        </p:nvSpPr>
        <p:spPr>
          <a:xfrm>
            <a:off x="457200" y="145348"/>
            <a:ext cx="8229600" cy="715962"/>
          </a:xfrm>
          <a:solidFill>
            <a:schemeClr val="bg1"/>
          </a:solidFill>
          <a:ln>
            <a:solidFill>
              <a:srgbClr val="FF0000"/>
            </a:solidFill>
          </a:ln>
        </p:spPr>
        <p:txBody>
          <a:bodyPr>
            <a:normAutofit/>
          </a:bodyPr>
          <a:lstStyle/>
          <a:p>
            <a:r>
              <a:rPr lang="en-US" sz="3200" dirty="0">
                <a:latin typeface="Castellar" panose="020A0402060406010301" pitchFamily="18" charset="0"/>
              </a:rPr>
              <a:t>Civil Liberties in a Pandemic</a:t>
            </a:r>
          </a:p>
        </p:txBody>
      </p:sp>
      <p:sp>
        <p:nvSpPr>
          <p:cNvPr id="3" name="Content Placeholder 2">
            <a:extLst>
              <a:ext uri="{FF2B5EF4-FFF2-40B4-BE49-F238E27FC236}">
                <a16:creationId xmlns:a16="http://schemas.microsoft.com/office/drawing/2014/main" id="{27371273-0DBA-4E04-8956-012940BC3D7B}"/>
              </a:ext>
            </a:extLst>
          </p:cNvPr>
          <p:cNvSpPr>
            <a:spLocks noGrp="1"/>
          </p:cNvSpPr>
          <p:nvPr>
            <p:ph idx="1"/>
          </p:nvPr>
        </p:nvSpPr>
        <p:spPr>
          <a:xfrm>
            <a:off x="342900" y="1066800"/>
            <a:ext cx="8458200" cy="5410200"/>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Pandemic Response Creates a Constitutional Question </a:t>
            </a:r>
          </a:p>
        </p:txBody>
      </p:sp>
      <p:pic>
        <p:nvPicPr>
          <p:cNvPr id="1026" name="Picture 2" descr="COVID-19 Vaccine Mandates: Hollywood Projects Get Stricter – The Hollywood  Reporter">
            <a:extLst>
              <a:ext uri="{FF2B5EF4-FFF2-40B4-BE49-F238E27FC236}">
                <a16:creationId xmlns:a16="http://schemas.microsoft.com/office/drawing/2014/main" id="{813E8216-087A-4749-9763-644F6BEBB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39093"/>
            <a:ext cx="762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2ABD22A-1872-4DB4-B975-D11983A7DCBA}"/>
              </a:ext>
            </a:extLst>
          </p:cNvPr>
          <p:cNvSpPr/>
          <p:nvPr/>
        </p:nvSpPr>
        <p:spPr>
          <a:xfrm>
            <a:off x="228600" y="3771900"/>
            <a:ext cx="8458200" cy="286858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Public General Welfare vs. Individual Liberty</a:t>
            </a:r>
          </a:p>
          <a:p>
            <a:pPr marL="457200" indent="-457200">
              <a:buFont typeface="+mj-lt"/>
              <a:buAutoNum type="arabicPeriod"/>
            </a:pPr>
            <a:r>
              <a:rPr lang="en-US" sz="2400" dirty="0">
                <a:latin typeface="Times" panose="02020603050405020304" pitchFamily="18" charset="0"/>
                <a:cs typeface="Times" panose="02020603050405020304" pitchFamily="18" charset="0"/>
              </a:rPr>
              <a:t>How does this issue reflect the debate over the Bill of Rights between the Federalists and Anti-federalists?</a:t>
            </a:r>
          </a:p>
          <a:p>
            <a:pPr marL="457200" indent="-457200">
              <a:buFont typeface="+mj-lt"/>
              <a:buAutoNum type="arabicPeriod"/>
            </a:pPr>
            <a:r>
              <a:rPr lang="en-US" sz="2400" dirty="0">
                <a:latin typeface="Times" panose="02020603050405020304" pitchFamily="18" charset="0"/>
                <a:cs typeface="Times" panose="02020603050405020304" pitchFamily="18" charset="0"/>
              </a:rPr>
              <a:t>How do the following factors impact the situation</a:t>
            </a:r>
          </a:p>
          <a:p>
            <a:pPr marL="854075"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Bureaucratic Discretion</a:t>
            </a:r>
          </a:p>
          <a:p>
            <a:pPr marL="854075"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Federalism </a:t>
            </a:r>
          </a:p>
          <a:p>
            <a:pPr marL="854075"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Korematsu v. United States </a:t>
            </a:r>
          </a:p>
          <a:p>
            <a:pPr algn="ctr"/>
            <a:r>
              <a:rPr lang="en-US" sz="2400" dirty="0">
                <a:latin typeface="Times" panose="02020603050405020304" pitchFamily="18" charset="0"/>
                <a:cs typeface="Times" panose="02020603050405020304" pitchFamily="18" charset="0"/>
              </a:rPr>
              <a:t> </a:t>
            </a:r>
          </a:p>
        </p:txBody>
      </p:sp>
      <p:sp>
        <p:nvSpPr>
          <p:cNvPr id="5" name="Rectangle 4">
            <a:extLst>
              <a:ext uri="{FF2B5EF4-FFF2-40B4-BE49-F238E27FC236}">
                <a16:creationId xmlns:a16="http://schemas.microsoft.com/office/drawing/2014/main" id="{DFBB8D66-7149-4ABF-B0AA-B1BA779A0FB9}"/>
              </a:ext>
            </a:extLst>
          </p:cNvPr>
          <p:cNvSpPr/>
          <p:nvPr/>
        </p:nvSpPr>
        <p:spPr>
          <a:xfrm>
            <a:off x="2590800" y="1496986"/>
            <a:ext cx="4953000" cy="4842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hlinkClick r:id="rId3">
                  <a:extLst>
                    <a:ext uri="{A12FA001-AC4F-418D-AE19-62706E023703}">
                      <ahyp:hlinkClr xmlns:ahyp="http://schemas.microsoft.com/office/drawing/2018/hyperlinkcolor" val="tx"/>
                    </a:ext>
                  </a:extLst>
                </a:hlinkClick>
              </a:rPr>
              <a:t>President Biden’s Vaccine Mandates</a:t>
            </a:r>
            <a:endParaRPr lang="en-US" sz="2400" b="1"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294608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32C2-6837-4849-A8A4-673134319AD5}"/>
              </a:ext>
            </a:extLst>
          </p:cNvPr>
          <p:cNvSpPr>
            <a:spLocks noGrp="1"/>
          </p:cNvSpPr>
          <p:nvPr>
            <p:ph type="title"/>
          </p:nvPr>
        </p:nvSpPr>
        <p:spPr>
          <a:xfrm>
            <a:off x="457200" y="274638"/>
            <a:ext cx="8229600" cy="715962"/>
          </a:xfrm>
          <a:solidFill>
            <a:schemeClr val="bg1"/>
          </a:solidFill>
          <a:ln>
            <a:solidFill>
              <a:srgbClr val="C00000"/>
            </a:solidFill>
          </a:ln>
        </p:spPr>
        <p:txBody>
          <a:bodyPr>
            <a:normAutofit/>
          </a:bodyPr>
          <a:lstStyle/>
          <a:p>
            <a:r>
              <a:rPr lang="en-US" sz="3600" b="1" dirty="0">
                <a:latin typeface="Castellar" panose="020A0402060406010301" pitchFamily="18" charset="0"/>
              </a:rPr>
              <a:t>Bulwark Against Tyranny</a:t>
            </a:r>
          </a:p>
        </p:txBody>
      </p:sp>
      <p:sp>
        <p:nvSpPr>
          <p:cNvPr id="3" name="Content Placeholder 2">
            <a:extLst>
              <a:ext uri="{FF2B5EF4-FFF2-40B4-BE49-F238E27FC236}">
                <a16:creationId xmlns:a16="http://schemas.microsoft.com/office/drawing/2014/main" id="{59F4059F-A625-4405-8473-AFD1E7E427A5}"/>
              </a:ext>
            </a:extLst>
          </p:cNvPr>
          <p:cNvSpPr>
            <a:spLocks noGrp="1"/>
          </p:cNvSpPr>
          <p:nvPr>
            <p:ph idx="1"/>
          </p:nvPr>
        </p:nvSpPr>
        <p:spPr>
          <a:xfrm>
            <a:off x="304800" y="1219200"/>
            <a:ext cx="8610600" cy="4906963"/>
          </a:xfrm>
          <a:solidFill>
            <a:schemeClr val="bg1"/>
          </a:solidFill>
          <a:ln>
            <a:solidFill>
              <a:srgbClr val="002060"/>
            </a:solidFill>
          </a:ln>
        </p:spPr>
        <p:txBody>
          <a:bodyPr>
            <a:normAutofit/>
          </a:bodyPr>
          <a:lstStyle/>
          <a:p>
            <a:pPr marL="0" indent="0">
              <a:buNone/>
            </a:pPr>
            <a:r>
              <a:rPr lang="en-US" sz="2400" i="1" dirty="0">
                <a:latin typeface="Times New Roman" panose="02020603050405020304" pitchFamily="18" charset="0"/>
                <a:cs typeface="Times New Roman" panose="02020603050405020304" pitchFamily="18" charset="0"/>
              </a:rPr>
              <a:t>Prompt:</a:t>
            </a:r>
            <a:r>
              <a:rPr lang="en-US" sz="2400" dirty="0">
                <a:latin typeface="Times New Roman" panose="02020603050405020304" pitchFamily="18" charset="0"/>
                <a:cs typeface="Times New Roman" panose="02020603050405020304" pitchFamily="18" charset="0"/>
              </a:rPr>
              <a:t> Evaluate the necessity of adding a Bill of Rights to the U.S. Constitution in order to construct a bulwark (barrier) in the defense of American civil liberties against tyrannical government?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845FBF3-9464-4168-9FEE-B9B5F70A20CB}"/>
              </a:ext>
            </a:extLst>
          </p:cNvPr>
          <p:cNvSpPr/>
          <p:nvPr/>
        </p:nvSpPr>
        <p:spPr>
          <a:xfrm>
            <a:off x="838200" y="2514600"/>
            <a:ext cx="2514600" cy="609600"/>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Anti-federalist 84 (Support)</a:t>
            </a:r>
            <a:r>
              <a:rPr lang="en-US" sz="2400" dirty="0"/>
              <a:t>	</a:t>
            </a:r>
          </a:p>
        </p:txBody>
      </p:sp>
      <p:sp>
        <p:nvSpPr>
          <p:cNvPr id="5" name="Rectangle 4">
            <a:extLst>
              <a:ext uri="{FF2B5EF4-FFF2-40B4-BE49-F238E27FC236}">
                <a16:creationId xmlns:a16="http://schemas.microsoft.com/office/drawing/2014/main" id="{6C4783C7-A98A-4B1E-AFC0-3BC36E6B7719}"/>
              </a:ext>
            </a:extLst>
          </p:cNvPr>
          <p:cNvSpPr/>
          <p:nvPr/>
        </p:nvSpPr>
        <p:spPr>
          <a:xfrm>
            <a:off x="5372100" y="2514600"/>
            <a:ext cx="2514600" cy="6096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Federalist 84 (Refute)</a:t>
            </a:r>
            <a:endParaRPr lang="en-US" sz="2400" dirty="0"/>
          </a:p>
        </p:txBody>
      </p:sp>
      <p:cxnSp>
        <p:nvCxnSpPr>
          <p:cNvPr id="7" name="Straight Connector 6">
            <a:extLst>
              <a:ext uri="{FF2B5EF4-FFF2-40B4-BE49-F238E27FC236}">
                <a16:creationId xmlns:a16="http://schemas.microsoft.com/office/drawing/2014/main" id="{0EECFA5D-8D7A-4B4F-B418-8FB0A693AFAE}"/>
              </a:ext>
            </a:extLst>
          </p:cNvPr>
          <p:cNvCxnSpPr/>
          <p:nvPr/>
        </p:nvCxnSpPr>
        <p:spPr>
          <a:xfrm>
            <a:off x="838200" y="3429000"/>
            <a:ext cx="7467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A53D13-0C0C-461F-86E9-4E67AA63BCF3}"/>
              </a:ext>
            </a:extLst>
          </p:cNvPr>
          <p:cNvCxnSpPr/>
          <p:nvPr/>
        </p:nvCxnSpPr>
        <p:spPr>
          <a:xfrm>
            <a:off x="4572000" y="2667000"/>
            <a:ext cx="0" cy="32004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1679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2C055-E72C-48E8-9DAC-77CFD4CEAAB4}"/>
              </a:ext>
            </a:extLst>
          </p:cNvPr>
          <p:cNvSpPr>
            <a:spLocks noGrp="1"/>
          </p:cNvSpPr>
          <p:nvPr>
            <p:ph type="title"/>
          </p:nvPr>
        </p:nvSpPr>
        <p:spPr>
          <a:xfrm>
            <a:off x="457200" y="274638"/>
            <a:ext cx="8229600" cy="563562"/>
          </a:xfrm>
          <a:solidFill>
            <a:schemeClr val="bg1"/>
          </a:solidFill>
          <a:ln>
            <a:solidFill>
              <a:srgbClr val="FF0000"/>
            </a:solidFill>
          </a:ln>
        </p:spPr>
        <p:txBody>
          <a:bodyPr>
            <a:normAutofit fontScale="90000"/>
          </a:bodyPr>
          <a:lstStyle/>
          <a:p>
            <a:r>
              <a:rPr lang="en-US" dirty="0">
                <a:latin typeface="Castellar" panose="020A0402060406010301" pitchFamily="18" charset="0"/>
              </a:rPr>
              <a:t>A Response</a:t>
            </a:r>
          </a:p>
        </p:txBody>
      </p:sp>
      <p:sp>
        <p:nvSpPr>
          <p:cNvPr id="3" name="Content Placeholder 2">
            <a:extLst>
              <a:ext uri="{FF2B5EF4-FFF2-40B4-BE49-F238E27FC236}">
                <a16:creationId xmlns:a16="http://schemas.microsoft.com/office/drawing/2014/main" id="{3D14305F-A09C-4D21-90EE-E417EBE4BB5F}"/>
              </a:ext>
            </a:extLst>
          </p:cNvPr>
          <p:cNvSpPr>
            <a:spLocks noGrp="1"/>
          </p:cNvSpPr>
          <p:nvPr>
            <p:ph idx="1"/>
          </p:nvPr>
        </p:nvSpPr>
        <p:spPr>
          <a:xfrm>
            <a:off x="304800" y="1219200"/>
            <a:ext cx="8534400" cy="5181600"/>
          </a:xfrm>
          <a:solidFill>
            <a:schemeClr val="bg1"/>
          </a:solidFill>
          <a:ln>
            <a:solidFill>
              <a:srgbClr val="002060"/>
            </a:solidFill>
          </a:ln>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Evaluate the necessity of adding a Bill of Rights to the U.S. Constitution in order to construct a bulwark (barrier) in the defense of American civil liberties against tyrannical government? </a:t>
            </a:r>
          </a:p>
          <a:p>
            <a:r>
              <a:rPr lang="en-US" sz="2400" dirty="0">
                <a:latin typeface="Times" panose="02020603050405020304" pitchFamily="18" charset="0"/>
                <a:cs typeface="Times" panose="02020603050405020304" pitchFamily="18" charset="0"/>
              </a:rPr>
              <a:t>In your essay, you must </a:t>
            </a:r>
          </a:p>
          <a:p>
            <a:pPr lvl="0"/>
            <a:r>
              <a:rPr lang="en-US" sz="2400" dirty="0">
                <a:latin typeface="Times" panose="02020603050405020304" pitchFamily="18" charset="0"/>
                <a:cs typeface="Times" panose="02020603050405020304" pitchFamily="18" charset="0"/>
              </a:rPr>
              <a:t>Articulate a defensible claim with an established line of reasoning</a:t>
            </a:r>
          </a:p>
          <a:p>
            <a:pPr lvl="0"/>
            <a:r>
              <a:rPr lang="en-US" sz="2400" dirty="0">
                <a:latin typeface="Times" panose="02020603050405020304" pitchFamily="18" charset="0"/>
                <a:cs typeface="Times" panose="02020603050405020304" pitchFamily="18" charset="0"/>
              </a:rPr>
              <a:t>Support claim with a LEAST TWO pieces of evidence of accurate and relevant information</a:t>
            </a:r>
          </a:p>
          <a:p>
            <a:pPr lvl="1"/>
            <a:r>
              <a:rPr lang="en-US" sz="2400" dirty="0">
                <a:latin typeface="Times" panose="02020603050405020304" pitchFamily="18" charset="0"/>
                <a:cs typeface="Times" panose="02020603050405020304" pitchFamily="18" charset="0"/>
              </a:rPr>
              <a:t>Use at least ONE piece of evidence from the following foundation documents</a:t>
            </a:r>
          </a:p>
          <a:p>
            <a:pPr lvl="2"/>
            <a:r>
              <a:rPr lang="en-US" dirty="0">
                <a:latin typeface="Times" panose="02020603050405020304" pitchFamily="18" charset="0"/>
                <a:cs typeface="Times" panose="02020603050405020304" pitchFamily="18" charset="0"/>
              </a:rPr>
              <a:t>U.S. Constitution</a:t>
            </a:r>
          </a:p>
          <a:p>
            <a:pPr lvl="2"/>
            <a:r>
              <a:rPr lang="en-US" dirty="0">
                <a:latin typeface="Times" panose="02020603050405020304" pitchFamily="18" charset="0"/>
                <a:cs typeface="Times" panose="02020603050405020304" pitchFamily="18" charset="0"/>
              </a:rPr>
              <a:t>Anti-federalist 84</a:t>
            </a:r>
          </a:p>
          <a:p>
            <a:pPr lvl="2"/>
            <a:r>
              <a:rPr lang="en-US" dirty="0">
                <a:latin typeface="Times" panose="02020603050405020304" pitchFamily="18" charset="0"/>
                <a:cs typeface="Times" panose="02020603050405020304" pitchFamily="18" charset="0"/>
              </a:rPr>
              <a:t>Federalist 84</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70606443-3BE6-4674-A1FE-2B0F5D901D54}"/>
              </a:ext>
            </a:extLst>
          </p:cNvPr>
          <p:cNvSpPr/>
          <p:nvPr/>
        </p:nvSpPr>
        <p:spPr>
          <a:xfrm>
            <a:off x="152400" y="6065838"/>
            <a:ext cx="7467600" cy="5635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Who scores the thesis point??????</a:t>
            </a:r>
          </a:p>
        </p:txBody>
      </p:sp>
      <p:pic>
        <p:nvPicPr>
          <p:cNvPr id="2050" name="Picture 2" descr="Mutombo GIFs | Tenor">
            <a:extLst>
              <a:ext uri="{FF2B5EF4-FFF2-40B4-BE49-F238E27FC236}">
                <a16:creationId xmlns:a16="http://schemas.microsoft.com/office/drawing/2014/main" id="{85652307-5FF2-4B9E-9C0B-F07AE5C33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4469307"/>
            <a:ext cx="2095500" cy="20955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68 Spud Webb Dunk Contest Photos and Premium High Res Pictures - Getty  Images">
            <a:extLst>
              <a:ext uri="{FF2B5EF4-FFF2-40B4-BE49-F238E27FC236}">
                <a16:creationId xmlns:a16="http://schemas.microsoft.com/office/drawing/2014/main" id="{F2E28357-73ED-4E7A-8025-621A70844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984" y="4519092"/>
            <a:ext cx="1880016" cy="211030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17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347E7-6A1B-45B9-849C-2864D747005E}"/>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Fed 84 Counters</a:t>
            </a:r>
          </a:p>
        </p:txBody>
      </p:sp>
      <p:sp>
        <p:nvSpPr>
          <p:cNvPr id="3" name="Content Placeholder 2">
            <a:extLst>
              <a:ext uri="{FF2B5EF4-FFF2-40B4-BE49-F238E27FC236}">
                <a16:creationId xmlns:a16="http://schemas.microsoft.com/office/drawing/2014/main" id="{0E52D44F-2744-4D68-A79B-DB893787175F}"/>
              </a:ext>
            </a:extLst>
          </p:cNvPr>
          <p:cNvSpPr>
            <a:spLocks noGrp="1"/>
          </p:cNvSpPr>
          <p:nvPr>
            <p:ph idx="1"/>
          </p:nvPr>
        </p:nvSpPr>
        <p:spPr>
          <a:xfrm>
            <a:off x="457200" y="1295400"/>
            <a:ext cx="8229600" cy="4830763"/>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Select one of the following arguments from Anti-federalist 84 and explain how Federalist 84 refuted it </a:t>
            </a:r>
          </a:p>
        </p:txBody>
      </p:sp>
      <p:sp>
        <p:nvSpPr>
          <p:cNvPr id="4" name="Rectangle 3">
            <a:extLst>
              <a:ext uri="{FF2B5EF4-FFF2-40B4-BE49-F238E27FC236}">
                <a16:creationId xmlns:a16="http://schemas.microsoft.com/office/drawing/2014/main" id="{D37B6A96-3D14-4DE9-B2CF-0D7E39B7101C}"/>
              </a:ext>
            </a:extLst>
          </p:cNvPr>
          <p:cNvSpPr/>
          <p:nvPr/>
        </p:nvSpPr>
        <p:spPr>
          <a:xfrm>
            <a:off x="304800" y="22098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1. There is a historic precedent for a Bill of Rights – Magna Carta, English Bill of Rights </a:t>
            </a:r>
          </a:p>
        </p:txBody>
      </p:sp>
      <p:sp>
        <p:nvSpPr>
          <p:cNvPr id="5" name="Rectangle 4">
            <a:extLst>
              <a:ext uri="{FF2B5EF4-FFF2-40B4-BE49-F238E27FC236}">
                <a16:creationId xmlns:a16="http://schemas.microsoft.com/office/drawing/2014/main" id="{3305D717-7B73-4038-9519-7DCA2AA3E486}"/>
              </a:ext>
            </a:extLst>
          </p:cNvPr>
          <p:cNvSpPr/>
          <p:nvPr/>
        </p:nvSpPr>
        <p:spPr>
          <a:xfrm>
            <a:off x="298554" y="3200400"/>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2. If a Bill of Rights is not written down there is no check &amp; balance against the national government is protected </a:t>
            </a:r>
          </a:p>
        </p:txBody>
      </p:sp>
      <p:sp>
        <p:nvSpPr>
          <p:cNvPr id="6" name="Rectangle 5">
            <a:extLst>
              <a:ext uri="{FF2B5EF4-FFF2-40B4-BE49-F238E27FC236}">
                <a16:creationId xmlns:a16="http://schemas.microsoft.com/office/drawing/2014/main" id="{1B237203-D406-4C07-9068-98EEE62221B0}"/>
              </a:ext>
            </a:extLst>
          </p:cNvPr>
          <p:cNvSpPr/>
          <p:nvPr/>
        </p:nvSpPr>
        <p:spPr>
          <a:xfrm>
            <a:off x="298554" y="4199744"/>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3. English common law precedent (court decisions) have expanded rights under its Bill of Rights </a:t>
            </a:r>
          </a:p>
        </p:txBody>
      </p:sp>
      <p:sp>
        <p:nvSpPr>
          <p:cNvPr id="7" name="Rectangle 6">
            <a:extLst>
              <a:ext uri="{FF2B5EF4-FFF2-40B4-BE49-F238E27FC236}">
                <a16:creationId xmlns:a16="http://schemas.microsoft.com/office/drawing/2014/main" id="{C79D8A6D-5CB7-445D-B284-A624B348F8C6}"/>
              </a:ext>
            </a:extLst>
          </p:cNvPr>
          <p:cNvSpPr/>
          <p:nvPr/>
        </p:nvSpPr>
        <p:spPr>
          <a:xfrm>
            <a:off x="306049" y="5199088"/>
            <a:ext cx="81534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4. Every state has Declaration of Rights to protect the civil liberties of their people </a:t>
            </a:r>
          </a:p>
        </p:txBody>
      </p:sp>
    </p:spTree>
    <p:extLst>
      <p:ext uri="{BB962C8B-B14F-4D97-AF65-F5344CB8AC3E}">
        <p14:creationId xmlns:p14="http://schemas.microsoft.com/office/powerpoint/2010/main" val="12579281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FC22-CB66-4888-8CEB-DD3840109A36}"/>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Civil Liberties Debate</a:t>
            </a:r>
          </a:p>
        </p:txBody>
      </p:sp>
      <p:sp>
        <p:nvSpPr>
          <p:cNvPr id="3" name="Content Placeholder 2">
            <a:extLst>
              <a:ext uri="{FF2B5EF4-FFF2-40B4-BE49-F238E27FC236}">
                <a16:creationId xmlns:a16="http://schemas.microsoft.com/office/drawing/2014/main" id="{FD4BB5E6-41F3-4B8A-BF67-093D29037C0A}"/>
              </a:ext>
            </a:extLst>
          </p:cNvPr>
          <p:cNvSpPr>
            <a:spLocks noGrp="1"/>
          </p:cNvSpPr>
          <p:nvPr>
            <p:ph idx="1"/>
          </p:nvPr>
        </p:nvSpPr>
        <p:spPr>
          <a:xfrm>
            <a:off x="457200" y="1295400"/>
            <a:ext cx="8229600" cy="4830763"/>
          </a:xfrm>
          <a:solidFill>
            <a:schemeClr val="bg1"/>
          </a:solidFill>
          <a:ln>
            <a:solidFill>
              <a:srgbClr val="FF0000"/>
            </a:solidFill>
          </a:ln>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Which is more valuable – Civil Liberties or Security???</a:t>
            </a:r>
          </a:p>
          <a:p>
            <a:pPr marL="0" indent="0">
              <a:buNone/>
            </a:pPr>
            <a:r>
              <a:rPr lang="en-US" sz="2400" dirty="0">
                <a:latin typeface="Times" panose="02020603050405020304" pitchFamily="18" charset="0"/>
                <a:cs typeface="Times" panose="02020603050405020304" pitchFamily="18" charset="0"/>
              </a:rPr>
              <a:t>Answer the following based on your own personal beliefs</a:t>
            </a:r>
          </a:p>
          <a:p>
            <a:pPr marL="457200" indent="-457200">
              <a:buFont typeface="+mj-lt"/>
              <a:buAutoNum type="arabicPeriod"/>
            </a:pPr>
            <a:r>
              <a:rPr lang="en-US" sz="2400" dirty="0">
                <a:latin typeface="Times" panose="02020603050405020304" pitchFamily="18" charset="0"/>
                <a:cs typeface="Times" panose="02020603050405020304" pitchFamily="18" charset="0"/>
              </a:rPr>
              <a:t>Should we as Americans accept restricted civil liberties during war time or in fight against terrorism </a:t>
            </a:r>
          </a:p>
          <a:p>
            <a:pPr marL="457200" indent="-457200">
              <a:buFont typeface="+mj-lt"/>
              <a:buAutoNum type="arabicPeriod"/>
            </a:pPr>
            <a:r>
              <a:rPr lang="en-US" sz="2400" dirty="0">
                <a:latin typeface="Times" panose="02020603050405020304" pitchFamily="18" charset="0"/>
                <a:cs typeface="Times" panose="02020603050405020304" pitchFamily="18" charset="0"/>
              </a:rPr>
              <a:t>Should public schools ban Nobel prizing winning books on topics of slavery, holocaust, or Native American genocide?</a:t>
            </a:r>
          </a:p>
          <a:p>
            <a:pPr marL="457200" indent="-457200">
              <a:buFont typeface="+mj-lt"/>
              <a:buAutoNum type="arabicPeriod"/>
            </a:pPr>
            <a:r>
              <a:rPr lang="en-US" sz="2400" dirty="0">
                <a:latin typeface="Times" panose="02020603050405020304" pitchFamily="18" charset="0"/>
                <a:cs typeface="Times" panose="02020603050405020304" pitchFamily="18" charset="0"/>
              </a:rPr>
              <a:t>Should a social meeting platform end a podcast because the information it argues lacks factual information </a:t>
            </a:r>
          </a:p>
          <a:p>
            <a:pPr marL="457200" indent="-457200">
              <a:buFont typeface="+mj-lt"/>
              <a:buAutoNum type="arabicPeriod"/>
            </a:pPr>
            <a:r>
              <a:rPr lang="en-US" sz="2400" dirty="0">
                <a:latin typeface="Times" panose="02020603050405020304" pitchFamily="18" charset="0"/>
                <a:cs typeface="Times" panose="02020603050405020304" pitchFamily="18" charset="0"/>
              </a:rPr>
              <a:t>Should the federal government require full body scans of anyone boarding a plane? </a:t>
            </a:r>
          </a:p>
          <a:p>
            <a:pPr marL="457200" indent="-457200">
              <a:buFont typeface="+mj-lt"/>
              <a:buAutoNum type="arabicPeriod"/>
            </a:pPr>
            <a:r>
              <a:rPr lang="en-US" sz="2400" dirty="0">
                <a:latin typeface="Times" panose="02020603050405020304" pitchFamily="18" charset="0"/>
                <a:cs typeface="Times" panose="02020603050405020304" pitchFamily="18" charset="0"/>
              </a:rPr>
              <a:t>Should government require everybody receive vaccination in order to protect the general welfare of the public?  </a:t>
            </a:r>
          </a:p>
        </p:txBody>
      </p:sp>
    </p:spTree>
    <p:extLst>
      <p:ext uri="{BB962C8B-B14F-4D97-AF65-F5344CB8AC3E}">
        <p14:creationId xmlns:p14="http://schemas.microsoft.com/office/powerpoint/2010/main" val="38347099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FC22-CB66-4888-8CEB-DD3840109A36}"/>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Civil Liberties Debate</a:t>
            </a:r>
          </a:p>
        </p:txBody>
      </p:sp>
      <p:sp>
        <p:nvSpPr>
          <p:cNvPr id="3" name="Content Placeholder 2">
            <a:extLst>
              <a:ext uri="{FF2B5EF4-FFF2-40B4-BE49-F238E27FC236}">
                <a16:creationId xmlns:a16="http://schemas.microsoft.com/office/drawing/2014/main" id="{FD4BB5E6-41F3-4B8A-BF67-093D29037C0A}"/>
              </a:ext>
            </a:extLst>
          </p:cNvPr>
          <p:cNvSpPr>
            <a:spLocks noGrp="1"/>
          </p:cNvSpPr>
          <p:nvPr>
            <p:ph idx="1"/>
          </p:nvPr>
        </p:nvSpPr>
        <p:spPr>
          <a:xfrm>
            <a:off x="457200" y="1295400"/>
            <a:ext cx="8229600" cy="4830763"/>
          </a:xfrm>
          <a:solidFill>
            <a:schemeClr val="bg1"/>
          </a:solidFill>
          <a:ln>
            <a:solidFill>
              <a:srgbClr val="FF0000"/>
            </a:solidFill>
          </a:ln>
        </p:spPr>
        <p:txBody>
          <a:bodyPr>
            <a:normAutofit/>
          </a:bodyPr>
          <a:lstStyle/>
          <a:p>
            <a:r>
              <a:rPr lang="en-US" sz="2400" dirty="0">
                <a:latin typeface="Times" panose="02020603050405020304" pitchFamily="18" charset="0"/>
                <a:cs typeface="Times" panose="02020603050405020304" pitchFamily="18" charset="0"/>
              </a:rPr>
              <a:t>Which is more valuable – Civil Liberties or Security???</a:t>
            </a:r>
          </a:p>
        </p:txBody>
      </p:sp>
      <p:pic>
        <p:nvPicPr>
          <p:cNvPr id="1028" name="Picture 4">
            <a:extLst>
              <a:ext uri="{FF2B5EF4-FFF2-40B4-BE49-F238E27FC236}">
                <a16:creationId xmlns:a16="http://schemas.microsoft.com/office/drawing/2014/main" id="{8C327D22-EB73-4E8A-8E9F-99427407A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556885" cy="4070351"/>
          </a:xfrm>
          <a:prstGeom prst="rect">
            <a:avLst/>
          </a:prstGeom>
          <a:solidFill>
            <a:schemeClr val="bg1"/>
          </a:solidFill>
          <a:ln>
            <a:solidFill>
              <a:srgbClr val="002060"/>
            </a:solidFill>
          </a:ln>
        </p:spPr>
      </p:pic>
      <p:sp>
        <p:nvSpPr>
          <p:cNvPr id="4" name="Rectangle 3">
            <a:extLst>
              <a:ext uri="{FF2B5EF4-FFF2-40B4-BE49-F238E27FC236}">
                <a16:creationId xmlns:a16="http://schemas.microsoft.com/office/drawing/2014/main" id="{D077F400-F364-4BBA-8BB0-CD3741A28ACC}"/>
              </a:ext>
            </a:extLst>
          </p:cNvPr>
          <p:cNvSpPr/>
          <p:nvPr/>
        </p:nvSpPr>
        <p:spPr>
          <a:xfrm>
            <a:off x="457200" y="5562600"/>
            <a:ext cx="7924800"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More than half of Americans agree that sometimes Civil Liberties have to be sacrificed to win the war against terrorism </a:t>
            </a:r>
          </a:p>
        </p:txBody>
      </p:sp>
    </p:spTree>
    <p:extLst>
      <p:ext uri="{BB962C8B-B14F-4D97-AF65-F5344CB8AC3E}">
        <p14:creationId xmlns:p14="http://schemas.microsoft.com/office/powerpoint/2010/main" val="19412301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FC22-CB66-4888-8CEB-DD3840109A36}"/>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Civil Liberties Debate</a:t>
            </a:r>
          </a:p>
        </p:txBody>
      </p:sp>
      <p:sp>
        <p:nvSpPr>
          <p:cNvPr id="3" name="Content Placeholder 2">
            <a:extLst>
              <a:ext uri="{FF2B5EF4-FFF2-40B4-BE49-F238E27FC236}">
                <a16:creationId xmlns:a16="http://schemas.microsoft.com/office/drawing/2014/main" id="{FD4BB5E6-41F3-4B8A-BF67-093D29037C0A}"/>
              </a:ext>
            </a:extLst>
          </p:cNvPr>
          <p:cNvSpPr>
            <a:spLocks noGrp="1"/>
          </p:cNvSpPr>
          <p:nvPr>
            <p:ph idx="1"/>
          </p:nvPr>
        </p:nvSpPr>
        <p:spPr>
          <a:xfrm>
            <a:off x="457200" y="1295400"/>
            <a:ext cx="8229600" cy="4830763"/>
          </a:xfrm>
          <a:solidFill>
            <a:schemeClr val="bg1"/>
          </a:solidFill>
          <a:ln>
            <a:solidFill>
              <a:srgbClr val="FF0000"/>
            </a:solidFill>
          </a:ln>
        </p:spPr>
        <p:txBody>
          <a:bodyPr>
            <a:normAutofit/>
          </a:bodyPr>
          <a:lstStyle/>
          <a:p>
            <a:r>
              <a:rPr lang="en-US" sz="2400" dirty="0">
                <a:latin typeface="Times" panose="02020603050405020304" pitchFamily="18" charset="0"/>
                <a:cs typeface="Times" panose="02020603050405020304" pitchFamily="18" charset="0"/>
              </a:rPr>
              <a:t>Which is more valuable – Civil Liberties or Security???</a:t>
            </a:r>
          </a:p>
        </p:txBody>
      </p:sp>
      <p:pic>
        <p:nvPicPr>
          <p:cNvPr id="6" name="Picture 5">
            <a:extLst>
              <a:ext uri="{FF2B5EF4-FFF2-40B4-BE49-F238E27FC236}">
                <a16:creationId xmlns:a16="http://schemas.microsoft.com/office/drawing/2014/main" id="{3841FCDB-2AE0-494B-9480-4AA79C144F57}"/>
              </a:ext>
            </a:extLst>
          </p:cNvPr>
          <p:cNvPicPr>
            <a:picLocks noChangeAspect="1"/>
          </p:cNvPicPr>
          <p:nvPr/>
        </p:nvPicPr>
        <p:blipFill>
          <a:blip r:embed="rId2"/>
          <a:stretch>
            <a:fillRect/>
          </a:stretch>
        </p:blipFill>
        <p:spPr>
          <a:xfrm>
            <a:off x="914400" y="1905000"/>
            <a:ext cx="7315200" cy="3519487"/>
          </a:xfrm>
          <a:prstGeom prst="rect">
            <a:avLst/>
          </a:prstGeom>
        </p:spPr>
      </p:pic>
      <p:sp>
        <p:nvSpPr>
          <p:cNvPr id="7" name="Rectangle 6">
            <a:extLst>
              <a:ext uri="{FF2B5EF4-FFF2-40B4-BE49-F238E27FC236}">
                <a16:creationId xmlns:a16="http://schemas.microsoft.com/office/drawing/2014/main" id="{3FEEE58F-7EC2-4FBC-BDB8-0F63282A15C3}"/>
              </a:ext>
            </a:extLst>
          </p:cNvPr>
          <p:cNvSpPr/>
          <p:nvPr/>
        </p:nvSpPr>
        <p:spPr>
          <a:xfrm>
            <a:off x="228600" y="5204619"/>
            <a:ext cx="8610600" cy="7159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Tennessee School Board Removes Holocaust Graphic Novel “Maus” from school curriculum because of language and nudity concerns</a:t>
            </a:r>
          </a:p>
        </p:txBody>
      </p:sp>
    </p:spTree>
    <p:extLst>
      <p:ext uri="{BB962C8B-B14F-4D97-AF65-F5344CB8AC3E}">
        <p14:creationId xmlns:p14="http://schemas.microsoft.com/office/powerpoint/2010/main" val="35597312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FC22-CB66-4888-8CEB-DD3840109A36}"/>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Civil Liberties Debate</a:t>
            </a:r>
          </a:p>
        </p:txBody>
      </p:sp>
      <p:sp>
        <p:nvSpPr>
          <p:cNvPr id="3" name="Content Placeholder 2">
            <a:extLst>
              <a:ext uri="{FF2B5EF4-FFF2-40B4-BE49-F238E27FC236}">
                <a16:creationId xmlns:a16="http://schemas.microsoft.com/office/drawing/2014/main" id="{FD4BB5E6-41F3-4B8A-BF67-093D29037C0A}"/>
              </a:ext>
            </a:extLst>
          </p:cNvPr>
          <p:cNvSpPr>
            <a:spLocks noGrp="1"/>
          </p:cNvSpPr>
          <p:nvPr>
            <p:ph idx="1"/>
          </p:nvPr>
        </p:nvSpPr>
        <p:spPr>
          <a:xfrm>
            <a:off x="457200" y="1295400"/>
            <a:ext cx="8229600" cy="4830763"/>
          </a:xfrm>
          <a:solidFill>
            <a:schemeClr val="bg1"/>
          </a:solidFill>
          <a:ln>
            <a:solidFill>
              <a:srgbClr val="FF0000"/>
            </a:solidFill>
          </a:ln>
        </p:spPr>
        <p:txBody>
          <a:bodyPr>
            <a:normAutofit/>
          </a:bodyPr>
          <a:lstStyle/>
          <a:p>
            <a:r>
              <a:rPr lang="en-US" sz="2400" dirty="0">
                <a:latin typeface="Times" panose="02020603050405020304" pitchFamily="18" charset="0"/>
                <a:cs typeface="Times" panose="02020603050405020304" pitchFamily="18" charset="0"/>
              </a:rPr>
              <a:t>Which is more valuable – Civil Liberties or Security???</a:t>
            </a:r>
          </a:p>
        </p:txBody>
      </p:sp>
      <p:pic>
        <p:nvPicPr>
          <p:cNvPr id="4098" name="Picture 2" descr="Spotify removes Neil Young music in feud over Joe Rogan's false Covid  claims | Spotify | The Guardian">
            <a:extLst>
              <a:ext uri="{FF2B5EF4-FFF2-40B4-BE49-F238E27FC236}">
                <a16:creationId xmlns:a16="http://schemas.microsoft.com/office/drawing/2014/main" id="{1A8B9F91-B0EC-4B35-8699-F6ED16C9D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3430"/>
            <a:ext cx="6553200" cy="25947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55EF7CD-0E3D-4250-9D5B-E92110F49B41}"/>
              </a:ext>
            </a:extLst>
          </p:cNvPr>
          <p:cNvSpPr/>
          <p:nvPr/>
        </p:nvSpPr>
        <p:spPr>
          <a:xfrm>
            <a:off x="603979" y="4267199"/>
            <a:ext cx="3505200" cy="685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Singer Neil Young</a:t>
            </a:r>
          </a:p>
        </p:txBody>
      </p:sp>
      <p:sp>
        <p:nvSpPr>
          <p:cNvPr id="8" name="Rectangle 7">
            <a:extLst>
              <a:ext uri="{FF2B5EF4-FFF2-40B4-BE49-F238E27FC236}">
                <a16:creationId xmlns:a16="http://schemas.microsoft.com/office/drawing/2014/main" id="{532D6470-E6A9-4C70-84CE-FE37F3FA72CD}"/>
              </a:ext>
            </a:extLst>
          </p:cNvPr>
          <p:cNvSpPr/>
          <p:nvPr/>
        </p:nvSpPr>
        <p:spPr>
          <a:xfrm>
            <a:off x="5034821" y="4267199"/>
            <a:ext cx="3505200" cy="685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Podcast Joe Rogan</a:t>
            </a:r>
          </a:p>
        </p:txBody>
      </p:sp>
      <p:sp>
        <p:nvSpPr>
          <p:cNvPr id="5" name="Rectangle 4">
            <a:extLst>
              <a:ext uri="{FF2B5EF4-FFF2-40B4-BE49-F238E27FC236}">
                <a16:creationId xmlns:a16="http://schemas.microsoft.com/office/drawing/2014/main" id="{828A1E14-1728-44CC-ABCD-18EA8186D5C8}"/>
              </a:ext>
            </a:extLst>
          </p:cNvPr>
          <p:cNvSpPr/>
          <p:nvPr/>
        </p:nvSpPr>
        <p:spPr>
          <a:xfrm>
            <a:off x="838200" y="5410200"/>
            <a:ext cx="7391400" cy="10207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Spotify agrees to remove Neil Young’s music from its platform rather than end Joe Rogan’s podcast </a:t>
            </a:r>
          </a:p>
        </p:txBody>
      </p:sp>
    </p:spTree>
    <p:extLst>
      <p:ext uri="{BB962C8B-B14F-4D97-AF65-F5344CB8AC3E}">
        <p14:creationId xmlns:p14="http://schemas.microsoft.com/office/powerpoint/2010/main" val="39018246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FC22-CB66-4888-8CEB-DD3840109A36}"/>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Civil Liberties Debate</a:t>
            </a:r>
          </a:p>
        </p:txBody>
      </p:sp>
      <p:sp>
        <p:nvSpPr>
          <p:cNvPr id="3" name="Content Placeholder 2">
            <a:extLst>
              <a:ext uri="{FF2B5EF4-FFF2-40B4-BE49-F238E27FC236}">
                <a16:creationId xmlns:a16="http://schemas.microsoft.com/office/drawing/2014/main" id="{FD4BB5E6-41F3-4B8A-BF67-093D29037C0A}"/>
              </a:ext>
            </a:extLst>
          </p:cNvPr>
          <p:cNvSpPr>
            <a:spLocks noGrp="1"/>
          </p:cNvSpPr>
          <p:nvPr>
            <p:ph idx="1"/>
          </p:nvPr>
        </p:nvSpPr>
        <p:spPr>
          <a:xfrm>
            <a:off x="457200" y="1295400"/>
            <a:ext cx="8229600" cy="4830763"/>
          </a:xfrm>
          <a:solidFill>
            <a:schemeClr val="bg1"/>
          </a:solidFill>
          <a:ln>
            <a:solidFill>
              <a:srgbClr val="FF0000"/>
            </a:solidFill>
          </a:ln>
        </p:spPr>
        <p:txBody>
          <a:bodyPr>
            <a:normAutofit/>
          </a:bodyPr>
          <a:lstStyle/>
          <a:p>
            <a:r>
              <a:rPr lang="en-US" sz="2400" dirty="0">
                <a:latin typeface="Times" panose="02020603050405020304" pitchFamily="18" charset="0"/>
                <a:cs typeface="Times" panose="02020603050405020304" pitchFamily="18" charset="0"/>
              </a:rPr>
              <a:t>Which is more valuable – Civil Liberties or Security???</a:t>
            </a:r>
          </a:p>
        </p:txBody>
      </p:sp>
      <p:sp>
        <p:nvSpPr>
          <p:cNvPr id="5" name="Rectangle 4">
            <a:extLst>
              <a:ext uri="{FF2B5EF4-FFF2-40B4-BE49-F238E27FC236}">
                <a16:creationId xmlns:a16="http://schemas.microsoft.com/office/drawing/2014/main" id="{828A1E14-1728-44CC-ABCD-18EA8186D5C8}"/>
              </a:ext>
            </a:extLst>
          </p:cNvPr>
          <p:cNvSpPr/>
          <p:nvPr/>
        </p:nvSpPr>
        <p:spPr>
          <a:xfrm>
            <a:off x="4415820" y="2209800"/>
            <a:ext cx="4648200" cy="1020763"/>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Under half of Americans believe that COVID-19 Vaccine should be mandatory</a:t>
            </a:r>
          </a:p>
        </p:txBody>
      </p:sp>
      <p:pic>
        <p:nvPicPr>
          <p:cNvPr id="5122" name="Picture 2" descr="Chart: Should COVID-19 Vaccination Be Mandatory? | Statista">
            <a:extLst>
              <a:ext uri="{FF2B5EF4-FFF2-40B4-BE49-F238E27FC236}">
                <a16:creationId xmlns:a16="http://schemas.microsoft.com/office/drawing/2014/main" id="{22720FDC-DC5D-4CC7-9975-F8418B7286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158" y="1706563"/>
            <a:ext cx="3322884" cy="4419600"/>
          </a:xfrm>
          <a:prstGeom prst="rect">
            <a:avLst/>
          </a:prstGeom>
          <a:solidFill>
            <a:schemeClr val="tx1"/>
          </a:solidFill>
          <a:ln>
            <a:solidFill>
              <a:srgbClr val="002060"/>
            </a:solidFill>
          </a:ln>
        </p:spPr>
      </p:pic>
    </p:spTree>
    <p:extLst>
      <p:ext uri="{BB962C8B-B14F-4D97-AF65-F5344CB8AC3E}">
        <p14:creationId xmlns:p14="http://schemas.microsoft.com/office/powerpoint/2010/main" val="38258949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Innocent until PROVEN Guilty</a:t>
            </a:r>
          </a:p>
          <a:p>
            <a:pPr>
              <a:spcBef>
                <a:spcPts val="0"/>
              </a:spcBef>
            </a:pPr>
            <a:r>
              <a:rPr lang="en-US" sz="2000" dirty="0">
                <a:latin typeface="Times New Roman" pitchFamily="18" charset="0"/>
                <a:cs typeface="Times New Roman" pitchFamily="18" charset="0"/>
              </a:rPr>
              <a:t>Liberty or Security</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Civil Liberties v. National Security – Due Friday, January 31</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619512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BF327-56DB-4C9A-8880-F3D92C0AB6C2}"/>
              </a:ext>
            </a:extLst>
          </p:cNvPr>
          <p:cNvSpPr>
            <a:spLocks noGrp="1"/>
          </p:cNvSpPr>
          <p:nvPr>
            <p:ph type="title"/>
          </p:nvPr>
        </p:nvSpPr>
        <p:spPr>
          <a:xfrm>
            <a:off x="457200" y="131424"/>
            <a:ext cx="8229600" cy="792162"/>
          </a:xfrm>
          <a:solidFill>
            <a:schemeClr val="bg1"/>
          </a:solidFill>
          <a:ln>
            <a:solidFill>
              <a:srgbClr val="FF0000"/>
            </a:solidFill>
          </a:ln>
        </p:spPr>
        <p:txBody>
          <a:bodyPr/>
          <a:lstStyle/>
          <a:p>
            <a:r>
              <a:rPr lang="en-US" dirty="0">
                <a:solidFill>
                  <a:srgbClr val="002060"/>
                </a:solidFill>
                <a:latin typeface="Castellar" panose="020A0402060406010301" pitchFamily="18" charset="0"/>
              </a:rPr>
              <a:t>The Delicate Balance</a:t>
            </a:r>
          </a:p>
        </p:txBody>
      </p:sp>
      <p:sp>
        <p:nvSpPr>
          <p:cNvPr id="3" name="Content Placeholder 2">
            <a:extLst>
              <a:ext uri="{FF2B5EF4-FFF2-40B4-BE49-F238E27FC236}">
                <a16:creationId xmlns:a16="http://schemas.microsoft.com/office/drawing/2014/main" id="{7A3D5CE6-0A1A-4437-BF2C-4A6C03D4FA93}"/>
              </a:ext>
            </a:extLst>
          </p:cNvPr>
          <p:cNvSpPr>
            <a:spLocks noGrp="1"/>
          </p:cNvSpPr>
          <p:nvPr>
            <p:ph idx="1"/>
          </p:nvPr>
        </p:nvSpPr>
        <p:spPr>
          <a:xfrm>
            <a:off x="457200" y="1124561"/>
            <a:ext cx="8229600" cy="4809854"/>
          </a:xfrm>
          <a:solidFill>
            <a:schemeClr val="bg1"/>
          </a:solidFill>
          <a:ln>
            <a:solidFill>
              <a:schemeClr val="tx1"/>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Evaluate how each of the following cases balance rule of law versus civil liberty </a:t>
            </a:r>
          </a:p>
          <a:p>
            <a:pPr marL="0" indent="0">
              <a:buNone/>
            </a:pPr>
            <a:r>
              <a:rPr lang="en-US" sz="2400" dirty="0">
                <a:latin typeface="Times" panose="02020603050405020304" pitchFamily="18" charset="0"/>
                <a:cs typeface="Times" panose="02020603050405020304" pitchFamily="18" charset="0"/>
              </a:rPr>
              <a:t>Delicate Balance </a:t>
            </a:r>
          </a:p>
        </p:txBody>
      </p:sp>
      <p:sp>
        <p:nvSpPr>
          <p:cNvPr id="5" name="Arrow: Left-Right 4">
            <a:extLst>
              <a:ext uri="{FF2B5EF4-FFF2-40B4-BE49-F238E27FC236}">
                <a16:creationId xmlns:a16="http://schemas.microsoft.com/office/drawing/2014/main" id="{79672267-8E88-4D90-A5D7-E1A60B701B34}"/>
              </a:ext>
            </a:extLst>
          </p:cNvPr>
          <p:cNvSpPr/>
          <p:nvPr/>
        </p:nvSpPr>
        <p:spPr>
          <a:xfrm>
            <a:off x="685800" y="2349447"/>
            <a:ext cx="7772400" cy="381000"/>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900DB1-5451-42C7-94E8-C48616FC39CD}"/>
              </a:ext>
            </a:extLst>
          </p:cNvPr>
          <p:cNvSpPr/>
          <p:nvPr/>
        </p:nvSpPr>
        <p:spPr>
          <a:xfrm>
            <a:off x="224852" y="2790799"/>
            <a:ext cx="3586381" cy="6921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Extending protection of Civil Liberties</a:t>
            </a:r>
          </a:p>
        </p:txBody>
      </p:sp>
      <p:sp>
        <p:nvSpPr>
          <p:cNvPr id="9" name="Rectangle 8">
            <a:extLst>
              <a:ext uri="{FF2B5EF4-FFF2-40B4-BE49-F238E27FC236}">
                <a16:creationId xmlns:a16="http://schemas.microsoft.com/office/drawing/2014/main" id="{C0C8711F-EF9F-46B7-94A1-7CEF2EFE75EF}"/>
              </a:ext>
            </a:extLst>
          </p:cNvPr>
          <p:cNvSpPr/>
          <p:nvPr/>
        </p:nvSpPr>
        <p:spPr>
          <a:xfrm>
            <a:off x="5563849" y="2799764"/>
            <a:ext cx="3276600" cy="6832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Limit on Civil Liberty</a:t>
            </a:r>
          </a:p>
        </p:txBody>
      </p:sp>
      <p:cxnSp>
        <p:nvCxnSpPr>
          <p:cNvPr id="10" name="Straight Connector 9">
            <a:extLst>
              <a:ext uri="{FF2B5EF4-FFF2-40B4-BE49-F238E27FC236}">
                <a16:creationId xmlns:a16="http://schemas.microsoft.com/office/drawing/2014/main" id="{48FFD6D9-F553-47AE-93A2-5363F94D009C}"/>
              </a:ext>
            </a:extLst>
          </p:cNvPr>
          <p:cNvCxnSpPr/>
          <p:nvPr/>
        </p:nvCxnSpPr>
        <p:spPr>
          <a:xfrm>
            <a:off x="1600200" y="2189109"/>
            <a:ext cx="0" cy="701676"/>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DC642FD-07FC-413C-9D03-B139D5B1EAC3}"/>
              </a:ext>
            </a:extLst>
          </p:cNvPr>
          <p:cNvCxnSpPr/>
          <p:nvPr/>
        </p:nvCxnSpPr>
        <p:spPr>
          <a:xfrm>
            <a:off x="6934200" y="2189109"/>
            <a:ext cx="0" cy="701676"/>
          </a:xfrm>
          <a:prstGeom prst="line">
            <a:avLst/>
          </a:prstGeom>
          <a:ln w="38100"/>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BA17C5D9-1299-44A5-A575-2EB5A8F79F66}"/>
              </a:ext>
            </a:extLst>
          </p:cNvPr>
          <p:cNvSpPr/>
          <p:nvPr/>
        </p:nvSpPr>
        <p:spPr>
          <a:xfrm>
            <a:off x="228600" y="3552293"/>
            <a:ext cx="8765498" cy="30310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SCOTUS Cases: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Gideon v. Wainwright     - Mapp v. Ohio	- </a:t>
            </a:r>
            <a:r>
              <a:rPr lang="en-US" sz="2400" dirty="0" err="1">
                <a:solidFill>
                  <a:schemeClr val="bg1"/>
                </a:solidFill>
                <a:latin typeface="Times" panose="02020603050405020304" pitchFamily="18" charset="0"/>
                <a:cs typeface="Times" panose="02020603050405020304" pitchFamily="18" charset="0"/>
              </a:rPr>
              <a:t>Kelo</a:t>
            </a:r>
            <a:r>
              <a:rPr lang="en-US" sz="2400" dirty="0">
                <a:solidFill>
                  <a:schemeClr val="bg1"/>
                </a:solidFill>
                <a:latin typeface="Times" panose="02020603050405020304" pitchFamily="18" charset="0"/>
                <a:cs typeface="Times" panose="02020603050405020304" pitchFamily="18" charset="0"/>
              </a:rPr>
              <a:t> v. New London</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Riley v. California	        - Gossip v. Gross - Apodaca v. Oregon </a:t>
            </a:r>
          </a:p>
          <a:p>
            <a:endParaRPr lang="en-US" sz="400" dirty="0">
              <a:solidFill>
                <a:schemeClr val="bg1"/>
              </a:solidFill>
              <a:latin typeface="Times" panose="02020603050405020304" pitchFamily="18" charset="0"/>
              <a:cs typeface="Times" panose="02020603050405020304" pitchFamily="18" charset="0"/>
            </a:endParaRPr>
          </a:p>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Evaluate whether arguments in Anti-federalist 84 are legitimate, especially in light of SCOTUS interpretation of the Bill of Rights.</a:t>
            </a:r>
          </a:p>
        </p:txBody>
      </p:sp>
    </p:spTree>
    <p:extLst>
      <p:ext uri="{BB962C8B-B14F-4D97-AF65-F5344CB8AC3E}">
        <p14:creationId xmlns:p14="http://schemas.microsoft.com/office/powerpoint/2010/main" val="22525286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BF327-56DB-4C9A-8880-F3D92C0AB6C2}"/>
              </a:ext>
            </a:extLst>
          </p:cNvPr>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solidFill>
                  <a:srgbClr val="002060"/>
                </a:solidFill>
                <a:latin typeface="Castellar" panose="020A0402060406010301" pitchFamily="18" charset="0"/>
              </a:rPr>
              <a:t>The Delicate Balance</a:t>
            </a:r>
          </a:p>
        </p:txBody>
      </p:sp>
      <p:sp>
        <p:nvSpPr>
          <p:cNvPr id="3" name="Content Placeholder 2">
            <a:extLst>
              <a:ext uri="{FF2B5EF4-FFF2-40B4-BE49-F238E27FC236}">
                <a16:creationId xmlns:a16="http://schemas.microsoft.com/office/drawing/2014/main" id="{7A3D5CE6-0A1A-4437-BF2C-4A6C03D4FA93}"/>
              </a:ext>
            </a:extLst>
          </p:cNvPr>
          <p:cNvSpPr>
            <a:spLocks noGrp="1"/>
          </p:cNvSpPr>
          <p:nvPr>
            <p:ph idx="1"/>
          </p:nvPr>
        </p:nvSpPr>
        <p:spPr>
          <a:solidFill>
            <a:schemeClr val="bg1"/>
          </a:solidFill>
          <a:ln>
            <a:solidFill>
              <a:schemeClr val="tx1"/>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Prompt</a:t>
            </a:r>
            <a:r>
              <a:rPr lang="en-US" sz="2400" dirty="0">
                <a:latin typeface="Times" panose="02020603050405020304" pitchFamily="18" charset="0"/>
                <a:cs typeface="Times" panose="02020603050405020304" pitchFamily="18" charset="0"/>
              </a:rPr>
              <a:t>: Evaluate whether the U.S. Constitution maintains an appropriate balance between the rights of the accused and the rule of law.</a:t>
            </a:r>
          </a:p>
          <a:p>
            <a:r>
              <a:rPr lang="en-US" sz="2400" dirty="0">
                <a:latin typeface="Times" panose="02020603050405020304" pitchFamily="18" charset="0"/>
                <a:cs typeface="Times" panose="02020603050405020304" pitchFamily="18" charset="0"/>
              </a:rPr>
              <a:t>Use the SCOTUS Court Cases and your knowledge of the US Constitution to respond to the prompt above </a:t>
            </a:r>
          </a:p>
        </p:txBody>
      </p:sp>
      <p:pic>
        <p:nvPicPr>
          <p:cNvPr id="6146" name="Picture 2" descr="Lawyer Judge Legal Scales Of Justice Sticker">
            <a:extLst>
              <a:ext uri="{FF2B5EF4-FFF2-40B4-BE49-F238E27FC236}">
                <a16:creationId xmlns:a16="http://schemas.microsoft.com/office/drawing/2014/main" id="{3FC0462D-BBBC-4D7E-9ECA-115712F68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3352800" cy="29257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B750BC5-2087-4006-B499-54722EBD7403}"/>
              </a:ext>
            </a:extLst>
          </p:cNvPr>
          <p:cNvSpPr/>
          <p:nvPr/>
        </p:nvSpPr>
        <p:spPr>
          <a:xfrm>
            <a:off x="1905000" y="4876800"/>
            <a:ext cx="2133600" cy="571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Civil Liberties</a:t>
            </a:r>
          </a:p>
        </p:txBody>
      </p:sp>
      <p:sp>
        <p:nvSpPr>
          <p:cNvPr id="6" name="Rectangle 5">
            <a:extLst>
              <a:ext uri="{FF2B5EF4-FFF2-40B4-BE49-F238E27FC236}">
                <a16:creationId xmlns:a16="http://schemas.microsoft.com/office/drawing/2014/main" id="{08D261D2-A08B-4BE7-AE84-2F48C80A7CAF}"/>
              </a:ext>
            </a:extLst>
          </p:cNvPr>
          <p:cNvSpPr/>
          <p:nvPr/>
        </p:nvSpPr>
        <p:spPr>
          <a:xfrm>
            <a:off x="4675682" y="4834731"/>
            <a:ext cx="2133600" cy="571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Rule of Law</a:t>
            </a:r>
          </a:p>
        </p:txBody>
      </p:sp>
    </p:spTree>
    <p:extLst>
      <p:ext uri="{BB962C8B-B14F-4D97-AF65-F5344CB8AC3E}">
        <p14:creationId xmlns:p14="http://schemas.microsoft.com/office/powerpoint/2010/main" val="11755606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3C69-45E9-4575-A612-07C2BCC50D43}"/>
              </a:ext>
            </a:extLst>
          </p:cNvPr>
          <p:cNvSpPr>
            <a:spLocks noGrp="1"/>
          </p:cNvSpPr>
          <p:nvPr>
            <p:ph type="title"/>
          </p:nvPr>
        </p:nvSpPr>
        <p:spPr>
          <a:xfrm>
            <a:off x="457200" y="274638"/>
            <a:ext cx="8229600" cy="639762"/>
          </a:xfrm>
          <a:solidFill>
            <a:schemeClr val="bg1"/>
          </a:solidFill>
          <a:ln>
            <a:solidFill>
              <a:srgbClr val="FF0000"/>
            </a:solidFill>
          </a:ln>
        </p:spPr>
        <p:txBody>
          <a:bodyPr>
            <a:normAutofit/>
          </a:bodyPr>
          <a:lstStyle/>
          <a:p>
            <a:r>
              <a:rPr lang="en-US" sz="3200" dirty="0">
                <a:solidFill>
                  <a:srgbClr val="002060"/>
                </a:solidFill>
                <a:latin typeface="Castellar" panose="020A0402060406010301" pitchFamily="18" charset="0"/>
              </a:rPr>
              <a:t>A Constitutional Test</a:t>
            </a:r>
          </a:p>
        </p:txBody>
      </p:sp>
      <p:sp>
        <p:nvSpPr>
          <p:cNvPr id="3" name="Content Placeholder 2">
            <a:extLst>
              <a:ext uri="{FF2B5EF4-FFF2-40B4-BE49-F238E27FC236}">
                <a16:creationId xmlns:a16="http://schemas.microsoft.com/office/drawing/2014/main" id="{DB8A6362-7D6C-4E48-9B0B-C938830EB4DA}"/>
              </a:ext>
            </a:extLst>
          </p:cNvPr>
          <p:cNvSpPr>
            <a:spLocks noGrp="1"/>
          </p:cNvSpPr>
          <p:nvPr>
            <p:ph idx="1"/>
          </p:nvPr>
        </p:nvSpPr>
        <p:spPr>
          <a:xfrm>
            <a:off x="457200" y="1143000"/>
            <a:ext cx="8382000" cy="5440362"/>
          </a:xfrm>
          <a:solidFill>
            <a:schemeClr val="bg1"/>
          </a:solidFill>
        </p:spPr>
        <p:txBody>
          <a:bodyPr>
            <a:normAutofit fontScale="70000" lnSpcReduction="20000"/>
          </a:bodyPr>
          <a:lstStyle/>
          <a:p>
            <a:pPr marL="0" indent="0">
              <a:buNone/>
            </a:pPr>
            <a:r>
              <a:rPr lang="en-US" b="1" dirty="0">
                <a:latin typeface="Times" panose="02020603050405020304" pitchFamily="18" charset="0"/>
                <a:cs typeface="Times" panose="02020603050405020304" pitchFamily="18" charset="0"/>
              </a:rPr>
              <a:t>Prompt:</a:t>
            </a:r>
            <a:r>
              <a:rPr lang="en-US" dirty="0">
                <a:latin typeface="Times" panose="02020603050405020304" pitchFamily="18" charset="0"/>
                <a:cs typeface="Times" panose="02020603050405020304" pitchFamily="18" charset="0"/>
              </a:rPr>
              <a:t> Evaluate whether the United States’ government should be allowed to limit American civil liberties during war time. </a:t>
            </a:r>
          </a:p>
          <a:p>
            <a:pPr marL="0" indent="0">
              <a:buNone/>
            </a:pPr>
            <a:r>
              <a:rPr lang="en-US" dirty="0">
                <a:latin typeface="Times" panose="02020603050405020304" pitchFamily="18" charset="0"/>
                <a:cs typeface="Times" panose="02020603050405020304" pitchFamily="18" charset="0"/>
              </a:rPr>
              <a:t>In your essay, you must:</a:t>
            </a:r>
          </a:p>
          <a:p>
            <a:pPr lvl="0"/>
            <a:r>
              <a:rPr lang="en-US" dirty="0">
                <a:latin typeface="Times" panose="02020603050405020304" pitchFamily="18" charset="0"/>
                <a:cs typeface="Times" panose="02020603050405020304" pitchFamily="18" charset="0"/>
              </a:rPr>
              <a:t>Articulate a defensive claim or thesis that responds to the prompt and establishes a line of reasoning</a:t>
            </a:r>
          </a:p>
          <a:p>
            <a:pPr lvl="0"/>
            <a:r>
              <a:rPr lang="en-US" dirty="0">
                <a:latin typeface="Times" panose="02020603050405020304" pitchFamily="18" charset="0"/>
                <a:cs typeface="Times" panose="02020603050405020304" pitchFamily="18" charset="0"/>
              </a:rPr>
              <a:t>Support your claim with at least two pieces of accurate and relevant information:</a:t>
            </a:r>
          </a:p>
          <a:p>
            <a:r>
              <a:rPr lang="en-US" dirty="0">
                <a:latin typeface="Times" panose="02020603050405020304" pitchFamily="18" charset="0"/>
                <a:cs typeface="Times" panose="02020603050405020304" pitchFamily="18" charset="0"/>
              </a:rPr>
              <a:t>At least ONE piece of evidence must be from one of the following foundational documents:</a:t>
            </a:r>
          </a:p>
          <a:p>
            <a:pPr lvl="1"/>
            <a:r>
              <a:rPr lang="en-US" b="1" dirty="0">
                <a:latin typeface="Times" panose="02020603050405020304" pitchFamily="18" charset="0"/>
                <a:cs typeface="Times" panose="02020603050405020304" pitchFamily="18" charset="0"/>
              </a:rPr>
              <a:t>The Bill of Rights </a:t>
            </a:r>
          </a:p>
          <a:p>
            <a:pPr lvl="1"/>
            <a:r>
              <a:rPr lang="en-US" b="1" dirty="0">
                <a:latin typeface="Times" panose="02020603050405020304" pitchFamily="18" charset="0"/>
                <a:cs typeface="Times" panose="02020603050405020304" pitchFamily="18" charset="0"/>
              </a:rPr>
              <a:t>Article I of the Constitution </a:t>
            </a:r>
          </a:p>
          <a:p>
            <a:pPr lvl="1"/>
            <a:r>
              <a:rPr lang="en-US" b="1" dirty="0">
                <a:latin typeface="Times" panose="02020603050405020304" pitchFamily="18" charset="0"/>
                <a:cs typeface="Times" panose="02020603050405020304" pitchFamily="18" charset="0"/>
              </a:rPr>
              <a:t>Article II of the Constitution</a:t>
            </a:r>
          </a:p>
          <a:p>
            <a:pPr lvl="0"/>
            <a:r>
              <a:rPr lang="en-US" dirty="0">
                <a:latin typeface="Times" panose="02020603050405020304" pitchFamily="18" charset="0"/>
                <a:cs typeface="Times" panose="02020603050405020304" pitchFamily="18" charset="0"/>
              </a:rPr>
              <a:t>Use a second piece of evidence from another foundational document from the list above or from your study of government </a:t>
            </a:r>
          </a:p>
          <a:p>
            <a:pPr lvl="0"/>
            <a:r>
              <a:rPr lang="en-US" dirty="0">
                <a:latin typeface="Times" panose="02020603050405020304" pitchFamily="18" charset="0"/>
                <a:cs typeface="Times" panose="02020603050405020304" pitchFamily="18" charset="0"/>
              </a:rPr>
              <a:t>Use reasoning to explain why your evidence supports your claim/thesis </a:t>
            </a: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315821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66B85-9C47-1A8C-624D-6C766D5EE9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18AF48-E2CD-2014-0855-314683ABE300}"/>
              </a:ext>
            </a:extLst>
          </p:cNvPr>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Clarify Rights of the Accused </a:t>
            </a:r>
          </a:p>
          <a:p>
            <a:pPr>
              <a:spcBef>
                <a:spcPts val="0"/>
              </a:spcBef>
            </a:pPr>
            <a:r>
              <a:rPr lang="en-US" sz="2000" dirty="0">
                <a:latin typeface="Times New Roman" pitchFamily="18" charset="0"/>
                <a:cs typeface="Times New Roman" pitchFamily="18" charset="0"/>
              </a:rPr>
              <a:t>Striking the Balance </a:t>
            </a:r>
          </a:p>
          <a:p>
            <a:pPr>
              <a:spcBef>
                <a:spcPts val="0"/>
              </a:spcBef>
            </a:pPr>
            <a:r>
              <a:rPr lang="en-US" sz="2000" dirty="0">
                <a:latin typeface="Times New Roman" pitchFamily="18" charset="0"/>
                <a:cs typeface="Times New Roman" pitchFamily="18" charset="0"/>
              </a:rPr>
              <a:t>Concept of Civil Liberties in the USA</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The Battle Line of Privacy </a:t>
            </a:r>
          </a:p>
          <a:p>
            <a:pPr>
              <a:spcBef>
                <a:spcPts val="0"/>
              </a:spcBef>
            </a:pPr>
            <a:r>
              <a:rPr lang="en-US" sz="2000" b="1" dirty="0">
                <a:solidFill>
                  <a:srgbClr val="002060"/>
                </a:solidFill>
                <a:latin typeface="Times New Roman" pitchFamily="18" charset="0"/>
                <a:cs typeface="Times New Roman" pitchFamily="18" charset="0"/>
              </a:rPr>
              <a:t>Civil Liberties Quiz Thursday 2/22</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5263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C00000"/>
            </a:solidFill>
          </a:ln>
        </p:spPr>
        <p:txBody>
          <a:bodyPr>
            <a:normAutofit/>
          </a:bodyPr>
          <a:lstStyle/>
          <a:p>
            <a:pPr marL="0" indent="0">
              <a:spcBef>
                <a:spcPts val="0"/>
              </a:spcBef>
              <a:buNone/>
            </a:pPr>
            <a:r>
              <a:rPr lang="en-US" sz="1600" b="1" dirty="0">
                <a:solidFill>
                  <a:srgbClr val="002060"/>
                </a:solidFill>
                <a:latin typeface="Times New Roman" pitchFamily="18" charset="0"/>
                <a:cs typeface="Times New Roman" pitchFamily="18" charset="0"/>
              </a:rPr>
              <a:t>Enduring Understanding</a:t>
            </a:r>
            <a:r>
              <a:rPr lang="en-US" sz="16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600" b="1" dirty="0">
                <a:solidFill>
                  <a:srgbClr val="002060"/>
                </a:solidFill>
                <a:latin typeface="Times New Roman" pitchFamily="18" charset="0"/>
                <a:cs typeface="Times New Roman" pitchFamily="18" charset="0"/>
              </a:rPr>
              <a:t>L.O. LOR-2.A: </a:t>
            </a:r>
            <a:r>
              <a:rPr lang="en-US" sz="16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600" b="1" dirty="0">
                <a:solidFill>
                  <a:srgbClr val="002060"/>
                </a:solidFill>
                <a:latin typeface="Times New Roman" pitchFamily="18" charset="0"/>
                <a:cs typeface="Times New Roman" pitchFamily="18" charset="0"/>
              </a:rPr>
              <a:t>L.O. LOR-2.B: </a:t>
            </a:r>
            <a:r>
              <a:rPr lang="en-US" sz="1600" dirty="0">
                <a:latin typeface="Times New Roman" pitchFamily="18" charset="0"/>
                <a:cs typeface="Times New Roman" pitchFamily="18" charset="0"/>
              </a:rPr>
              <a:t>Describe the rights protected in the Bill of Rights</a:t>
            </a:r>
          </a:p>
          <a:p>
            <a:pPr marL="0" indent="0">
              <a:spcBef>
                <a:spcPts val="0"/>
              </a:spcBef>
              <a:buNone/>
            </a:pPr>
            <a:r>
              <a:rPr lang="en-US" sz="1600" b="1" dirty="0">
                <a:solidFill>
                  <a:srgbClr val="002060"/>
                </a:solidFill>
                <a:latin typeface="Times New Roman" pitchFamily="18" charset="0"/>
                <a:cs typeface="Times New Roman" pitchFamily="18" charset="0"/>
              </a:rPr>
              <a:t>Essential Question:</a:t>
            </a:r>
            <a:r>
              <a:rPr lang="en-US" sz="1600" b="1" dirty="0">
                <a:solidFill>
                  <a:srgbClr val="002060"/>
                </a:solidFill>
              </a:rPr>
              <a:t> </a:t>
            </a:r>
            <a:r>
              <a:rPr lang="en-US" sz="16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1600" dirty="0"/>
              <a:t>? </a:t>
            </a:r>
            <a:endParaRPr lang="en-US" sz="1600" dirty="0">
              <a:latin typeface="Times New Roman" pitchFamily="18" charset="0"/>
              <a:cs typeface="Times New Roman" pitchFamily="18" charset="0"/>
            </a:endParaRPr>
          </a:p>
          <a:p>
            <a:pPr marL="0" indent="0">
              <a:spcBef>
                <a:spcPts val="0"/>
              </a:spcBef>
              <a:buNone/>
            </a:pPr>
            <a:r>
              <a:rPr lang="en-US" sz="1600" b="1" dirty="0">
                <a:solidFill>
                  <a:srgbClr val="002060"/>
                </a:solidFill>
                <a:latin typeface="Times New Roman" pitchFamily="18" charset="0"/>
                <a:cs typeface="Times New Roman" pitchFamily="18" charset="0"/>
              </a:rPr>
              <a:t>Students can:</a:t>
            </a:r>
          </a:p>
          <a:p>
            <a:pPr marL="457200" indent="-234950">
              <a:spcBef>
                <a:spcPts val="0"/>
              </a:spcBef>
            </a:pPr>
            <a:r>
              <a:rPr lang="en-US" sz="1800" dirty="0">
                <a:latin typeface="Times New Roman" pitchFamily="18" charset="0"/>
                <a:cs typeface="Times New Roman" pitchFamily="18" charset="0"/>
              </a:rPr>
              <a:t>Evaluate the debate over the necessity of adding the Bill of Rights to the U.S. Constitution as a guardian of American civil liberties</a:t>
            </a:r>
          </a:p>
          <a:p>
            <a:pPr marL="457200" indent="-234950">
              <a:spcBef>
                <a:spcPts val="0"/>
              </a:spcBef>
            </a:pPr>
            <a:r>
              <a:rPr lang="en-US" sz="18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16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Agenda</a:t>
            </a:r>
          </a:p>
          <a:p>
            <a:pPr>
              <a:spcBef>
                <a:spcPts val="0"/>
              </a:spcBef>
            </a:pPr>
            <a:r>
              <a:rPr lang="en-US" sz="2200" dirty="0">
                <a:latin typeface="Times New Roman" pitchFamily="18" charset="0"/>
                <a:cs typeface="Times New Roman" pitchFamily="18" charset="0"/>
              </a:rPr>
              <a:t>Judiciary Test – Multiple Choice</a:t>
            </a:r>
          </a:p>
          <a:p>
            <a:pPr>
              <a:spcBef>
                <a:spcPts val="0"/>
              </a:spcBef>
            </a:pPr>
            <a:r>
              <a:rPr lang="en-US" sz="2200" dirty="0">
                <a:latin typeface="Times New Roman" pitchFamily="18" charset="0"/>
                <a:cs typeface="Times New Roman" pitchFamily="18" charset="0"/>
              </a:rPr>
              <a:t>Bulwark against tyranny or a danger </a:t>
            </a:r>
          </a:p>
          <a:p>
            <a:pPr>
              <a:spcBef>
                <a:spcPts val="0"/>
              </a:spcBef>
            </a:pPr>
            <a:r>
              <a:rPr lang="en-US" sz="2200" dirty="0">
                <a:latin typeface="Times New Roman" pitchFamily="18" charset="0"/>
                <a:cs typeface="Times New Roman" pitchFamily="18" charset="0"/>
              </a:rPr>
              <a:t>Incorporation Doctrine</a:t>
            </a:r>
          </a:p>
          <a:p>
            <a:pPr marL="0" indent="0">
              <a:spcBef>
                <a:spcPts val="0"/>
              </a:spcBef>
              <a:buNone/>
            </a:pPr>
            <a:endParaRPr lang="en-US" sz="22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Homework:</a:t>
            </a:r>
          </a:p>
          <a:p>
            <a:pPr>
              <a:spcBef>
                <a:spcPts val="0"/>
              </a:spcBef>
              <a:buFont typeface="Wingdings" pitchFamily="2" charset="2"/>
              <a:buChar char="Ø"/>
            </a:pPr>
            <a:r>
              <a:rPr lang="en-US" sz="2200" b="1" dirty="0">
                <a:solidFill>
                  <a:srgbClr val="002060"/>
                </a:solidFill>
                <a:latin typeface="Times New Roman" pitchFamily="18" charset="0"/>
                <a:cs typeface="Times New Roman" pitchFamily="18" charset="0"/>
              </a:rPr>
              <a:t>Study for Judiciary Test </a:t>
            </a:r>
          </a:p>
          <a:p>
            <a:pPr marL="0" indent="0">
              <a:spcBef>
                <a:spcPts val="0"/>
              </a:spcBef>
              <a:buNone/>
            </a:pP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40896350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C20DA-32E7-F738-6019-A32A4FA7C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7E49F-BE87-D002-7EFD-78860B2669D2}"/>
              </a:ext>
            </a:extLst>
          </p:cNvPr>
          <p:cNvSpPr>
            <a:spLocks noGrp="1"/>
          </p:cNvSpPr>
          <p:nvPr>
            <p:ph type="title"/>
          </p:nvPr>
        </p:nvSpPr>
        <p:spPr>
          <a:xfrm>
            <a:off x="458449" y="204502"/>
            <a:ext cx="8229600" cy="639762"/>
          </a:xfrm>
          <a:solidFill>
            <a:schemeClr val="bg1"/>
          </a:solidFill>
          <a:ln>
            <a:solidFill>
              <a:srgbClr val="FF0000"/>
            </a:solidFill>
          </a:ln>
        </p:spPr>
        <p:txBody>
          <a:bodyPr>
            <a:normAutofit/>
          </a:bodyPr>
          <a:lstStyle/>
          <a:p>
            <a:r>
              <a:rPr lang="en-US" sz="3200" dirty="0">
                <a:solidFill>
                  <a:srgbClr val="002060"/>
                </a:solidFill>
                <a:latin typeface="Castellar" panose="020A0402060406010301" pitchFamily="18" charset="0"/>
              </a:rPr>
              <a:t>Rights of the Accused on trial </a:t>
            </a:r>
          </a:p>
        </p:txBody>
      </p:sp>
      <p:sp>
        <p:nvSpPr>
          <p:cNvPr id="3" name="Content Placeholder 2">
            <a:extLst>
              <a:ext uri="{FF2B5EF4-FFF2-40B4-BE49-F238E27FC236}">
                <a16:creationId xmlns:a16="http://schemas.microsoft.com/office/drawing/2014/main" id="{AD6E3AAD-F417-3200-5727-6BEA4D243FDD}"/>
              </a:ext>
            </a:extLst>
          </p:cNvPr>
          <p:cNvSpPr>
            <a:spLocks noGrp="1"/>
          </p:cNvSpPr>
          <p:nvPr>
            <p:ph idx="1"/>
          </p:nvPr>
        </p:nvSpPr>
        <p:spPr>
          <a:xfrm>
            <a:off x="457200" y="990600"/>
            <a:ext cx="8229600" cy="5171789"/>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whether </a:t>
            </a:r>
            <a:r>
              <a:rPr lang="en-US" sz="2400" dirty="0">
                <a:solidFill>
                  <a:srgbClr val="000000"/>
                </a:solidFill>
                <a:effectLst/>
                <a:latin typeface="Times New Roman" panose="02020603050405020304" pitchFamily="18" charset="0"/>
                <a:ea typeface="Calibri" panose="020F0502020204030204" pitchFamily="34" charset="0"/>
              </a:rPr>
              <a:t>the Supreme Court has struck the proper balance of liberty vs. security in interpreting rights of the accused protected by the Bill of Rights</a:t>
            </a:r>
          </a:p>
          <a:p>
            <a:r>
              <a:rPr lang="en-US" sz="2400" dirty="0">
                <a:solidFill>
                  <a:srgbClr val="000000"/>
                </a:solidFill>
                <a:latin typeface="Times New Roman" panose="02020603050405020304" pitchFamily="18" charset="0"/>
                <a:cs typeface="Times" panose="02020603050405020304" pitchFamily="18" charset="0"/>
              </a:rPr>
              <a:t>Bill of Rights</a:t>
            </a:r>
          </a:p>
          <a:p>
            <a:r>
              <a:rPr lang="en-US" sz="2400" dirty="0">
                <a:solidFill>
                  <a:srgbClr val="000000"/>
                </a:solidFill>
                <a:latin typeface="Times New Roman" panose="02020603050405020304" pitchFamily="18" charset="0"/>
                <a:cs typeface="Times" panose="02020603050405020304" pitchFamily="18" charset="0"/>
              </a:rPr>
              <a:t>Brutus I</a:t>
            </a:r>
          </a:p>
          <a:p>
            <a:r>
              <a:rPr lang="en-US" sz="2400" dirty="0">
                <a:solidFill>
                  <a:srgbClr val="000000"/>
                </a:solidFill>
                <a:latin typeface="Times New Roman" panose="02020603050405020304" pitchFamily="18" charset="0"/>
                <a:cs typeface="Times" panose="02020603050405020304" pitchFamily="18" charset="0"/>
              </a:rPr>
              <a:t>Federalist 51</a:t>
            </a:r>
            <a:endParaRPr lang="en-US" sz="2400" dirty="0">
              <a:latin typeface="Times" panose="02020603050405020304" pitchFamily="18" charset="0"/>
              <a:cs typeface="Times" panose="02020603050405020304" pitchFamily="18" charset="0"/>
            </a:endParaRPr>
          </a:p>
        </p:txBody>
      </p:sp>
      <p:pic>
        <p:nvPicPr>
          <p:cNvPr id="1028" name="Picture 4" descr="Rights of the Accused (Simulation) - Civil Liberties: protecting Individual  Rights">
            <a:extLst>
              <a:ext uri="{FF2B5EF4-FFF2-40B4-BE49-F238E27FC236}">
                <a16:creationId xmlns:a16="http://schemas.microsoft.com/office/drawing/2014/main" id="{AE72A698-7451-AFDB-CB4A-860B73EB5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1981200"/>
            <a:ext cx="3752850" cy="44386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30B957A-93D6-0D1C-E85D-F333DC85F007}"/>
              </a:ext>
            </a:extLst>
          </p:cNvPr>
          <p:cNvSpPr/>
          <p:nvPr/>
        </p:nvSpPr>
        <p:spPr>
          <a:xfrm>
            <a:off x="304800" y="3810000"/>
            <a:ext cx="4629150" cy="277336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Protection of 		Protection of</a:t>
            </a:r>
          </a:p>
          <a:p>
            <a:r>
              <a:rPr lang="en-US" sz="2400" dirty="0">
                <a:latin typeface="Times" panose="02020603050405020304" pitchFamily="18" charset="0"/>
                <a:cs typeface="Times" panose="02020603050405020304" pitchFamily="18" charset="0"/>
              </a:rPr>
              <a:t>Liberty			Community</a:t>
            </a: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cxnSp>
        <p:nvCxnSpPr>
          <p:cNvPr id="6" name="Straight Connector 5">
            <a:extLst>
              <a:ext uri="{FF2B5EF4-FFF2-40B4-BE49-F238E27FC236}">
                <a16:creationId xmlns:a16="http://schemas.microsoft.com/office/drawing/2014/main" id="{3001538E-3227-6930-A073-D0D8D4563553}"/>
              </a:ext>
            </a:extLst>
          </p:cNvPr>
          <p:cNvCxnSpPr/>
          <p:nvPr/>
        </p:nvCxnSpPr>
        <p:spPr>
          <a:xfrm>
            <a:off x="533400" y="4724400"/>
            <a:ext cx="4267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C3BB117-1048-3A86-5379-B03057CBE126}"/>
              </a:ext>
            </a:extLst>
          </p:cNvPr>
          <p:cNvCxnSpPr>
            <a:cxnSpLocks/>
          </p:cNvCxnSpPr>
          <p:nvPr/>
        </p:nvCxnSpPr>
        <p:spPr>
          <a:xfrm>
            <a:off x="2667000" y="4038600"/>
            <a:ext cx="0" cy="2209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0183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129A2-F2C1-47F7-8707-66557C20C25B}"/>
              </a:ext>
            </a:extLst>
          </p:cNvPr>
          <p:cNvSpPr>
            <a:spLocks noGrp="1"/>
          </p:cNvSpPr>
          <p:nvPr>
            <p:ph type="title"/>
          </p:nvPr>
        </p:nvSpPr>
        <p:spPr>
          <a:xfrm>
            <a:off x="457200" y="274638"/>
            <a:ext cx="8229600" cy="715962"/>
          </a:xfrm>
          <a:solidFill>
            <a:schemeClr val="bg1"/>
          </a:solidFill>
          <a:ln>
            <a:solidFill>
              <a:srgbClr val="FF0000"/>
            </a:solidFill>
          </a:ln>
        </p:spPr>
        <p:txBody>
          <a:bodyPr>
            <a:normAutofit/>
          </a:bodyPr>
          <a:lstStyle/>
          <a:p>
            <a:r>
              <a:rPr lang="en-US" sz="2800" b="1" dirty="0">
                <a:solidFill>
                  <a:srgbClr val="002060"/>
                </a:solidFill>
                <a:latin typeface="Castellar" panose="020A0402060406010301" pitchFamily="18" charset="0"/>
              </a:rPr>
              <a:t>Rights of the Accused on trial</a:t>
            </a:r>
          </a:p>
        </p:txBody>
      </p:sp>
      <p:sp>
        <p:nvSpPr>
          <p:cNvPr id="3" name="Content Placeholder 2">
            <a:extLst>
              <a:ext uri="{FF2B5EF4-FFF2-40B4-BE49-F238E27FC236}">
                <a16:creationId xmlns:a16="http://schemas.microsoft.com/office/drawing/2014/main" id="{2DE46FCA-F69A-4360-B534-E91ABEBAD3D1}"/>
              </a:ext>
            </a:extLst>
          </p:cNvPr>
          <p:cNvSpPr>
            <a:spLocks noGrp="1"/>
          </p:cNvSpPr>
          <p:nvPr>
            <p:ph idx="1"/>
          </p:nvPr>
        </p:nvSpPr>
        <p:spPr>
          <a:xfrm>
            <a:off x="457200" y="1295400"/>
            <a:ext cx="8229600" cy="5287962"/>
          </a:xfrm>
          <a:solidFill>
            <a:schemeClr val="bg1"/>
          </a:solidFill>
          <a:ln>
            <a:solidFill>
              <a:srgbClr val="FF0000"/>
            </a:solidFill>
          </a:ln>
        </p:spPr>
        <p:txBody>
          <a:bodyPr>
            <a:normAutofit fontScale="40000" lnSpcReduction="20000"/>
          </a:bodyPr>
          <a:lstStyle/>
          <a:p>
            <a:pPr marL="0" lvl="0" indent="0">
              <a:buNone/>
            </a:pPr>
            <a:r>
              <a:rPr lang="en-US" sz="4500" dirty="0">
                <a:latin typeface="Times" panose="02020603050405020304" pitchFamily="18" charset="0"/>
                <a:cs typeface="Times" panose="02020603050405020304" pitchFamily="18" charset="0"/>
              </a:rPr>
              <a:t>Many homes today are equipped with “smart” devices, sometimes called “always on” devices.  One such type of device will take orders from an owner’s voice after a “wake” word.  The wake word sets in motion a process of responding to the owner’s order and starting a recording, which is then stored on a cloud computer.  Suppose a crime took place in the home of a person with such a smart device.  If the police have a search warrant to search the home, do they have a right to seize the device and obtain information stored in the cloud that might help in solving the case?  Tech companies and the Electronic Freedom Frontier say no.  They argue that people have a reasonable expectation of privacy in their homes, and tech companies have refused to comply with the order to provide users’ personal information even under warrant.  To support its position, Amazon has quoted an opinion in a 2010 court case that was decided in its favor when the tech giant refused such compliance: “[t]he fear of government tracking and censoring one’s reading, listening and viewing choices chills the exercise of the First Amendment rights.”</a:t>
            </a:r>
          </a:p>
          <a:p>
            <a:endParaRPr lang="en-US" sz="4500" dirty="0">
              <a:latin typeface="Times" panose="02020603050405020304" pitchFamily="18" charset="0"/>
              <a:cs typeface="Times" panose="02020603050405020304" pitchFamily="18" charset="0"/>
            </a:endParaRPr>
          </a:p>
          <a:p>
            <a:pPr marL="0" indent="0">
              <a:buNone/>
            </a:pPr>
            <a:r>
              <a:rPr lang="en-US" sz="4500" dirty="0">
                <a:latin typeface="Times" panose="02020603050405020304" pitchFamily="18" charset="0"/>
                <a:cs typeface="Times" panose="02020603050405020304" pitchFamily="18" charset="0"/>
              </a:rPr>
              <a:t>After reading the scenario, respond A, B, and C below.</a:t>
            </a:r>
          </a:p>
          <a:p>
            <a:pPr marL="514350" lvl="0" indent="-514350">
              <a:buFont typeface="+mj-lt"/>
              <a:buAutoNum type="alphaUcPeriod"/>
            </a:pPr>
            <a:r>
              <a:rPr lang="en-US" sz="4500" dirty="0">
                <a:latin typeface="Times" panose="02020603050405020304" pitchFamily="18" charset="0"/>
                <a:cs typeface="Times" panose="02020603050405020304" pitchFamily="18" charset="0"/>
              </a:rPr>
              <a:t>Describe the constitutional principle at issue in this scenario.</a:t>
            </a:r>
          </a:p>
          <a:p>
            <a:pPr marL="514350" lvl="0" indent="-514350">
              <a:buFont typeface="+mj-lt"/>
              <a:buAutoNum type="alphaUcPeriod"/>
            </a:pPr>
            <a:r>
              <a:rPr lang="en-US" sz="4500" dirty="0">
                <a:latin typeface="Times" panose="02020603050405020304" pitchFamily="18" charset="0"/>
                <a:cs typeface="Times" panose="02020603050405020304" pitchFamily="18" charset="0"/>
              </a:rPr>
              <a:t>In the context of the scenario, explain how the principle described in part A affects law enforcement.</a:t>
            </a:r>
          </a:p>
          <a:p>
            <a:pPr marL="514350" lvl="0" indent="-514350">
              <a:buFont typeface="+mj-lt"/>
              <a:buAutoNum type="alphaUcPeriod"/>
            </a:pPr>
            <a:r>
              <a:rPr lang="en-US" sz="4500" dirty="0">
                <a:latin typeface="Times" panose="02020603050405020304" pitchFamily="18" charset="0"/>
                <a:cs typeface="Times" panose="02020603050405020304" pitchFamily="18" charset="0"/>
              </a:rPr>
              <a:t>In the context of the scenario, explain how the principle in part A demonstrates tension between individual liberties and public safety.</a:t>
            </a:r>
          </a:p>
          <a:p>
            <a:pPr marL="0" indent="0">
              <a:buNone/>
            </a:pPr>
            <a:endParaRPr lang="en-US" sz="20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4BF5F287-AF05-43B4-8FB7-8C2595262FAD}"/>
              </a:ext>
            </a:extLst>
          </p:cNvPr>
          <p:cNvSpPr/>
          <p:nvPr/>
        </p:nvSpPr>
        <p:spPr>
          <a:xfrm>
            <a:off x="685800" y="1447800"/>
            <a:ext cx="8115300" cy="71596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panose="02020603050405020304" pitchFamily="18" charset="0"/>
                <a:cs typeface="Times" panose="02020603050405020304" pitchFamily="18" charset="0"/>
              </a:rPr>
              <a:t>A. Civil Liberties – right of privacy – you must describe how it applies</a:t>
            </a:r>
          </a:p>
        </p:txBody>
      </p:sp>
      <p:sp>
        <p:nvSpPr>
          <p:cNvPr id="5" name="Rectangle 4">
            <a:extLst>
              <a:ext uri="{FF2B5EF4-FFF2-40B4-BE49-F238E27FC236}">
                <a16:creationId xmlns:a16="http://schemas.microsoft.com/office/drawing/2014/main" id="{06F5EEB8-A099-4EC4-9A74-39A0C81A6785}"/>
              </a:ext>
            </a:extLst>
          </p:cNvPr>
          <p:cNvSpPr/>
          <p:nvPr/>
        </p:nvSpPr>
        <p:spPr>
          <a:xfrm>
            <a:off x="685800" y="2316162"/>
            <a:ext cx="8115300" cy="71596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panose="02020603050405020304" pitchFamily="18" charset="0"/>
                <a:cs typeface="Times" panose="02020603050405020304" pitchFamily="18" charset="0"/>
              </a:rPr>
              <a:t>B. Police have harder time getting evidence – search warrants and the exclusionary principle under Mapp v. Ohio</a:t>
            </a:r>
          </a:p>
        </p:txBody>
      </p:sp>
      <p:sp>
        <p:nvSpPr>
          <p:cNvPr id="6" name="Rectangle 5">
            <a:extLst>
              <a:ext uri="{FF2B5EF4-FFF2-40B4-BE49-F238E27FC236}">
                <a16:creationId xmlns:a16="http://schemas.microsoft.com/office/drawing/2014/main" id="{2D116633-B20F-4B13-A02B-38F968F05657}"/>
              </a:ext>
            </a:extLst>
          </p:cNvPr>
          <p:cNvSpPr/>
          <p:nvPr/>
        </p:nvSpPr>
        <p:spPr>
          <a:xfrm>
            <a:off x="695793" y="3223419"/>
            <a:ext cx="8115300" cy="71596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panose="02020603050405020304" pitchFamily="18" charset="0"/>
                <a:cs typeface="Times" panose="02020603050405020304" pitchFamily="18" charset="0"/>
              </a:rPr>
              <a:t>C. Argument over liberty vs security – home is my castle, line between privacy and security (terrorism or crime)</a:t>
            </a:r>
          </a:p>
        </p:txBody>
      </p:sp>
    </p:spTree>
    <p:extLst>
      <p:ext uri="{BB962C8B-B14F-4D97-AF65-F5344CB8AC3E}">
        <p14:creationId xmlns:p14="http://schemas.microsoft.com/office/powerpoint/2010/main" val="33697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Civil Liberties Concept FRQ</a:t>
            </a:r>
          </a:p>
          <a:p>
            <a:pPr>
              <a:spcBef>
                <a:spcPts val="0"/>
              </a:spcBef>
            </a:pPr>
            <a:r>
              <a:rPr lang="en-US" sz="2000" dirty="0">
                <a:latin typeface="Times New Roman" pitchFamily="18" charset="0"/>
                <a:cs typeface="Times New Roman" pitchFamily="18" charset="0"/>
              </a:rPr>
              <a:t>New Test of Abortion Legitimacy</a:t>
            </a:r>
          </a:p>
          <a:p>
            <a:pPr>
              <a:spcBef>
                <a:spcPts val="0"/>
              </a:spcBef>
            </a:pPr>
            <a:r>
              <a:rPr lang="en-US" sz="2000" dirty="0">
                <a:latin typeface="Times New Roman" pitchFamily="18" charset="0"/>
                <a:cs typeface="Times New Roman" pitchFamily="18" charset="0"/>
              </a:rPr>
              <a:t>An Implicit Right</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Public Opinion on Roe</a:t>
            </a:r>
          </a:p>
          <a:p>
            <a:pPr>
              <a:spcBef>
                <a:spcPts val="0"/>
              </a:spcBef>
            </a:pPr>
            <a:r>
              <a:rPr lang="en-US" sz="2000" b="1" dirty="0">
                <a:solidFill>
                  <a:srgbClr val="002060"/>
                </a:solidFill>
                <a:latin typeface="Times New Roman" pitchFamily="18" charset="0"/>
                <a:cs typeface="Times New Roman" pitchFamily="18" charset="0"/>
              </a:rPr>
              <a:t>Civil Liberties Quiz - Thursday 2/22</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256103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7EA64-5A9D-4C2F-98DF-6AA64AC9511F}"/>
              </a:ext>
            </a:extLst>
          </p:cNvPr>
          <p:cNvSpPr>
            <a:spLocks noGrp="1"/>
          </p:cNvSpPr>
          <p:nvPr>
            <p:ph type="title"/>
          </p:nvPr>
        </p:nvSpPr>
        <p:spPr>
          <a:xfrm>
            <a:off x="457200" y="160337"/>
            <a:ext cx="8229600" cy="571500"/>
          </a:xfrm>
          <a:solidFill>
            <a:schemeClr val="bg1"/>
          </a:solidFill>
          <a:ln>
            <a:solidFill>
              <a:srgbClr val="FF0000"/>
            </a:solidFill>
          </a:ln>
        </p:spPr>
        <p:txBody>
          <a:bodyPr>
            <a:normAutofit fontScale="90000"/>
          </a:bodyPr>
          <a:lstStyle/>
          <a:p>
            <a:r>
              <a:rPr lang="en-US" b="1" dirty="0">
                <a:solidFill>
                  <a:srgbClr val="002060"/>
                </a:solidFill>
                <a:latin typeface="Castellar" panose="020A0402060406010301" pitchFamily="18" charset="0"/>
              </a:rPr>
              <a:t>The Great debate</a:t>
            </a:r>
          </a:p>
        </p:txBody>
      </p:sp>
      <p:sp>
        <p:nvSpPr>
          <p:cNvPr id="3" name="Content Placeholder 2">
            <a:extLst>
              <a:ext uri="{FF2B5EF4-FFF2-40B4-BE49-F238E27FC236}">
                <a16:creationId xmlns:a16="http://schemas.microsoft.com/office/drawing/2014/main" id="{57A9105A-5AB2-4E8C-801A-9D3779C6BC03}"/>
              </a:ext>
            </a:extLst>
          </p:cNvPr>
          <p:cNvSpPr>
            <a:spLocks noGrp="1"/>
          </p:cNvSpPr>
          <p:nvPr>
            <p:ph idx="1"/>
          </p:nvPr>
        </p:nvSpPr>
        <p:spPr>
          <a:xfrm>
            <a:off x="228600" y="914400"/>
            <a:ext cx="8610600" cy="5211763"/>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Where should the United States draw the line between civil liberty and societal rights?</a:t>
            </a:r>
          </a:p>
        </p:txBody>
      </p:sp>
      <p:pic>
        <p:nvPicPr>
          <p:cNvPr id="2050" name="Picture 2" descr="Public Opinion on Abortion | Pew Research Center">
            <a:extLst>
              <a:ext uri="{FF2B5EF4-FFF2-40B4-BE49-F238E27FC236}">
                <a16:creationId xmlns:a16="http://schemas.microsoft.com/office/drawing/2014/main" id="{77632927-56BF-487F-9F0F-8B858E1E2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20" y="1828800"/>
            <a:ext cx="8183380" cy="19240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50F27C1-65A6-4D7E-8307-9EDCC98F1BF9}"/>
              </a:ext>
            </a:extLst>
          </p:cNvPr>
          <p:cNvSpPr/>
          <p:nvPr/>
        </p:nvSpPr>
        <p:spPr>
          <a:xfrm>
            <a:off x="4572000" y="3657600"/>
            <a:ext cx="4114800" cy="381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Legalization of Abortion </a:t>
            </a:r>
          </a:p>
        </p:txBody>
      </p:sp>
      <p:pic>
        <p:nvPicPr>
          <p:cNvPr id="2052" name="Picture 4" descr="Gallup Poll: Record-Low Percentage of Americans Now Find Death Penalty  Morally Acceptable | Death Penalty Information Center">
            <a:extLst>
              <a:ext uri="{FF2B5EF4-FFF2-40B4-BE49-F238E27FC236}">
                <a16:creationId xmlns:a16="http://schemas.microsoft.com/office/drawing/2014/main" id="{C7F75606-7848-4B33-B7A8-B289EA6FD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20" y="4133850"/>
            <a:ext cx="8183380" cy="22288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4C33284-9542-4D3C-AEC6-635F33142FF3}"/>
              </a:ext>
            </a:extLst>
          </p:cNvPr>
          <p:cNvSpPr/>
          <p:nvPr/>
        </p:nvSpPr>
        <p:spPr>
          <a:xfrm>
            <a:off x="4572000" y="6128661"/>
            <a:ext cx="4114800" cy="381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Use of the Death Penalty</a:t>
            </a:r>
          </a:p>
        </p:txBody>
      </p:sp>
    </p:spTree>
    <p:extLst>
      <p:ext uri="{BB962C8B-B14F-4D97-AF65-F5344CB8AC3E}">
        <p14:creationId xmlns:p14="http://schemas.microsoft.com/office/powerpoint/2010/main" val="5953558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10DE-C02A-C04B-85D6-605E6A74D2D2}"/>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77"/>
              </a:rPr>
              <a:t>Madison’s Genius</a:t>
            </a:r>
          </a:p>
        </p:txBody>
      </p:sp>
      <p:sp>
        <p:nvSpPr>
          <p:cNvPr id="3" name="Content Placeholder 2">
            <a:extLst>
              <a:ext uri="{FF2B5EF4-FFF2-40B4-BE49-F238E27FC236}">
                <a16:creationId xmlns:a16="http://schemas.microsoft.com/office/drawing/2014/main" id="{510A7D99-AAA5-544E-9239-0F30B871A4DE}"/>
              </a:ext>
            </a:extLst>
          </p:cNvPr>
          <p:cNvSpPr>
            <a:spLocks noGrp="1"/>
          </p:cNvSpPr>
          <p:nvPr>
            <p:ph idx="1"/>
          </p:nvPr>
        </p:nvSpPr>
        <p:spPr>
          <a:xfrm>
            <a:off x="457200" y="3154363"/>
            <a:ext cx="8229600" cy="1874838"/>
          </a:xfrm>
          <a:solidFill>
            <a:schemeClr val="bg1"/>
          </a:solidFill>
          <a:ln>
            <a:solidFill>
              <a:srgbClr val="002060"/>
            </a:solidFill>
          </a:ln>
        </p:spPr>
        <p:txBody>
          <a:bodyPr>
            <a:normAutofit/>
          </a:bodyPr>
          <a:lstStyle/>
          <a:p>
            <a:pPr marL="0" indent="0">
              <a:buNone/>
            </a:pPr>
            <a:r>
              <a:rPr lang="en-US" sz="2400" dirty="0">
                <a:latin typeface="Times" pitchFamily="2" charset="0"/>
              </a:rPr>
              <a:t>1. How does the Amendment impact the civil liberties of citizens of the United States?</a:t>
            </a:r>
          </a:p>
          <a:p>
            <a:pPr marL="0" indent="0">
              <a:buNone/>
            </a:pPr>
            <a:r>
              <a:rPr lang="en-US" sz="2400" dirty="0">
                <a:latin typeface="Times" pitchFamily="2" charset="0"/>
              </a:rPr>
              <a:t>2. Why did Madison include the 9</a:t>
            </a:r>
            <a:r>
              <a:rPr lang="en-US" sz="2400" baseline="30000" dirty="0">
                <a:latin typeface="Times" pitchFamily="2" charset="0"/>
              </a:rPr>
              <a:t>th</a:t>
            </a:r>
            <a:r>
              <a:rPr lang="en-US" sz="2400" dirty="0">
                <a:latin typeface="Times" pitchFamily="2" charset="0"/>
              </a:rPr>
              <a:t> Amendment to the U.S. Constitution?</a:t>
            </a:r>
          </a:p>
        </p:txBody>
      </p:sp>
      <p:sp>
        <p:nvSpPr>
          <p:cNvPr id="5" name="Rectangle 4">
            <a:extLst>
              <a:ext uri="{FF2B5EF4-FFF2-40B4-BE49-F238E27FC236}">
                <a16:creationId xmlns:a16="http://schemas.microsoft.com/office/drawing/2014/main" id="{82579C48-C1D4-A040-9814-88C237854DEE}"/>
              </a:ext>
            </a:extLst>
          </p:cNvPr>
          <p:cNvSpPr/>
          <p:nvPr/>
        </p:nvSpPr>
        <p:spPr>
          <a:xfrm>
            <a:off x="800100" y="1295400"/>
            <a:ext cx="7543800" cy="15541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2400" dirty="0">
                <a:latin typeface="Times" panose="02020603050405020304" pitchFamily="18" charset="0"/>
                <a:cs typeface="Times" panose="02020603050405020304" pitchFamily="18" charset="0"/>
              </a:rPr>
              <a:t>The enumeration in the Constitution, of certain rights, shall not be construed to deny or disparage others retained by the people.</a:t>
            </a:r>
          </a:p>
          <a:p>
            <a:pPr marL="0" lvl="1"/>
            <a:r>
              <a:rPr lang="en-US" sz="2400" dirty="0">
                <a:latin typeface="Times" panose="02020603050405020304" pitchFamily="18" charset="0"/>
                <a:cs typeface="Times" panose="02020603050405020304" pitchFamily="18" charset="0"/>
              </a:rPr>
              <a:t>	- 9</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U.S. Constitution </a:t>
            </a:r>
          </a:p>
        </p:txBody>
      </p:sp>
    </p:spTree>
    <p:extLst>
      <p:ext uri="{BB962C8B-B14F-4D97-AF65-F5344CB8AC3E}">
        <p14:creationId xmlns:p14="http://schemas.microsoft.com/office/powerpoint/2010/main" val="2583362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10DE-C02A-C04B-85D6-605E6A74D2D2}"/>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77"/>
              </a:rPr>
              <a:t>4 Current Take A ways</a:t>
            </a:r>
          </a:p>
        </p:txBody>
      </p:sp>
      <p:sp>
        <p:nvSpPr>
          <p:cNvPr id="3" name="Content Placeholder 2">
            <a:extLst>
              <a:ext uri="{FF2B5EF4-FFF2-40B4-BE49-F238E27FC236}">
                <a16:creationId xmlns:a16="http://schemas.microsoft.com/office/drawing/2014/main" id="{510A7D99-AAA5-544E-9239-0F30B871A4DE}"/>
              </a:ext>
            </a:extLst>
          </p:cNvPr>
          <p:cNvSpPr>
            <a:spLocks noGrp="1"/>
          </p:cNvSpPr>
          <p:nvPr>
            <p:ph idx="1"/>
          </p:nvPr>
        </p:nvSpPr>
        <p:spPr>
          <a:solidFill>
            <a:schemeClr val="bg1"/>
          </a:solidFill>
          <a:ln>
            <a:solidFill>
              <a:srgbClr val="002060"/>
            </a:solidFill>
          </a:ln>
        </p:spPr>
        <p:txBody>
          <a:bodyPr>
            <a:normAutofit/>
          </a:bodyPr>
          <a:lstStyle/>
          <a:p>
            <a:r>
              <a:rPr lang="en-US" sz="2400" b="1" dirty="0">
                <a:latin typeface="Times" pitchFamily="2" charset="0"/>
                <a:hlinkClick r:id="rId2"/>
              </a:rPr>
              <a:t>The Abortion Debate </a:t>
            </a:r>
            <a:endParaRPr lang="en-US" sz="2400" b="1" dirty="0">
              <a:latin typeface="Times" pitchFamily="2" charset="0"/>
            </a:endParaRPr>
          </a:p>
        </p:txBody>
      </p:sp>
      <p:pic>
        <p:nvPicPr>
          <p:cNvPr id="4" name="Picture 3">
            <a:extLst>
              <a:ext uri="{FF2B5EF4-FFF2-40B4-BE49-F238E27FC236}">
                <a16:creationId xmlns:a16="http://schemas.microsoft.com/office/drawing/2014/main" id="{7FE84C31-7134-054E-BC0C-43F15FE568C5}"/>
              </a:ext>
            </a:extLst>
          </p:cNvPr>
          <p:cNvPicPr>
            <a:picLocks noChangeAspect="1"/>
          </p:cNvPicPr>
          <p:nvPr/>
        </p:nvPicPr>
        <p:blipFill>
          <a:blip r:embed="rId3"/>
          <a:stretch>
            <a:fillRect/>
          </a:stretch>
        </p:blipFill>
        <p:spPr>
          <a:xfrm>
            <a:off x="1524000" y="2222500"/>
            <a:ext cx="6248400" cy="2413000"/>
          </a:xfrm>
          <a:prstGeom prst="rect">
            <a:avLst/>
          </a:prstGeom>
          <a:ln>
            <a:solidFill>
              <a:srgbClr val="002060"/>
            </a:solidFill>
          </a:ln>
        </p:spPr>
      </p:pic>
      <p:sp>
        <p:nvSpPr>
          <p:cNvPr id="5" name="Rectangle 4">
            <a:extLst>
              <a:ext uri="{FF2B5EF4-FFF2-40B4-BE49-F238E27FC236}">
                <a16:creationId xmlns:a16="http://schemas.microsoft.com/office/drawing/2014/main" id="{82579C48-C1D4-A040-9814-88C237854DEE}"/>
              </a:ext>
            </a:extLst>
          </p:cNvPr>
          <p:cNvSpPr/>
          <p:nvPr/>
        </p:nvSpPr>
        <p:spPr>
          <a:xfrm>
            <a:off x="800100" y="4876800"/>
            <a:ext cx="7543800" cy="1554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0838" lvl="1" indent="-350838">
              <a:buFont typeface="+mj-lt"/>
              <a:buAutoNum type="arabicPeriod"/>
            </a:pPr>
            <a:r>
              <a:rPr lang="en-US" sz="2400" dirty="0">
                <a:latin typeface="Times" pitchFamily="2" charset="0"/>
              </a:rPr>
              <a:t>How has the new abortion cases reshaped the debate between pro-life v. pro-choice arguments?</a:t>
            </a:r>
          </a:p>
          <a:p>
            <a:pPr marL="350838" lvl="1" indent="-350838">
              <a:buFont typeface="+mj-lt"/>
              <a:buAutoNum type="arabicPeriod"/>
            </a:pPr>
            <a:r>
              <a:rPr lang="en-US" sz="2400" dirty="0">
                <a:latin typeface="Times" pitchFamily="2" charset="0"/>
              </a:rPr>
              <a:t>How has the make up the court transformed and what is the impact on abortion rights cases? </a:t>
            </a:r>
          </a:p>
        </p:txBody>
      </p:sp>
    </p:spTree>
    <p:extLst>
      <p:ext uri="{BB962C8B-B14F-4D97-AF65-F5344CB8AC3E}">
        <p14:creationId xmlns:p14="http://schemas.microsoft.com/office/powerpoint/2010/main" val="33671190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7EA64-5A9D-4C2F-98DF-6AA64AC9511F}"/>
              </a:ext>
            </a:extLst>
          </p:cNvPr>
          <p:cNvSpPr>
            <a:spLocks noGrp="1"/>
          </p:cNvSpPr>
          <p:nvPr>
            <p:ph type="title"/>
          </p:nvPr>
        </p:nvSpPr>
        <p:spPr>
          <a:xfrm>
            <a:off x="457200" y="160337"/>
            <a:ext cx="8229600" cy="571500"/>
          </a:xfrm>
          <a:solidFill>
            <a:schemeClr val="bg1"/>
          </a:solidFill>
          <a:ln>
            <a:solidFill>
              <a:srgbClr val="FF0000"/>
            </a:solidFill>
          </a:ln>
        </p:spPr>
        <p:txBody>
          <a:bodyPr>
            <a:normAutofit fontScale="90000"/>
          </a:bodyPr>
          <a:lstStyle/>
          <a:p>
            <a:r>
              <a:rPr lang="en-US" b="1" dirty="0">
                <a:solidFill>
                  <a:srgbClr val="002060"/>
                </a:solidFill>
                <a:latin typeface="Castellar" panose="020A0402060406010301" pitchFamily="18" charset="0"/>
              </a:rPr>
              <a:t>Substantive </a:t>
            </a:r>
          </a:p>
        </p:txBody>
      </p:sp>
      <p:sp>
        <p:nvSpPr>
          <p:cNvPr id="3" name="Content Placeholder 2">
            <a:extLst>
              <a:ext uri="{FF2B5EF4-FFF2-40B4-BE49-F238E27FC236}">
                <a16:creationId xmlns:a16="http://schemas.microsoft.com/office/drawing/2014/main" id="{57A9105A-5AB2-4E8C-801A-9D3779C6BC03}"/>
              </a:ext>
            </a:extLst>
          </p:cNvPr>
          <p:cNvSpPr>
            <a:spLocks noGrp="1"/>
          </p:cNvSpPr>
          <p:nvPr>
            <p:ph idx="1"/>
          </p:nvPr>
        </p:nvSpPr>
        <p:spPr>
          <a:xfrm>
            <a:off x="228600" y="3032920"/>
            <a:ext cx="8610600" cy="3093243"/>
          </a:xfrm>
          <a:solidFill>
            <a:schemeClr val="bg1"/>
          </a:solidFill>
        </p:spPr>
        <p:txBody>
          <a:bodyPr>
            <a:normAutofit/>
          </a:bodyPr>
          <a:lstStyle/>
          <a:p>
            <a:pPr marL="0" indent="0">
              <a:buNone/>
            </a:pPr>
            <a:r>
              <a:rPr lang="en-US" sz="2400" b="1" i="1" u="sng" dirty="0">
                <a:solidFill>
                  <a:srgbClr val="C00000"/>
                </a:solidFill>
                <a:latin typeface="Times" panose="02020603050405020304" pitchFamily="18" charset="0"/>
                <a:cs typeface="Times" panose="02020603050405020304" pitchFamily="18" charset="0"/>
              </a:rPr>
              <a:t>Substantive Due Process </a:t>
            </a:r>
            <a:r>
              <a:rPr lang="en-US" sz="2400" b="1" i="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prevents government from denying liberties (stated or implied in the U.S. Constitution)</a:t>
            </a:r>
          </a:p>
        </p:txBody>
      </p:sp>
      <p:sp>
        <p:nvSpPr>
          <p:cNvPr id="10" name="Rectangle 9">
            <a:extLst>
              <a:ext uri="{FF2B5EF4-FFF2-40B4-BE49-F238E27FC236}">
                <a16:creationId xmlns:a16="http://schemas.microsoft.com/office/drawing/2014/main" id="{782F1479-387E-704F-9335-4CD1269874FA}"/>
              </a:ext>
            </a:extLst>
          </p:cNvPr>
          <p:cNvSpPr/>
          <p:nvPr/>
        </p:nvSpPr>
        <p:spPr>
          <a:xfrm>
            <a:off x="457200" y="3825080"/>
            <a:ext cx="84582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State violations of substantive due process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 valid state or public interest exist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Protects: regulating health, welfare, &amp; morals</a:t>
            </a:r>
          </a:p>
        </p:txBody>
      </p:sp>
      <p:pic>
        <p:nvPicPr>
          <p:cNvPr id="11" name="Picture 10">
            <a:extLst>
              <a:ext uri="{FF2B5EF4-FFF2-40B4-BE49-F238E27FC236}">
                <a16:creationId xmlns:a16="http://schemas.microsoft.com/office/drawing/2014/main" id="{C0F77C9A-1AA0-862A-19C6-247EBDA42686}"/>
              </a:ext>
            </a:extLst>
          </p:cNvPr>
          <p:cNvPicPr>
            <a:picLocks noChangeAspect="1"/>
          </p:cNvPicPr>
          <p:nvPr/>
        </p:nvPicPr>
        <p:blipFill>
          <a:blip r:embed="rId2"/>
          <a:stretch>
            <a:fillRect/>
          </a:stretch>
        </p:blipFill>
        <p:spPr>
          <a:xfrm>
            <a:off x="1651004" y="5287961"/>
            <a:ext cx="2616200" cy="1471613"/>
          </a:xfrm>
          <a:prstGeom prst="rect">
            <a:avLst/>
          </a:prstGeom>
          <a:ln>
            <a:solidFill>
              <a:schemeClr val="tx1"/>
            </a:solidFill>
          </a:ln>
        </p:spPr>
      </p:pic>
      <p:pic>
        <p:nvPicPr>
          <p:cNvPr id="12" name="Picture 11">
            <a:extLst>
              <a:ext uri="{FF2B5EF4-FFF2-40B4-BE49-F238E27FC236}">
                <a16:creationId xmlns:a16="http://schemas.microsoft.com/office/drawing/2014/main" id="{8E34B4E4-A785-444C-FE91-17FB106599CE}"/>
              </a:ext>
            </a:extLst>
          </p:cNvPr>
          <p:cNvPicPr>
            <a:picLocks noChangeAspect="1"/>
          </p:cNvPicPr>
          <p:nvPr/>
        </p:nvPicPr>
        <p:blipFill>
          <a:blip r:embed="rId3"/>
          <a:stretch>
            <a:fillRect/>
          </a:stretch>
        </p:blipFill>
        <p:spPr>
          <a:xfrm>
            <a:off x="5613403" y="5287961"/>
            <a:ext cx="1854198" cy="1422400"/>
          </a:xfrm>
          <a:prstGeom prst="rect">
            <a:avLst/>
          </a:prstGeom>
          <a:ln>
            <a:solidFill>
              <a:schemeClr val="tx1"/>
            </a:solidFill>
          </a:ln>
        </p:spPr>
      </p:pic>
      <p:sp>
        <p:nvSpPr>
          <p:cNvPr id="13" name="Rectangle 12">
            <a:extLst>
              <a:ext uri="{FF2B5EF4-FFF2-40B4-BE49-F238E27FC236}">
                <a16:creationId xmlns:a16="http://schemas.microsoft.com/office/drawing/2014/main" id="{29904648-69F4-FD70-AD31-83A35CA57E05}"/>
              </a:ext>
            </a:extLst>
          </p:cNvPr>
          <p:cNvSpPr/>
          <p:nvPr/>
        </p:nvSpPr>
        <p:spPr>
          <a:xfrm>
            <a:off x="4540253" y="5530454"/>
            <a:ext cx="8001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VS.</a:t>
            </a:r>
          </a:p>
        </p:txBody>
      </p:sp>
      <p:sp>
        <p:nvSpPr>
          <p:cNvPr id="14" name="Rectangle 13">
            <a:extLst>
              <a:ext uri="{FF2B5EF4-FFF2-40B4-BE49-F238E27FC236}">
                <a16:creationId xmlns:a16="http://schemas.microsoft.com/office/drawing/2014/main" id="{51665C3E-4E02-FD27-5601-5D6224345FEC}"/>
              </a:ext>
            </a:extLst>
          </p:cNvPr>
          <p:cNvSpPr/>
          <p:nvPr/>
        </p:nvSpPr>
        <p:spPr>
          <a:xfrm>
            <a:off x="311153" y="773902"/>
            <a:ext cx="8458200" cy="15001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Substantive due process asks the question of whether the government's deprivation of a person's life, liberty or property is justified by a sufficient purpose. </a:t>
            </a:r>
          </a:p>
          <a:p>
            <a:r>
              <a:rPr lang="en-US" sz="2400"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Erwin Chemerinsky, 1997</a:t>
            </a:r>
          </a:p>
        </p:txBody>
      </p:sp>
      <p:pic>
        <p:nvPicPr>
          <p:cNvPr id="15" name="Picture 14">
            <a:extLst>
              <a:ext uri="{FF2B5EF4-FFF2-40B4-BE49-F238E27FC236}">
                <a16:creationId xmlns:a16="http://schemas.microsoft.com/office/drawing/2014/main" id="{370D6F76-DF00-544D-A2CB-ADCF2D10BC32}"/>
              </a:ext>
            </a:extLst>
          </p:cNvPr>
          <p:cNvPicPr>
            <a:picLocks noChangeAspect="1"/>
          </p:cNvPicPr>
          <p:nvPr/>
        </p:nvPicPr>
        <p:blipFill>
          <a:blip r:embed="rId4"/>
          <a:stretch>
            <a:fillRect/>
          </a:stretch>
        </p:blipFill>
        <p:spPr>
          <a:xfrm>
            <a:off x="4940306" y="1901228"/>
            <a:ext cx="1739900" cy="1155700"/>
          </a:xfrm>
          <a:prstGeom prst="rect">
            <a:avLst/>
          </a:prstGeom>
        </p:spPr>
      </p:pic>
      <p:sp>
        <p:nvSpPr>
          <p:cNvPr id="16" name="Cloud Callout 15">
            <a:extLst>
              <a:ext uri="{FF2B5EF4-FFF2-40B4-BE49-F238E27FC236}">
                <a16:creationId xmlns:a16="http://schemas.microsoft.com/office/drawing/2014/main" id="{11055A03-1F12-3501-55A3-ACC6A40E1049}"/>
              </a:ext>
            </a:extLst>
          </p:cNvPr>
          <p:cNvSpPr/>
          <p:nvPr/>
        </p:nvSpPr>
        <p:spPr>
          <a:xfrm>
            <a:off x="6400800" y="1523997"/>
            <a:ext cx="2667000" cy="1295400"/>
          </a:xfrm>
          <a:prstGeom prst="cloudCallout">
            <a:avLst>
              <a:gd name="adj1" fmla="val -63541"/>
              <a:gd name="adj2" fmla="val -584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Substantive due process, that does not exist!</a:t>
            </a:r>
          </a:p>
        </p:txBody>
      </p:sp>
    </p:spTree>
    <p:extLst>
      <p:ext uri="{BB962C8B-B14F-4D97-AF65-F5344CB8AC3E}">
        <p14:creationId xmlns:p14="http://schemas.microsoft.com/office/powerpoint/2010/main" val="8049517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7EA64-5A9D-4C2F-98DF-6AA64AC9511F}"/>
              </a:ext>
            </a:extLst>
          </p:cNvPr>
          <p:cNvSpPr>
            <a:spLocks noGrp="1"/>
          </p:cNvSpPr>
          <p:nvPr>
            <p:ph type="title"/>
          </p:nvPr>
        </p:nvSpPr>
        <p:spPr>
          <a:xfrm>
            <a:off x="457200" y="160337"/>
            <a:ext cx="8229600" cy="571500"/>
          </a:xfrm>
          <a:solidFill>
            <a:schemeClr val="bg1"/>
          </a:solidFill>
          <a:ln>
            <a:solidFill>
              <a:srgbClr val="FF0000"/>
            </a:solidFill>
          </a:ln>
        </p:spPr>
        <p:txBody>
          <a:bodyPr>
            <a:normAutofit fontScale="90000"/>
          </a:bodyPr>
          <a:lstStyle/>
          <a:p>
            <a:r>
              <a:rPr lang="en-US" b="1" dirty="0">
                <a:solidFill>
                  <a:srgbClr val="002060"/>
                </a:solidFill>
                <a:latin typeface="Castellar" panose="020A0402060406010301" pitchFamily="18" charset="0"/>
              </a:rPr>
              <a:t>Implicit Right</a:t>
            </a:r>
          </a:p>
        </p:txBody>
      </p:sp>
      <p:sp>
        <p:nvSpPr>
          <p:cNvPr id="3" name="Content Placeholder 2">
            <a:extLst>
              <a:ext uri="{FF2B5EF4-FFF2-40B4-BE49-F238E27FC236}">
                <a16:creationId xmlns:a16="http://schemas.microsoft.com/office/drawing/2014/main" id="{57A9105A-5AB2-4E8C-801A-9D3779C6BC03}"/>
              </a:ext>
            </a:extLst>
          </p:cNvPr>
          <p:cNvSpPr>
            <a:spLocks noGrp="1"/>
          </p:cNvSpPr>
          <p:nvPr>
            <p:ph idx="1"/>
          </p:nvPr>
        </p:nvSpPr>
        <p:spPr>
          <a:xfrm>
            <a:off x="228600" y="914400"/>
            <a:ext cx="8610600" cy="52117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Right of privacy = </a:t>
            </a:r>
            <a:r>
              <a:rPr lang="en-US" sz="2400" b="1" i="1" u="sng" dirty="0">
                <a:solidFill>
                  <a:srgbClr val="FF0000"/>
                </a:solidFill>
                <a:latin typeface="Times" panose="02020603050405020304" pitchFamily="18" charset="0"/>
                <a:cs typeface="Times" panose="02020603050405020304" pitchFamily="18" charset="0"/>
              </a:rPr>
              <a:t>IMPLICIT RIGHT</a:t>
            </a:r>
            <a:r>
              <a:rPr lang="en-US" sz="2400" b="1" i="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(Not directly stated in the Constitution)</a:t>
            </a:r>
          </a:p>
          <a:p>
            <a:pPr marL="0" indent="0">
              <a:buNone/>
            </a:pPr>
            <a:r>
              <a:rPr lang="en-US" sz="2400" b="1" i="1" dirty="0">
                <a:latin typeface="Times" panose="02020603050405020304" pitchFamily="18" charset="0"/>
                <a:cs typeface="Times" panose="02020603050405020304" pitchFamily="18" charset="0"/>
              </a:rPr>
              <a:t>Constitutional Protections  </a:t>
            </a:r>
          </a:p>
        </p:txBody>
      </p:sp>
      <p:sp>
        <p:nvSpPr>
          <p:cNvPr id="4" name="Rectangle 3">
            <a:extLst>
              <a:ext uri="{FF2B5EF4-FFF2-40B4-BE49-F238E27FC236}">
                <a16:creationId xmlns:a16="http://schemas.microsoft.com/office/drawing/2014/main" id="{0FB56FED-8829-6248-97B4-32C94EF38252}"/>
              </a:ext>
            </a:extLst>
          </p:cNvPr>
          <p:cNvSpPr/>
          <p:nvPr/>
        </p:nvSpPr>
        <p:spPr>
          <a:xfrm>
            <a:off x="304800" y="2133601"/>
            <a:ext cx="4495800" cy="57943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9</a:t>
            </a:r>
            <a:r>
              <a:rPr lang="en-US" sz="2400" baseline="30000" dirty="0">
                <a:solidFill>
                  <a:schemeClr val="bg1"/>
                </a:solidFill>
                <a:latin typeface="Times" pitchFamily="2" charset="0"/>
              </a:rPr>
              <a:t>th</a:t>
            </a:r>
            <a:r>
              <a:rPr lang="en-US" sz="2400" dirty="0">
                <a:solidFill>
                  <a:schemeClr val="bg1"/>
                </a:solidFill>
                <a:latin typeface="Times" pitchFamily="2" charset="0"/>
              </a:rPr>
              <a:t> Amendment (Rights not listed)</a:t>
            </a:r>
          </a:p>
        </p:txBody>
      </p:sp>
      <p:sp>
        <p:nvSpPr>
          <p:cNvPr id="5" name="Rectangle 4">
            <a:extLst>
              <a:ext uri="{FF2B5EF4-FFF2-40B4-BE49-F238E27FC236}">
                <a16:creationId xmlns:a16="http://schemas.microsoft.com/office/drawing/2014/main" id="{01FC62EF-D49B-5847-9767-118990607CF4}"/>
              </a:ext>
            </a:extLst>
          </p:cNvPr>
          <p:cNvSpPr/>
          <p:nvPr/>
        </p:nvSpPr>
        <p:spPr>
          <a:xfrm>
            <a:off x="304800" y="3690143"/>
            <a:ext cx="4495800" cy="57705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4</a:t>
            </a:r>
            <a:r>
              <a:rPr lang="en-US" sz="2400" baseline="30000" dirty="0">
                <a:solidFill>
                  <a:schemeClr val="bg1"/>
                </a:solidFill>
                <a:latin typeface="Times" pitchFamily="2" charset="0"/>
              </a:rPr>
              <a:t>th</a:t>
            </a:r>
            <a:r>
              <a:rPr lang="en-US" sz="2400" dirty="0">
                <a:solidFill>
                  <a:schemeClr val="bg1"/>
                </a:solidFill>
                <a:latin typeface="Times" pitchFamily="2" charset="0"/>
              </a:rPr>
              <a:t> Amendment (search &amp; seizure)</a:t>
            </a:r>
          </a:p>
        </p:txBody>
      </p:sp>
      <p:sp>
        <p:nvSpPr>
          <p:cNvPr id="6" name="Rectangle 5">
            <a:extLst>
              <a:ext uri="{FF2B5EF4-FFF2-40B4-BE49-F238E27FC236}">
                <a16:creationId xmlns:a16="http://schemas.microsoft.com/office/drawing/2014/main" id="{2B522F73-8109-E84E-A12B-9EFE8BC7875E}"/>
              </a:ext>
            </a:extLst>
          </p:cNvPr>
          <p:cNvSpPr/>
          <p:nvPr/>
        </p:nvSpPr>
        <p:spPr>
          <a:xfrm>
            <a:off x="304800" y="2842418"/>
            <a:ext cx="44958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5</a:t>
            </a:r>
            <a:r>
              <a:rPr lang="en-US" sz="2400" baseline="30000" dirty="0">
                <a:solidFill>
                  <a:schemeClr val="bg1"/>
                </a:solidFill>
                <a:latin typeface="Times" pitchFamily="2" charset="0"/>
              </a:rPr>
              <a:t>th</a:t>
            </a:r>
            <a:r>
              <a:rPr lang="en-US" sz="2400" dirty="0">
                <a:solidFill>
                  <a:schemeClr val="bg1"/>
                </a:solidFill>
                <a:latin typeface="Times" pitchFamily="2" charset="0"/>
              </a:rPr>
              <a:t> Amendment (no self-incrimination)</a:t>
            </a:r>
          </a:p>
        </p:txBody>
      </p:sp>
      <p:sp>
        <p:nvSpPr>
          <p:cNvPr id="7" name="Rectangle 6">
            <a:extLst>
              <a:ext uri="{FF2B5EF4-FFF2-40B4-BE49-F238E27FC236}">
                <a16:creationId xmlns:a16="http://schemas.microsoft.com/office/drawing/2014/main" id="{1CC95DA1-8777-0143-AE21-07005F91DACA}"/>
              </a:ext>
            </a:extLst>
          </p:cNvPr>
          <p:cNvSpPr/>
          <p:nvPr/>
        </p:nvSpPr>
        <p:spPr>
          <a:xfrm>
            <a:off x="304800" y="4366422"/>
            <a:ext cx="4495800" cy="57705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3</a:t>
            </a:r>
            <a:r>
              <a:rPr lang="en-US" sz="2400" baseline="30000" dirty="0">
                <a:solidFill>
                  <a:schemeClr val="bg1"/>
                </a:solidFill>
                <a:latin typeface="Times" pitchFamily="2" charset="0"/>
              </a:rPr>
              <a:t>rd</a:t>
            </a:r>
            <a:r>
              <a:rPr lang="en-US" sz="2400" dirty="0">
                <a:solidFill>
                  <a:schemeClr val="bg1"/>
                </a:solidFill>
                <a:latin typeface="Times" pitchFamily="2" charset="0"/>
              </a:rPr>
              <a:t> Amendment (zone of privacy)</a:t>
            </a:r>
          </a:p>
        </p:txBody>
      </p:sp>
      <p:sp>
        <p:nvSpPr>
          <p:cNvPr id="8" name="Rectangle 7">
            <a:extLst>
              <a:ext uri="{FF2B5EF4-FFF2-40B4-BE49-F238E27FC236}">
                <a16:creationId xmlns:a16="http://schemas.microsoft.com/office/drawing/2014/main" id="{EC01315F-1DA3-1D47-A23C-7E178789EE41}"/>
              </a:ext>
            </a:extLst>
          </p:cNvPr>
          <p:cNvSpPr/>
          <p:nvPr/>
        </p:nvSpPr>
        <p:spPr>
          <a:xfrm>
            <a:off x="304800" y="5878525"/>
            <a:ext cx="44958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14</a:t>
            </a:r>
            <a:r>
              <a:rPr lang="en-US" sz="2400" baseline="30000" dirty="0">
                <a:solidFill>
                  <a:schemeClr val="bg1"/>
                </a:solidFill>
                <a:latin typeface="Times" pitchFamily="2" charset="0"/>
              </a:rPr>
              <a:t>th</a:t>
            </a:r>
            <a:r>
              <a:rPr lang="en-US" sz="2400" dirty="0">
                <a:solidFill>
                  <a:schemeClr val="bg1"/>
                </a:solidFill>
                <a:latin typeface="Times" pitchFamily="2" charset="0"/>
              </a:rPr>
              <a:t> Amendment (equal protection clause)</a:t>
            </a:r>
          </a:p>
        </p:txBody>
      </p:sp>
      <p:pic>
        <p:nvPicPr>
          <p:cNvPr id="9" name="Picture 8">
            <a:extLst>
              <a:ext uri="{FF2B5EF4-FFF2-40B4-BE49-F238E27FC236}">
                <a16:creationId xmlns:a16="http://schemas.microsoft.com/office/drawing/2014/main" id="{A6253A3F-F68B-AA48-95B6-EC17590BDA2D}"/>
              </a:ext>
            </a:extLst>
          </p:cNvPr>
          <p:cNvPicPr>
            <a:picLocks noChangeAspect="1"/>
          </p:cNvPicPr>
          <p:nvPr/>
        </p:nvPicPr>
        <p:blipFill>
          <a:blip r:embed="rId2"/>
          <a:stretch>
            <a:fillRect/>
          </a:stretch>
        </p:blipFill>
        <p:spPr>
          <a:xfrm>
            <a:off x="5092700" y="2232821"/>
            <a:ext cx="3505200" cy="4267201"/>
          </a:xfrm>
          <a:prstGeom prst="rect">
            <a:avLst/>
          </a:prstGeom>
        </p:spPr>
      </p:pic>
      <p:sp>
        <p:nvSpPr>
          <p:cNvPr id="10" name="Rectangle 9">
            <a:extLst>
              <a:ext uri="{FF2B5EF4-FFF2-40B4-BE49-F238E27FC236}">
                <a16:creationId xmlns:a16="http://schemas.microsoft.com/office/drawing/2014/main" id="{8D85CE28-7E74-B915-4ED3-021D5976B8CB}"/>
              </a:ext>
            </a:extLst>
          </p:cNvPr>
          <p:cNvSpPr/>
          <p:nvPr/>
        </p:nvSpPr>
        <p:spPr>
          <a:xfrm>
            <a:off x="304800" y="5037943"/>
            <a:ext cx="4495800" cy="7532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1</a:t>
            </a:r>
            <a:r>
              <a:rPr lang="en-US" sz="2400" baseline="30000" dirty="0">
                <a:solidFill>
                  <a:schemeClr val="bg1"/>
                </a:solidFill>
                <a:latin typeface="Times" pitchFamily="2" charset="0"/>
              </a:rPr>
              <a:t>st</a:t>
            </a:r>
            <a:r>
              <a:rPr lang="en-US" sz="2400" dirty="0">
                <a:solidFill>
                  <a:schemeClr val="bg1"/>
                </a:solidFill>
                <a:latin typeface="Times" pitchFamily="2" charset="0"/>
              </a:rPr>
              <a:t> Amendment (freedom of thought)</a:t>
            </a:r>
          </a:p>
        </p:txBody>
      </p:sp>
      <p:sp>
        <p:nvSpPr>
          <p:cNvPr id="11" name="Rectangle 10">
            <a:extLst>
              <a:ext uri="{FF2B5EF4-FFF2-40B4-BE49-F238E27FC236}">
                <a16:creationId xmlns:a16="http://schemas.microsoft.com/office/drawing/2014/main" id="{1F570789-E555-CF67-CE71-4EA67FB9D4BD}"/>
              </a:ext>
            </a:extLst>
          </p:cNvPr>
          <p:cNvSpPr/>
          <p:nvPr/>
        </p:nvSpPr>
        <p:spPr>
          <a:xfrm>
            <a:off x="4965700" y="1707358"/>
            <a:ext cx="37338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If it is not stated, then can it be denied?</a:t>
            </a:r>
          </a:p>
        </p:txBody>
      </p:sp>
    </p:spTree>
    <p:extLst>
      <p:ext uri="{BB962C8B-B14F-4D97-AF65-F5344CB8AC3E}">
        <p14:creationId xmlns:p14="http://schemas.microsoft.com/office/powerpoint/2010/main" val="199085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533400" y="239134"/>
            <a:ext cx="78867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SCOTUS SAYS</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285750" y="1066800"/>
            <a:ext cx="8477250" cy="5257800"/>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Establishing a precedent of privacy</a:t>
            </a:r>
          </a:p>
          <a:p>
            <a:r>
              <a:rPr lang="en-US" sz="2400" b="1" i="1" u="sng" dirty="0">
                <a:solidFill>
                  <a:srgbClr val="002060"/>
                </a:solidFill>
                <a:latin typeface="Times New Roman" panose="02020603050405020304" pitchFamily="18" charset="0"/>
                <a:cs typeface="Times New Roman" panose="02020603050405020304" pitchFamily="18" charset="0"/>
              </a:rPr>
              <a:t>Griswold v. Connecticut </a:t>
            </a:r>
            <a:r>
              <a:rPr lang="en-US" sz="2400" dirty="0">
                <a:latin typeface="Times New Roman" panose="02020603050405020304" pitchFamily="18" charset="0"/>
                <a:cs typeface="Times New Roman" panose="02020603050405020304" pitchFamily="18" charset="0"/>
              </a:rPr>
              <a:t>(1965) – states cannot interfere in a parent’s right to decide if they want children (birth control)</a:t>
            </a:r>
          </a:p>
          <a:p>
            <a:r>
              <a:rPr lang="en-US" sz="2400" b="1" i="1" dirty="0">
                <a:solidFill>
                  <a:srgbClr val="FF0000"/>
                </a:solidFill>
                <a:latin typeface="Times New Roman" panose="02020603050405020304" pitchFamily="18" charset="0"/>
                <a:cs typeface="Times New Roman" panose="02020603050405020304" pitchFamily="18" charset="0"/>
              </a:rPr>
              <a:t>Privacy – implicit right </a:t>
            </a:r>
          </a:p>
        </p:txBody>
      </p:sp>
      <p:pic>
        <p:nvPicPr>
          <p:cNvPr id="4" name="Picture 3">
            <a:extLst>
              <a:ext uri="{FF2B5EF4-FFF2-40B4-BE49-F238E27FC236}">
                <a16:creationId xmlns:a16="http://schemas.microsoft.com/office/drawing/2014/main" id="{3001EB66-A325-AF79-9186-E76B7C4ADED5}"/>
              </a:ext>
            </a:extLst>
          </p:cNvPr>
          <p:cNvPicPr>
            <a:picLocks noChangeAspect="1"/>
          </p:cNvPicPr>
          <p:nvPr/>
        </p:nvPicPr>
        <p:blipFill>
          <a:blip r:embed="rId2"/>
          <a:stretch>
            <a:fillRect/>
          </a:stretch>
        </p:blipFill>
        <p:spPr>
          <a:xfrm>
            <a:off x="762000" y="2857500"/>
            <a:ext cx="3048000" cy="2324100"/>
          </a:xfrm>
          <a:prstGeom prst="rect">
            <a:avLst/>
          </a:prstGeom>
        </p:spPr>
      </p:pic>
      <p:sp>
        <p:nvSpPr>
          <p:cNvPr id="5" name="Rectangle 4">
            <a:extLst>
              <a:ext uri="{FF2B5EF4-FFF2-40B4-BE49-F238E27FC236}">
                <a16:creationId xmlns:a16="http://schemas.microsoft.com/office/drawing/2014/main" id="{2DAF45C0-94A8-F1CC-0981-E1C052E5248C}"/>
              </a:ext>
            </a:extLst>
          </p:cNvPr>
          <p:cNvSpPr/>
          <p:nvPr/>
        </p:nvSpPr>
        <p:spPr>
          <a:xfrm>
            <a:off x="3962400" y="2400300"/>
            <a:ext cx="5010150" cy="2324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dirty="0">
                <a:latin typeface="Times New Roman" panose="02020603050405020304" pitchFamily="18" charset="0"/>
                <a:cs typeface="Times New Roman" panose="02020603050405020304" pitchFamily="18" charset="0"/>
              </a:rPr>
              <a:t>“The right of privacy is marriage is so fundamental that allowing its infringement because privacy is not specify addressed in the previous eight amendments is to ignore the Ninth Amendment altogether.”</a:t>
            </a:r>
          </a:p>
          <a:p>
            <a:r>
              <a:rPr lang="en-US" sz="2200" dirty="0">
                <a:latin typeface="Times New Roman" panose="02020603050405020304" pitchFamily="18" charset="0"/>
                <a:cs typeface="Times New Roman" panose="02020603050405020304" pitchFamily="18" charset="0"/>
              </a:rPr>
              <a:t>	- Justice Goldberg</a:t>
            </a:r>
          </a:p>
        </p:txBody>
      </p:sp>
      <p:sp>
        <p:nvSpPr>
          <p:cNvPr id="10" name="Rectangle 9">
            <a:extLst>
              <a:ext uri="{FF2B5EF4-FFF2-40B4-BE49-F238E27FC236}">
                <a16:creationId xmlns:a16="http://schemas.microsoft.com/office/drawing/2014/main" id="{4AC65084-DFEE-7FDA-D3BF-69364702763C}"/>
              </a:ext>
            </a:extLst>
          </p:cNvPr>
          <p:cNvSpPr/>
          <p:nvPr/>
        </p:nvSpPr>
        <p:spPr>
          <a:xfrm>
            <a:off x="762000" y="5410200"/>
            <a:ext cx="7658100" cy="762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Evaluate whether the right to life is a state exception of substantive due process?</a:t>
            </a:r>
          </a:p>
        </p:txBody>
      </p:sp>
    </p:spTree>
    <p:extLst>
      <p:ext uri="{BB962C8B-B14F-4D97-AF65-F5344CB8AC3E}">
        <p14:creationId xmlns:p14="http://schemas.microsoft.com/office/powerpoint/2010/main" val="12836952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533400" y="239134"/>
            <a:ext cx="78867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Substantive Question</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285750" y="1066800"/>
            <a:ext cx="8477250" cy="5257800"/>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Abortion Debate: right to choose v. right to life</a:t>
            </a:r>
          </a:p>
          <a:p>
            <a:r>
              <a:rPr lang="en-US" sz="2400" b="1" i="1" u="sng" dirty="0">
                <a:solidFill>
                  <a:srgbClr val="002060"/>
                </a:solidFill>
                <a:latin typeface="Times New Roman" panose="02020603050405020304" pitchFamily="18" charset="0"/>
                <a:cs typeface="Times New Roman" panose="02020603050405020304" pitchFamily="18" charset="0"/>
              </a:rPr>
              <a:t>Roe v. Wade</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(1973) – Mother has the implicit right of privacy in making a choice in whether to have an abortion during the 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trimester </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F03AFE6-8F75-FE08-EC41-219BC5C601E2}"/>
              </a:ext>
            </a:extLst>
          </p:cNvPr>
          <p:cNvSpPr/>
          <p:nvPr/>
        </p:nvSpPr>
        <p:spPr>
          <a:xfrm>
            <a:off x="1981200" y="2286000"/>
            <a:ext cx="3733800" cy="533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9</a:t>
            </a:r>
            <a:r>
              <a:rPr lang="en-US" sz="2400" b="1" baseline="30000" dirty="0">
                <a:latin typeface="Times New Roman" panose="02020603050405020304" pitchFamily="18" charset="0"/>
                <a:cs typeface="Times New Roman" panose="02020603050405020304" pitchFamily="18" charset="0"/>
              </a:rPr>
              <a:t>th</a:t>
            </a:r>
            <a:r>
              <a:rPr lang="en-US" sz="2400" b="1" dirty="0">
                <a:latin typeface="Times New Roman" panose="02020603050405020304" pitchFamily="18" charset="0"/>
                <a:cs typeface="Times New Roman" panose="02020603050405020304" pitchFamily="18" charset="0"/>
              </a:rPr>
              <a:t> Amendment</a:t>
            </a:r>
          </a:p>
        </p:txBody>
      </p:sp>
      <p:pic>
        <p:nvPicPr>
          <p:cNvPr id="7" name="Picture 6">
            <a:extLst>
              <a:ext uri="{FF2B5EF4-FFF2-40B4-BE49-F238E27FC236}">
                <a16:creationId xmlns:a16="http://schemas.microsoft.com/office/drawing/2014/main" id="{1039791C-2E80-B6BE-5D03-235DFF037B2E}"/>
              </a:ext>
            </a:extLst>
          </p:cNvPr>
          <p:cNvPicPr>
            <a:picLocks noChangeAspect="1"/>
          </p:cNvPicPr>
          <p:nvPr/>
        </p:nvPicPr>
        <p:blipFill>
          <a:blip r:embed="rId2"/>
          <a:stretch>
            <a:fillRect/>
          </a:stretch>
        </p:blipFill>
        <p:spPr>
          <a:xfrm>
            <a:off x="152400" y="2971341"/>
            <a:ext cx="5562600" cy="3229450"/>
          </a:xfrm>
          <a:prstGeom prst="rect">
            <a:avLst/>
          </a:prstGeom>
          <a:solidFill>
            <a:schemeClr val="bg2">
              <a:lumMod val="90000"/>
            </a:schemeClr>
          </a:solidFill>
          <a:ln>
            <a:solidFill>
              <a:schemeClr val="tx1"/>
            </a:solidFill>
          </a:ln>
        </p:spPr>
      </p:pic>
      <p:sp>
        <p:nvSpPr>
          <p:cNvPr id="8" name="Rectangle 7">
            <a:extLst>
              <a:ext uri="{FF2B5EF4-FFF2-40B4-BE49-F238E27FC236}">
                <a16:creationId xmlns:a16="http://schemas.microsoft.com/office/drawing/2014/main" id="{6D68B83B-768E-CFB0-B3D8-91FACE6BBFD8}"/>
              </a:ext>
            </a:extLst>
          </p:cNvPr>
          <p:cNvSpPr/>
          <p:nvPr/>
        </p:nvSpPr>
        <p:spPr>
          <a:xfrm>
            <a:off x="4267200" y="3200400"/>
            <a:ext cx="47244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New Constitutional Questions: Can states regulate abortion?</a:t>
            </a:r>
          </a:p>
        </p:txBody>
      </p:sp>
      <p:sp>
        <p:nvSpPr>
          <p:cNvPr id="9" name="Rectangle 8">
            <a:extLst>
              <a:ext uri="{FF2B5EF4-FFF2-40B4-BE49-F238E27FC236}">
                <a16:creationId xmlns:a16="http://schemas.microsoft.com/office/drawing/2014/main" id="{DCFADE9D-C6FF-D52D-DE3F-7CCF50C7B3BE}"/>
              </a:ext>
            </a:extLst>
          </p:cNvPr>
          <p:cNvSpPr/>
          <p:nvPr/>
        </p:nvSpPr>
        <p:spPr>
          <a:xfrm>
            <a:off x="4800600" y="4190999"/>
            <a:ext cx="4095750" cy="200979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Webster v. Reproductive Services (1989)</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Casey v. Planned Parenthood (1992)</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Whole Women’s Health v. </a:t>
            </a:r>
            <a:r>
              <a:rPr lang="en-US" sz="1800" dirty="0" err="1">
                <a:latin typeface="Times New Roman" panose="02020603050405020304" pitchFamily="18" charset="0"/>
                <a:cs typeface="Times New Roman" panose="02020603050405020304" pitchFamily="18" charset="0"/>
              </a:rPr>
              <a:t>Hellerstedt</a:t>
            </a:r>
            <a:r>
              <a:rPr lang="en-US" sz="1800" dirty="0">
                <a:latin typeface="Times New Roman" panose="02020603050405020304" pitchFamily="18" charset="0"/>
                <a:cs typeface="Times New Roman" panose="02020603050405020304" pitchFamily="18" charset="0"/>
              </a:rPr>
              <a:t> (2016)</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June Medical Service LLC v. Russo (2020)</a:t>
            </a:r>
          </a:p>
        </p:txBody>
      </p:sp>
      <p:sp>
        <p:nvSpPr>
          <p:cNvPr id="11" name="Rectangle 10">
            <a:extLst>
              <a:ext uri="{FF2B5EF4-FFF2-40B4-BE49-F238E27FC236}">
                <a16:creationId xmlns:a16="http://schemas.microsoft.com/office/drawing/2014/main" id="{5948A8D0-4B86-4CD6-DD09-10BFEECC0C1B}"/>
              </a:ext>
            </a:extLst>
          </p:cNvPr>
          <p:cNvSpPr/>
          <p:nvPr/>
        </p:nvSpPr>
        <p:spPr>
          <a:xfrm>
            <a:off x="676275" y="5981240"/>
            <a:ext cx="3733800" cy="72435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Federalism Fight – Devolution Revolution</a:t>
            </a:r>
          </a:p>
        </p:txBody>
      </p:sp>
    </p:spTree>
    <p:extLst>
      <p:ext uri="{BB962C8B-B14F-4D97-AF65-F5344CB8AC3E}">
        <p14:creationId xmlns:p14="http://schemas.microsoft.com/office/powerpoint/2010/main" val="8763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Castellar" pitchFamily="18" charset="0"/>
              </a:rPr>
              <a:t>Back off gov.!</a:t>
            </a:r>
          </a:p>
        </p:txBody>
      </p:sp>
      <p:sp>
        <p:nvSpPr>
          <p:cNvPr id="3" name="Content Placeholder 2"/>
          <p:cNvSpPr>
            <a:spLocks noGrp="1"/>
          </p:cNvSpPr>
          <p:nvPr>
            <p:ph idx="1"/>
          </p:nvPr>
        </p:nvSpPr>
        <p:spPr>
          <a:xfrm>
            <a:off x="228600" y="3581400"/>
            <a:ext cx="8458200" cy="2743200"/>
          </a:xfrm>
          <a:solidFill>
            <a:schemeClr val="bg1"/>
          </a:solidFill>
        </p:spPr>
        <p:txBody>
          <a:bodyPr>
            <a:normAutofit/>
          </a:bodyPr>
          <a:lstStyle/>
          <a:p>
            <a:pPr marL="0" indent="0">
              <a:buNone/>
            </a:pPr>
            <a:r>
              <a:rPr lang="en-US" sz="2400" dirty="0">
                <a:latin typeface="Times New Roman" pitchFamily="18" charset="0"/>
                <a:cs typeface="Times New Roman" pitchFamily="18" charset="0"/>
              </a:rPr>
              <a:t>Establishing a limit against arbitrary power of government</a:t>
            </a:r>
          </a:p>
          <a:p>
            <a:pPr>
              <a:buFontTx/>
              <a:buChar char="-"/>
            </a:pPr>
            <a:r>
              <a:rPr lang="en-US" sz="2400" b="1" i="1" dirty="0">
                <a:solidFill>
                  <a:srgbClr val="002060"/>
                </a:solidFill>
                <a:latin typeface="Times New Roman" pitchFamily="18" charset="0"/>
                <a:cs typeface="Times New Roman" pitchFamily="18" charset="0"/>
              </a:rPr>
              <a:t>“Congress shall make no law abridging free speech”</a:t>
            </a:r>
          </a:p>
          <a:p>
            <a:pPr marL="0" indent="0">
              <a:buNone/>
            </a:pPr>
            <a:endParaRPr lang="en-US" sz="2400" dirty="0">
              <a:latin typeface="Times New Roman" pitchFamily="18" charset="0"/>
              <a:cs typeface="Times New Roman" pitchFamily="18" charset="0"/>
            </a:endParaRPr>
          </a:p>
        </p:txBody>
      </p:sp>
      <p:sp>
        <p:nvSpPr>
          <p:cNvPr id="4" name="Rectangle 3"/>
          <p:cNvSpPr/>
          <p:nvPr/>
        </p:nvSpPr>
        <p:spPr>
          <a:xfrm>
            <a:off x="228600" y="1238864"/>
            <a:ext cx="8686800" cy="2037736"/>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New Roman" pitchFamily="18" charset="0"/>
                <a:cs typeface="Times New Roman" pitchFamily="18" charset="0"/>
              </a:rPr>
              <a:t>“Congress shall make no law respecting an establishment of religion, or prohibiting the free exercise thereof; or abridging the freedom of speech, or of the press; or the right of the people peaceably to assemble, and to petition the government for a redress of grievances.”</a:t>
            </a:r>
          </a:p>
          <a:p>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 First Amendment, U.S. Constitution</a:t>
            </a:r>
          </a:p>
        </p:txBody>
      </p:sp>
      <p:pic>
        <p:nvPicPr>
          <p:cNvPr id="8194" name="Picture 2" descr="Image result for back off yosemite sam emot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191000"/>
            <a:ext cx="1524000" cy="168896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4572000"/>
            <a:ext cx="7162800" cy="1447800"/>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itchFamily="18" charset="0"/>
                <a:cs typeface="Times New Roman" pitchFamily="18" charset="0"/>
              </a:rPr>
              <a:t>Allows Americans to have and open debate about government and its actions – focus on political speech (most protected) argue for change in government</a:t>
            </a:r>
          </a:p>
        </p:txBody>
      </p:sp>
    </p:spTree>
    <p:extLst>
      <p:ext uri="{BB962C8B-B14F-4D97-AF65-F5344CB8AC3E}">
        <p14:creationId xmlns:p14="http://schemas.microsoft.com/office/powerpoint/2010/main" val="21711415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2654E-13D8-6992-DB1D-AC4C554321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477970-9D7A-3138-62A0-6D5072EE2410}"/>
              </a:ext>
            </a:extLst>
          </p:cNvPr>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Opinion on Roe</a:t>
            </a:r>
          </a:p>
          <a:p>
            <a:pPr>
              <a:spcBef>
                <a:spcPts val="0"/>
              </a:spcBef>
            </a:pPr>
            <a:r>
              <a:rPr lang="en-US" sz="2000" dirty="0">
                <a:latin typeface="Times New Roman" pitchFamily="18" charset="0"/>
                <a:cs typeface="Times New Roman" pitchFamily="18" charset="0"/>
              </a:rPr>
              <a:t>A Private Matter v. Public Welfare</a:t>
            </a:r>
          </a:p>
          <a:p>
            <a:pPr>
              <a:spcBef>
                <a:spcPts val="0"/>
              </a:spcBef>
            </a:pPr>
            <a:r>
              <a:rPr lang="en-US" sz="2000" dirty="0">
                <a:latin typeface="Times New Roman" pitchFamily="18" charset="0"/>
                <a:cs typeface="Times New Roman" pitchFamily="18" charset="0"/>
              </a:rPr>
              <a:t>The rule of Stare </a:t>
            </a:r>
            <a:r>
              <a:rPr lang="en-US" sz="2000" dirty="0" err="1">
                <a:latin typeface="Times New Roman" pitchFamily="18" charset="0"/>
                <a:cs typeface="Times New Roman" pitchFamily="18" charset="0"/>
              </a:rPr>
              <a:t>Decisisi</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Race in America</a:t>
            </a:r>
          </a:p>
          <a:p>
            <a:pPr>
              <a:spcBef>
                <a:spcPts val="0"/>
              </a:spcBef>
            </a:pPr>
            <a:r>
              <a:rPr lang="en-US" sz="2000" b="1" dirty="0">
                <a:solidFill>
                  <a:srgbClr val="002060"/>
                </a:solidFill>
                <a:latin typeface="Times New Roman" pitchFamily="18" charset="0"/>
                <a:cs typeface="Times New Roman" pitchFamily="18" charset="0"/>
              </a:rPr>
              <a:t>Civil Liberties Quiz - Thursday 2/22</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733760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2944-66C2-DBA1-C3DD-3B505A557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C7C01-16E6-8C98-ACE2-CB1B8F879DBB}"/>
              </a:ext>
            </a:extLst>
          </p:cNvPr>
          <p:cNvSpPr>
            <a:spLocks noGrp="1"/>
          </p:cNvSpPr>
          <p:nvPr>
            <p:ph type="title"/>
          </p:nvPr>
        </p:nvSpPr>
        <p:spPr>
          <a:xfrm>
            <a:off x="457200" y="274638"/>
            <a:ext cx="8229600" cy="563562"/>
          </a:xfrm>
          <a:solidFill>
            <a:schemeClr val="bg1"/>
          </a:solidFill>
          <a:ln>
            <a:solidFill>
              <a:srgbClr val="FF0000"/>
            </a:solidFill>
          </a:ln>
        </p:spPr>
        <p:txBody>
          <a:bodyPr>
            <a:normAutofit fontScale="90000"/>
          </a:bodyPr>
          <a:lstStyle/>
          <a:p>
            <a:r>
              <a:rPr lang="en-US" dirty="0">
                <a:latin typeface="Castellar" panose="020A0402060406010301" pitchFamily="18" charset="77"/>
              </a:rPr>
              <a:t>Factors of Roe</a:t>
            </a:r>
          </a:p>
        </p:txBody>
      </p:sp>
      <p:sp>
        <p:nvSpPr>
          <p:cNvPr id="3" name="Content Placeholder 2">
            <a:extLst>
              <a:ext uri="{FF2B5EF4-FFF2-40B4-BE49-F238E27FC236}">
                <a16:creationId xmlns:a16="http://schemas.microsoft.com/office/drawing/2014/main" id="{2E3C8403-ED6E-703A-E40A-63565C39D485}"/>
              </a:ext>
            </a:extLst>
          </p:cNvPr>
          <p:cNvSpPr>
            <a:spLocks noGrp="1"/>
          </p:cNvSpPr>
          <p:nvPr>
            <p:ph idx="1"/>
          </p:nvPr>
        </p:nvSpPr>
        <p:spPr>
          <a:xfrm>
            <a:off x="457200" y="4114800"/>
            <a:ext cx="8229600" cy="2011363"/>
          </a:xfrm>
          <a:solidFill>
            <a:schemeClr val="bg1"/>
          </a:solidFill>
          <a:ln>
            <a:solidFill>
              <a:srgbClr val="002060"/>
            </a:solidFill>
          </a:ln>
        </p:spPr>
        <p:txBody>
          <a:bodyPr>
            <a:normAutofit lnSpcReduction="10000"/>
          </a:bodyPr>
          <a:lstStyle/>
          <a:p>
            <a:pPr marL="0" indent="0">
              <a:buNone/>
            </a:pPr>
            <a:r>
              <a:rPr lang="en-US" sz="2400" dirty="0">
                <a:latin typeface="Times" pitchFamily="2" charset="0"/>
              </a:rPr>
              <a:t>Evaluate how a SCOTUS precedent can be influenced by the following factors</a:t>
            </a:r>
          </a:p>
          <a:p>
            <a:pPr marL="914400" indent="-457200">
              <a:buFont typeface="+mj-lt"/>
              <a:buAutoNum type="alphaUcPeriod"/>
            </a:pPr>
            <a:r>
              <a:rPr lang="en-US" sz="2400" dirty="0">
                <a:latin typeface="Times" pitchFamily="2" charset="0"/>
              </a:rPr>
              <a:t>Public opinion </a:t>
            </a:r>
          </a:p>
          <a:p>
            <a:pPr marL="914400" indent="-457200">
              <a:buFont typeface="+mj-lt"/>
              <a:buAutoNum type="alphaUcPeriod"/>
            </a:pPr>
            <a:r>
              <a:rPr lang="en-US" sz="2400" dirty="0">
                <a:latin typeface="Times" pitchFamily="2" charset="0"/>
              </a:rPr>
              <a:t>Political ideology</a:t>
            </a:r>
          </a:p>
          <a:p>
            <a:pPr marL="914400" indent="-457200">
              <a:buFont typeface="+mj-lt"/>
              <a:buAutoNum type="alphaUcPeriod"/>
            </a:pPr>
            <a:r>
              <a:rPr lang="en-US" sz="2400" dirty="0">
                <a:latin typeface="Times" pitchFamily="2" charset="0"/>
              </a:rPr>
              <a:t>Federalism </a:t>
            </a:r>
          </a:p>
        </p:txBody>
      </p:sp>
      <p:pic>
        <p:nvPicPr>
          <p:cNvPr id="5" name="Picture 4">
            <a:extLst>
              <a:ext uri="{FF2B5EF4-FFF2-40B4-BE49-F238E27FC236}">
                <a16:creationId xmlns:a16="http://schemas.microsoft.com/office/drawing/2014/main" id="{44BEA4E3-C271-E443-CADF-2148F88E24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41149"/>
            <a:ext cx="8305800" cy="3070701"/>
          </a:xfrm>
          <a:prstGeom prst="rect">
            <a:avLst/>
          </a:prstGeom>
          <a:noFill/>
          <a:ln>
            <a:solidFill>
              <a:srgbClr val="002060"/>
            </a:solidFill>
          </a:ln>
        </p:spPr>
      </p:pic>
    </p:spTree>
    <p:extLst>
      <p:ext uri="{BB962C8B-B14F-4D97-AF65-F5344CB8AC3E}">
        <p14:creationId xmlns:p14="http://schemas.microsoft.com/office/powerpoint/2010/main" val="12228613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1312-ED17-8C41-A0DB-CD3DCC407618}"/>
              </a:ext>
            </a:extLst>
          </p:cNvPr>
          <p:cNvSpPr>
            <a:spLocks noGrp="1"/>
          </p:cNvSpPr>
          <p:nvPr>
            <p:ph type="title"/>
          </p:nvPr>
        </p:nvSpPr>
        <p:spPr>
          <a:xfrm>
            <a:off x="457200" y="274638"/>
            <a:ext cx="8229600" cy="792162"/>
          </a:xfrm>
          <a:solidFill>
            <a:schemeClr val="bg1"/>
          </a:solidFill>
          <a:ln>
            <a:solidFill>
              <a:srgbClr val="FF0000"/>
            </a:solidFill>
          </a:ln>
        </p:spPr>
        <p:txBody>
          <a:bodyPr>
            <a:normAutofit/>
          </a:bodyPr>
          <a:lstStyle/>
          <a:p>
            <a:r>
              <a:rPr lang="en-US" dirty="0">
                <a:latin typeface="Castellar" panose="020A0402060406010301" pitchFamily="18" charset="77"/>
              </a:rPr>
              <a:t>A new Test to ROE</a:t>
            </a:r>
          </a:p>
        </p:txBody>
      </p:sp>
      <p:sp>
        <p:nvSpPr>
          <p:cNvPr id="3" name="Content Placeholder 2">
            <a:extLst>
              <a:ext uri="{FF2B5EF4-FFF2-40B4-BE49-F238E27FC236}">
                <a16:creationId xmlns:a16="http://schemas.microsoft.com/office/drawing/2014/main" id="{775247A5-E250-D44A-B082-22A68E0BF5F3}"/>
              </a:ext>
            </a:extLst>
          </p:cNvPr>
          <p:cNvSpPr>
            <a:spLocks noGrp="1"/>
          </p:cNvSpPr>
          <p:nvPr>
            <p:ph idx="1"/>
          </p:nvPr>
        </p:nvSpPr>
        <p:spPr>
          <a:xfrm>
            <a:off x="457200" y="1219200"/>
            <a:ext cx="8229600" cy="4906963"/>
          </a:xfrm>
          <a:solidFill>
            <a:schemeClr val="bg1"/>
          </a:solidFill>
          <a:ln>
            <a:solidFill>
              <a:srgbClr val="0070C0"/>
            </a:solidFill>
          </a:ln>
        </p:spPr>
        <p:txBody>
          <a:bodyPr>
            <a:normAutofit/>
          </a:bodyPr>
          <a:lstStyle/>
          <a:p>
            <a:pPr marL="0" indent="0">
              <a:buNone/>
            </a:pPr>
            <a:r>
              <a:rPr lang="en-US" sz="2400" dirty="0">
                <a:latin typeface="Times" pitchFamily="2" charset="0"/>
              </a:rPr>
              <a:t>Clarifying a precedent</a:t>
            </a: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r>
              <a:rPr lang="en-US" sz="2400" dirty="0">
                <a:latin typeface="Times" pitchFamily="2" charset="0"/>
              </a:rPr>
              <a:t>Contrast case precedent and determine why the Supreme Court overturned the precedent established Roe v. Wade instead of following the rule of stare decisis</a:t>
            </a:r>
          </a:p>
          <a:p>
            <a:r>
              <a:rPr lang="en-US" sz="2400" b="1" dirty="0">
                <a:latin typeface="Times" pitchFamily="2" charset="0"/>
              </a:rPr>
              <a:t>Roe v. Wade (1973)</a:t>
            </a:r>
          </a:p>
          <a:p>
            <a:r>
              <a:rPr lang="en-US" sz="2400" b="1" dirty="0">
                <a:latin typeface="Times" pitchFamily="2" charset="0"/>
              </a:rPr>
              <a:t>Casey v. Planned Parenthood (1992)</a:t>
            </a:r>
          </a:p>
          <a:p>
            <a:r>
              <a:rPr lang="en-US" sz="2400" b="1" dirty="0">
                <a:latin typeface="Times" pitchFamily="2" charset="0"/>
              </a:rPr>
              <a:t>Dobbs v. Jackson (2022) </a:t>
            </a:r>
          </a:p>
          <a:p>
            <a:endParaRPr lang="en-US" sz="2400" dirty="0">
              <a:latin typeface="Times" pitchFamily="2" charset="0"/>
            </a:endParaRPr>
          </a:p>
        </p:txBody>
      </p:sp>
      <p:sp>
        <p:nvSpPr>
          <p:cNvPr id="4" name="Rectangle 3">
            <a:extLst>
              <a:ext uri="{FF2B5EF4-FFF2-40B4-BE49-F238E27FC236}">
                <a16:creationId xmlns:a16="http://schemas.microsoft.com/office/drawing/2014/main" id="{EA465580-EA11-C84B-9285-BCFDCBB3EA65}"/>
              </a:ext>
            </a:extLst>
          </p:cNvPr>
          <p:cNvSpPr/>
          <p:nvPr/>
        </p:nvSpPr>
        <p:spPr>
          <a:xfrm>
            <a:off x="228600" y="1676400"/>
            <a:ext cx="8686800" cy="16002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“We, therefore, conclude that the right of personal privacy includes the abortion decision, but that this right is not unqualified, and must be considered against important state interests in regulation.”</a:t>
            </a:r>
          </a:p>
          <a:p>
            <a:r>
              <a:rPr lang="en-US" sz="2400" dirty="0">
                <a:latin typeface="Times" pitchFamily="2" charset="0"/>
              </a:rPr>
              <a:t>	- Justice Blackmun, Roe v. Wade, 1972</a:t>
            </a:r>
          </a:p>
        </p:txBody>
      </p:sp>
    </p:spTree>
    <p:extLst>
      <p:ext uri="{BB962C8B-B14F-4D97-AF65-F5344CB8AC3E}">
        <p14:creationId xmlns:p14="http://schemas.microsoft.com/office/powerpoint/2010/main" val="14655092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454DF-A073-5A3C-356E-1F9AD6C080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FA454-58CD-086C-1FA7-F068D9A734F6}"/>
              </a:ext>
            </a:extLst>
          </p:cNvPr>
          <p:cNvSpPr>
            <a:spLocks noGrp="1"/>
          </p:cNvSpPr>
          <p:nvPr>
            <p:ph type="title"/>
          </p:nvPr>
        </p:nvSpPr>
        <p:spPr>
          <a:xfrm>
            <a:off x="457200" y="274638"/>
            <a:ext cx="8229600" cy="563562"/>
          </a:xfrm>
          <a:solidFill>
            <a:schemeClr val="bg1"/>
          </a:solidFill>
          <a:ln>
            <a:solidFill>
              <a:srgbClr val="FF0000"/>
            </a:solidFill>
          </a:ln>
        </p:spPr>
        <p:txBody>
          <a:bodyPr>
            <a:normAutofit fontScale="90000"/>
          </a:bodyPr>
          <a:lstStyle/>
          <a:p>
            <a:r>
              <a:rPr lang="en-US" dirty="0">
                <a:latin typeface="Castellar" panose="020A0402060406010301" pitchFamily="18" charset="77"/>
              </a:rPr>
              <a:t>Privacy Over time </a:t>
            </a:r>
          </a:p>
        </p:txBody>
      </p:sp>
      <p:sp>
        <p:nvSpPr>
          <p:cNvPr id="3" name="Content Placeholder 2">
            <a:extLst>
              <a:ext uri="{FF2B5EF4-FFF2-40B4-BE49-F238E27FC236}">
                <a16:creationId xmlns:a16="http://schemas.microsoft.com/office/drawing/2014/main" id="{DFF5F54C-DCD9-5E65-65B0-AB0C00662F7E}"/>
              </a:ext>
            </a:extLst>
          </p:cNvPr>
          <p:cNvSpPr>
            <a:spLocks noGrp="1"/>
          </p:cNvSpPr>
          <p:nvPr>
            <p:ph idx="1"/>
          </p:nvPr>
        </p:nvSpPr>
        <p:spPr>
          <a:xfrm>
            <a:off x="228600" y="1143000"/>
            <a:ext cx="8610600" cy="4983163"/>
          </a:xfrm>
          <a:solidFill>
            <a:schemeClr val="bg1"/>
          </a:solidFill>
          <a:ln>
            <a:solidFill>
              <a:srgbClr val="0070C0"/>
            </a:solidFill>
          </a:ln>
        </p:spPr>
        <p:txBody>
          <a:bodyPr>
            <a:normAutofit/>
          </a:bodyPr>
          <a:lstStyle/>
          <a:p>
            <a:pPr marL="0" indent="0">
              <a:buNone/>
            </a:pPr>
            <a:r>
              <a:rPr lang="en-US" sz="2400" dirty="0">
                <a:latin typeface="Times" pitchFamily="2" charset="0"/>
              </a:rPr>
              <a:t>SCOTUS comparison</a:t>
            </a:r>
          </a:p>
          <a:p>
            <a:pPr marL="457200" indent="-457200">
              <a:buAutoNum type="alphaUcPeriod"/>
            </a:pPr>
            <a:r>
              <a:rPr lang="en-US" sz="2400" dirty="0">
                <a:latin typeface="Times" pitchFamily="2" charset="0"/>
              </a:rPr>
              <a:t>Identify the Constitutional clause in common in all three cases. </a:t>
            </a:r>
          </a:p>
          <a:p>
            <a:pPr marL="457200" indent="-457200">
              <a:buAutoNum type="alphaUcPeriod"/>
            </a:pPr>
            <a:r>
              <a:rPr lang="en-US" sz="2400" dirty="0">
                <a:latin typeface="Times" pitchFamily="2" charset="0"/>
              </a:rPr>
              <a:t>Explain why the Supreme Court reach different holdings in all three cases in dealing the clause you identified in part A </a:t>
            </a:r>
          </a:p>
        </p:txBody>
      </p:sp>
      <p:sp>
        <p:nvSpPr>
          <p:cNvPr id="5" name="Rectangle 4">
            <a:extLst>
              <a:ext uri="{FF2B5EF4-FFF2-40B4-BE49-F238E27FC236}">
                <a16:creationId xmlns:a16="http://schemas.microsoft.com/office/drawing/2014/main" id="{5AEE898D-C32C-2557-BBC5-5CB05F90C8FF}"/>
              </a:ext>
            </a:extLst>
          </p:cNvPr>
          <p:cNvSpPr/>
          <p:nvPr/>
        </p:nvSpPr>
        <p:spPr>
          <a:xfrm>
            <a:off x="228600" y="3043536"/>
            <a:ext cx="2514600" cy="7664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Roe v. Wade 1973</a:t>
            </a:r>
          </a:p>
        </p:txBody>
      </p:sp>
      <p:sp>
        <p:nvSpPr>
          <p:cNvPr id="6" name="Rectangle 5">
            <a:extLst>
              <a:ext uri="{FF2B5EF4-FFF2-40B4-BE49-F238E27FC236}">
                <a16:creationId xmlns:a16="http://schemas.microsoft.com/office/drawing/2014/main" id="{AD475000-9A41-9165-22E7-9203974F7AB8}"/>
              </a:ext>
            </a:extLst>
          </p:cNvPr>
          <p:cNvSpPr/>
          <p:nvPr/>
        </p:nvSpPr>
        <p:spPr>
          <a:xfrm>
            <a:off x="2895600" y="3043537"/>
            <a:ext cx="3505202" cy="7664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Planned Parenthood v. Casey 1992</a:t>
            </a:r>
          </a:p>
        </p:txBody>
      </p:sp>
      <p:sp>
        <p:nvSpPr>
          <p:cNvPr id="7" name="Rectangle 6">
            <a:extLst>
              <a:ext uri="{FF2B5EF4-FFF2-40B4-BE49-F238E27FC236}">
                <a16:creationId xmlns:a16="http://schemas.microsoft.com/office/drawing/2014/main" id="{13203AA1-471B-A4D3-9FB0-F08C35F78370}"/>
              </a:ext>
            </a:extLst>
          </p:cNvPr>
          <p:cNvSpPr/>
          <p:nvPr/>
        </p:nvSpPr>
        <p:spPr>
          <a:xfrm>
            <a:off x="6600673" y="3043536"/>
            <a:ext cx="2514600" cy="7664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Dobbs v. Jackson 2022</a:t>
            </a:r>
          </a:p>
        </p:txBody>
      </p:sp>
      <p:sp>
        <p:nvSpPr>
          <p:cNvPr id="8" name="Rectangle 7">
            <a:extLst>
              <a:ext uri="{FF2B5EF4-FFF2-40B4-BE49-F238E27FC236}">
                <a16:creationId xmlns:a16="http://schemas.microsoft.com/office/drawing/2014/main" id="{721C9B6E-1989-7082-E2FC-6CF959FB37C2}"/>
              </a:ext>
            </a:extLst>
          </p:cNvPr>
          <p:cNvSpPr/>
          <p:nvPr/>
        </p:nvSpPr>
        <p:spPr>
          <a:xfrm>
            <a:off x="317292" y="4142279"/>
            <a:ext cx="8458200" cy="963121"/>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why the rule of stare decisis does not always apply in dealing with interpretation of U.S. Constitution and civil liberties. </a:t>
            </a:r>
          </a:p>
        </p:txBody>
      </p:sp>
    </p:spTree>
    <p:extLst>
      <p:ext uri="{BB962C8B-B14F-4D97-AF65-F5344CB8AC3E}">
        <p14:creationId xmlns:p14="http://schemas.microsoft.com/office/powerpoint/2010/main" val="261704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Civil Liberties Review</a:t>
            </a:r>
          </a:p>
          <a:p>
            <a:pPr>
              <a:spcBef>
                <a:spcPts val="0"/>
              </a:spcBef>
            </a:pPr>
            <a:r>
              <a:rPr lang="en-US" sz="2000" dirty="0">
                <a:latin typeface="Times New Roman" pitchFamily="18" charset="0"/>
                <a:cs typeface="Times New Roman" pitchFamily="18" charset="0"/>
              </a:rPr>
              <a:t>Challenges to Civil Liberties</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FF0000"/>
                </a:solidFill>
                <a:latin typeface="Times New Roman" pitchFamily="18" charset="0"/>
                <a:cs typeface="Times New Roman" pitchFamily="18" charset="0"/>
              </a:rPr>
              <a:t>Letter From a Birmingham Jail</a:t>
            </a:r>
          </a:p>
          <a:p>
            <a:pPr>
              <a:spcBef>
                <a:spcPts val="0"/>
              </a:spcBef>
            </a:pPr>
            <a:r>
              <a:rPr lang="en-US" sz="2000" b="1" dirty="0">
                <a:solidFill>
                  <a:srgbClr val="002060"/>
                </a:solidFill>
                <a:latin typeface="Times New Roman" pitchFamily="18" charset="0"/>
                <a:cs typeface="Times New Roman" pitchFamily="18" charset="0"/>
              </a:rPr>
              <a:t>Civil Liberties Quiz Wed. </a:t>
            </a:r>
            <a:r>
              <a:rPr lang="en-US" sz="2000" b="1" dirty="0" err="1">
                <a:solidFill>
                  <a:srgbClr val="002060"/>
                </a:solidFill>
                <a:latin typeface="Times New Roman" pitchFamily="18" charset="0"/>
                <a:cs typeface="Times New Roman" pitchFamily="18" charset="0"/>
              </a:rPr>
              <a:t>Firday</a:t>
            </a:r>
            <a:r>
              <a:rPr lang="en-US" sz="2000" b="1" dirty="0">
                <a:solidFill>
                  <a:srgbClr val="002060"/>
                </a:solidFill>
                <a:latin typeface="Times New Roman" pitchFamily="18" charset="0"/>
                <a:cs typeface="Times New Roman" pitchFamily="18" charset="0"/>
              </a:rPr>
              <a:t> 2/3/23</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621117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A0A0-6FE2-104D-B057-F7A208F5A617}"/>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77"/>
              </a:rPr>
              <a:t>Amending Privacy</a:t>
            </a:r>
          </a:p>
        </p:txBody>
      </p:sp>
      <p:sp>
        <p:nvSpPr>
          <p:cNvPr id="3" name="Content Placeholder 2">
            <a:extLst>
              <a:ext uri="{FF2B5EF4-FFF2-40B4-BE49-F238E27FC236}">
                <a16:creationId xmlns:a16="http://schemas.microsoft.com/office/drawing/2014/main" id="{D464EF1E-1940-FD43-B5B1-3A861B2A3AC3}"/>
              </a:ext>
            </a:extLst>
          </p:cNvPr>
          <p:cNvSpPr>
            <a:spLocks noGrp="1"/>
          </p:cNvSpPr>
          <p:nvPr>
            <p:ph idx="1"/>
          </p:nvPr>
        </p:nvSpPr>
        <p:spPr>
          <a:solidFill>
            <a:schemeClr val="bg1"/>
          </a:solidFill>
          <a:ln>
            <a:solidFill>
              <a:srgbClr val="002060"/>
            </a:solidFill>
          </a:ln>
        </p:spPr>
        <p:txBody>
          <a:bodyPr>
            <a:normAutofit/>
          </a:bodyPr>
          <a:lstStyle/>
          <a:p>
            <a:r>
              <a:rPr lang="en-US" sz="2400" dirty="0">
                <a:latin typeface="Times" pitchFamily="2" charset="0"/>
              </a:rPr>
              <a:t>An Absolute Right of Privacy</a:t>
            </a:r>
          </a:p>
        </p:txBody>
      </p:sp>
      <p:sp>
        <p:nvSpPr>
          <p:cNvPr id="4" name="Rectangle 3">
            <a:extLst>
              <a:ext uri="{FF2B5EF4-FFF2-40B4-BE49-F238E27FC236}">
                <a16:creationId xmlns:a16="http://schemas.microsoft.com/office/drawing/2014/main" id="{51D18B8F-F2AB-1246-9849-759271818120}"/>
              </a:ext>
            </a:extLst>
          </p:cNvPr>
          <p:cNvSpPr/>
          <p:nvPr/>
        </p:nvSpPr>
        <p:spPr>
          <a:xfrm>
            <a:off x="3581400" y="2209799"/>
            <a:ext cx="5334000" cy="1401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Evaluate where a citizen’s right of privacy ends and the ability of government to limit it begins.</a:t>
            </a:r>
          </a:p>
        </p:txBody>
      </p:sp>
      <p:sp>
        <p:nvSpPr>
          <p:cNvPr id="5" name="Rectangle 4">
            <a:extLst>
              <a:ext uri="{FF2B5EF4-FFF2-40B4-BE49-F238E27FC236}">
                <a16:creationId xmlns:a16="http://schemas.microsoft.com/office/drawing/2014/main" id="{77AE619F-BFE3-4146-BB2D-9CF93E7A6006}"/>
              </a:ext>
            </a:extLst>
          </p:cNvPr>
          <p:cNvSpPr/>
          <p:nvPr/>
        </p:nvSpPr>
        <p:spPr>
          <a:xfrm>
            <a:off x="3581400" y="3886200"/>
            <a:ext cx="5562600" cy="15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Determine whether the U.S. Constitution should be amended to change the right of privacy from an implied right to an enumerated right.</a:t>
            </a:r>
          </a:p>
        </p:txBody>
      </p:sp>
      <p:pic>
        <p:nvPicPr>
          <p:cNvPr id="6" name="Picture 5">
            <a:extLst>
              <a:ext uri="{FF2B5EF4-FFF2-40B4-BE49-F238E27FC236}">
                <a16:creationId xmlns:a16="http://schemas.microsoft.com/office/drawing/2014/main" id="{8A6708C5-6F9C-2A43-B03F-A959A40B4CF9}"/>
              </a:ext>
            </a:extLst>
          </p:cNvPr>
          <p:cNvPicPr>
            <a:picLocks noChangeAspect="1"/>
          </p:cNvPicPr>
          <p:nvPr/>
        </p:nvPicPr>
        <p:blipFill>
          <a:blip r:embed="rId2"/>
          <a:stretch>
            <a:fillRect/>
          </a:stretch>
        </p:blipFill>
        <p:spPr>
          <a:xfrm>
            <a:off x="152400" y="2133600"/>
            <a:ext cx="3200400" cy="3382963"/>
          </a:xfrm>
          <a:prstGeom prst="rect">
            <a:avLst/>
          </a:prstGeom>
        </p:spPr>
      </p:pic>
    </p:spTree>
    <p:extLst>
      <p:ext uri="{BB962C8B-B14F-4D97-AF65-F5344CB8AC3E}">
        <p14:creationId xmlns:p14="http://schemas.microsoft.com/office/powerpoint/2010/main" val="12045897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148" y="152400"/>
            <a:ext cx="8229600" cy="639762"/>
          </a:xfrm>
          <a:solidFill>
            <a:schemeClr val="bg1"/>
          </a:solidFill>
          <a:ln>
            <a:solidFill>
              <a:srgbClr val="C00000"/>
            </a:solidFill>
          </a:ln>
        </p:spPr>
        <p:txBody>
          <a:bodyPr>
            <a:normAutofit fontScale="90000"/>
          </a:bodyPr>
          <a:lstStyle/>
          <a:p>
            <a:r>
              <a:rPr lang="en-US" dirty="0">
                <a:latin typeface="Castellar" pitchFamily="18" charset="0"/>
              </a:rPr>
              <a:t>Anti-Federalist’s Rant</a:t>
            </a:r>
          </a:p>
        </p:txBody>
      </p:sp>
      <p:sp>
        <p:nvSpPr>
          <p:cNvPr id="3" name="Content Placeholder 2"/>
          <p:cNvSpPr>
            <a:spLocks noGrp="1"/>
          </p:cNvSpPr>
          <p:nvPr>
            <p:ph idx="1"/>
          </p:nvPr>
        </p:nvSpPr>
        <p:spPr>
          <a:xfrm>
            <a:off x="466316" y="3640395"/>
            <a:ext cx="8229600" cy="1007805"/>
          </a:xfrm>
          <a:solidFill>
            <a:schemeClr val="bg1"/>
          </a:solidFill>
          <a:ln>
            <a:solidFill>
              <a:schemeClr val="tx1"/>
            </a:solidFill>
          </a:ln>
        </p:spPr>
        <p:txBody>
          <a:bodyPr>
            <a:normAutofit/>
          </a:bodyPr>
          <a:lstStyle/>
          <a:p>
            <a:r>
              <a:rPr lang="en-US" sz="2400" dirty="0">
                <a:latin typeface="Times New Roman" pitchFamily="18" charset="0"/>
                <a:cs typeface="Times New Roman" pitchFamily="18" charset="0"/>
              </a:rPr>
              <a:t>Why did the Anti-federalists believe that government need fixed barriers incorporated within a Bill of Rights </a:t>
            </a:r>
          </a:p>
        </p:txBody>
      </p:sp>
      <p:sp>
        <p:nvSpPr>
          <p:cNvPr id="4" name="Rectangle 3">
            <a:extLst>
              <a:ext uri="{FF2B5EF4-FFF2-40B4-BE49-F238E27FC236}">
                <a16:creationId xmlns:a16="http://schemas.microsoft.com/office/drawing/2014/main" id="{3B90AFE8-7972-49EF-BAC7-5419596573D4}"/>
              </a:ext>
            </a:extLst>
          </p:cNvPr>
          <p:cNvSpPr/>
          <p:nvPr/>
        </p:nvSpPr>
        <p:spPr>
          <a:xfrm>
            <a:off x="313916" y="989908"/>
            <a:ext cx="8534400" cy="18288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latin typeface="Times New Roman" pitchFamily="18" charset="0"/>
                <a:cs typeface="Times New Roman" pitchFamily="18" charset="0"/>
              </a:rPr>
              <a:t>Those who have governed, have been found in all ages ever active to enlarge their powers and abridge the public liberty. This has induced the people in all countries, where any sense of freedom remained, to fix barriers against the encroachments of their rulers. The country from which we have derived our origin, is an eminent example of this.	</a:t>
            </a:r>
          </a:p>
          <a:p>
            <a:pPr>
              <a:defRPr/>
            </a:pPr>
            <a:r>
              <a:rPr lang="en-US" sz="2000" dirty="0">
                <a:latin typeface="Times New Roman" pitchFamily="18" charset="0"/>
                <a:cs typeface="Times New Roman" pitchFamily="18" charset="0"/>
              </a:rPr>
              <a:t>	- </a:t>
            </a:r>
            <a:r>
              <a:rPr lang="en-US" sz="2000" b="1" dirty="0">
                <a:latin typeface="Times New Roman" pitchFamily="18" charset="0"/>
                <a:cs typeface="Times New Roman" pitchFamily="18" charset="0"/>
              </a:rPr>
              <a:t>Brutus II Essay, 1787</a:t>
            </a:r>
          </a:p>
        </p:txBody>
      </p:sp>
      <p:pic>
        <p:nvPicPr>
          <p:cNvPr id="2050" name="Picture 2" descr="Image result for Anti-federalist Robert Y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09801"/>
            <a:ext cx="1266825" cy="14478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661844" y="2209800"/>
            <a:ext cx="3048000" cy="804862"/>
          </a:xfrm>
          <a:prstGeom prst="cloudCallout">
            <a:avLst>
              <a:gd name="adj1" fmla="val -55241"/>
              <a:gd name="adj2" fmla="val 3110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Government is UNFAIR &amp; MEAN!</a:t>
            </a:r>
          </a:p>
        </p:txBody>
      </p:sp>
      <p:sp>
        <p:nvSpPr>
          <p:cNvPr id="6" name="Rectangle 5"/>
          <p:cNvSpPr/>
          <p:nvPr/>
        </p:nvSpPr>
        <p:spPr>
          <a:xfrm>
            <a:off x="914400" y="4572000"/>
            <a:ext cx="8077200" cy="167640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dirty="0">
                <a:solidFill>
                  <a:schemeClr val="bg1"/>
                </a:solidFill>
                <a:latin typeface="Times New Roman" pitchFamily="18" charset="0"/>
                <a:cs typeface="Times New Roman" pitchFamily="18" charset="0"/>
              </a:rPr>
              <a:t>Revolutionary experiences demonstrates the necessity</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States had established Bill of Rights</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Proximity – Federal government too removed from the people leading to tyranny </a:t>
            </a:r>
          </a:p>
        </p:txBody>
      </p:sp>
    </p:spTree>
    <p:extLst>
      <p:ext uri="{BB962C8B-B14F-4D97-AF65-F5344CB8AC3E}">
        <p14:creationId xmlns:p14="http://schemas.microsoft.com/office/powerpoint/2010/main" val="114261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229600" cy="639762"/>
          </a:xfrm>
          <a:solidFill>
            <a:schemeClr val="bg1"/>
          </a:solidFill>
          <a:ln>
            <a:solidFill>
              <a:srgbClr val="C00000"/>
            </a:solidFill>
          </a:ln>
        </p:spPr>
        <p:txBody>
          <a:bodyPr>
            <a:normAutofit fontScale="90000"/>
          </a:bodyPr>
          <a:lstStyle/>
          <a:p>
            <a:r>
              <a:rPr lang="en-US" dirty="0">
                <a:latin typeface="Castellar" pitchFamily="18" charset="0"/>
              </a:rPr>
              <a:t>Founders’ Deliberations</a:t>
            </a:r>
          </a:p>
        </p:txBody>
      </p:sp>
      <p:sp>
        <p:nvSpPr>
          <p:cNvPr id="3" name="Content Placeholder 2"/>
          <p:cNvSpPr>
            <a:spLocks noGrp="1"/>
          </p:cNvSpPr>
          <p:nvPr>
            <p:ph idx="1"/>
          </p:nvPr>
        </p:nvSpPr>
        <p:spPr>
          <a:xfrm>
            <a:off x="172065" y="3581400"/>
            <a:ext cx="6000135" cy="1630363"/>
          </a:xfrm>
          <a:solidFill>
            <a:schemeClr val="bg1"/>
          </a:solidFill>
          <a:ln>
            <a:solidFill>
              <a:schemeClr val="tx1"/>
            </a:solidFill>
          </a:ln>
        </p:spPr>
        <p:txBody>
          <a:bodyPr>
            <a:normAutofit/>
          </a:bodyPr>
          <a:lstStyle/>
          <a:p>
            <a:r>
              <a:rPr lang="en-US" sz="2400" dirty="0">
                <a:latin typeface="Times New Roman" pitchFamily="18" charset="0"/>
                <a:cs typeface="Times New Roman" pitchFamily="18" charset="0"/>
              </a:rPr>
              <a:t>Why did the Federalist believe it was totally unnecessary to add a Bill of Rights to the U.S. Constitution?</a:t>
            </a:r>
          </a:p>
        </p:txBody>
      </p:sp>
      <p:sp>
        <p:nvSpPr>
          <p:cNvPr id="4" name="Rectangle 3"/>
          <p:cNvSpPr/>
          <p:nvPr/>
        </p:nvSpPr>
        <p:spPr>
          <a:xfrm>
            <a:off x="228600" y="990600"/>
            <a:ext cx="8763000" cy="2209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dirty="0">
                <a:latin typeface="Times New Roman" pitchFamily="18" charset="0"/>
                <a:cs typeface="Times New Roman" pitchFamily="18" charset="0"/>
              </a:rPr>
              <a:t>I go further and affirm that bills of rights, in the sense and to the extent in which they are contended for, are not only unnecessary in the proposed Constitution but would even be dangerous. They would contain various exceptions to powers not granted; and, on this very account, would afford a colorable pretext to claim more than were granted. For why declare that things shall not be done which there is no power to do?	</a:t>
            </a:r>
          </a:p>
          <a:p>
            <a:pPr>
              <a:defRPr/>
            </a:pPr>
            <a:r>
              <a:rPr lang="en-US" sz="2000" dirty="0">
                <a:latin typeface="Times New Roman" pitchFamily="18" charset="0"/>
                <a:cs typeface="Times New Roman" pitchFamily="18" charset="0"/>
              </a:rPr>
              <a:t>	- </a:t>
            </a:r>
            <a:r>
              <a:rPr lang="en-US" sz="2000" b="1" dirty="0">
                <a:latin typeface="Times New Roman" pitchFamily="18" charset="0"/>
                <a:cs typeface="Times New Roman" pitchFamily="18" charset="0"/>
              </a:rPr>
              <a:t>Federalist 84, Alexander Hamilton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2534265"/>
            <a:ext cx="14287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loud Callout 5"/>
          <p:cNvSpPr/>
          <p:nvPr/>
        </p:nvSpPr>
        <p:spPr>
          <a:xfrm>
            <a:off x="7391399" y="2514600"/>
            <a:ext cx="1787013" cy="1066800"/>
          </a:xfrm>
          <a:prstGeom prst="cloudCallout">
            <a:avLst>
              <a:gd name="adj1" fmla="val -56087"/>
              <a:gd name="adj2" fmla="val 2932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Be Chill Bro!</a:t>
            </a:r>
          </a:p>
        </p:txBody>
      </p:sp>
      <p:sp>
        <p:nvSpPr>
          <p:cNvPr id="7" name="Rectangle 6"/>
          <p:cNvSpPr/>
          <p:nvPr/>
        </p:nvSpPr>
        <p:spPr>
          <a:xfrm>
            <a:off x="685800" y="4800600"/>
            <a:ext cx="8305800" cy="190500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dirty="0">
                <a:solidFill>
                  <a:schemeClr val="bg1"/>
                </a:solidFill>
                <a:latin typeface="Times New Roman" pitchFamily="18" charset="0"/>
                <a:cs typeface="Times New Roman" pitchFamily="18" charset="0"/>
              </a:rPr>
              <a:t>Constitution gave no authority to deny rights</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Rights had been protected within the articles of the Constitution (No suspension of writ of habeas corpus – Article I, section 9</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It could be dangerous – too many rights to actually list</a:t>
            </a:r>
          </a:p>
        </p:txBody>
      </p:sp>
    </p:spTree>
    <p:extLst>
      <p:ext uri="{BB962C8B-B14F-4D97-AF65-F5344CB8AC3E}">
        <p14:creationId xmlns:p14="http://schemas.microsoft.com/office/powerpoint/2010/main" val="201568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628650" y="304800"/>
            <a:ext cx="7886700" cy="5356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Graphic Analysis</a:t>
            </a:r>
          </a:p>
        </p:txBody>
      </p:sp>
      <p:pic>
        <p:nvPicPr>
          <p:cNvPr id="5" name="Content Placeholder 4" descr="A close up of a map&#10;&#10;Description automatically generated">
            <a:extLst>
              <a:ext uri="{FF2B5EF4-FFF2-40B4-BE49-F238E27FC236}">
                <a16:creationId xmlns:a16="http://schemas.microsoft.com/office/drawing/2014/main" id="{84EB423D-2B70-466C-9CC5-8CC12CF0C6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174" y="1029910"/>
            <a:ext cx="7903176" cy="3161090"/>
          </a:xfrm>
          <a:solidFill>
            <a:schemeClr val="bg1"/>
          </a:solidFill>
          <a:ln>
            <a:solidFill>
              <a:schemeClr val="tx1"/>
            </a:solidFill>
          </a:ln>
        </p:spPr>
      </p:pic>
      <p:sp>
        <p:nvSpPr>
          <p:cNvPr id="6" name="Rectangle 5">
            <a:extLst>
              <a:ext uri="{FF2B5EF4-FFF2-40B4-BE49-F238E27FC236}">
                <a16:creationId xmlns:a16="http://schemas.microsoft.com/office/drawing/2014/main" id="{E8FD0E64-4C91-4D2E-AFA4-C1E1F0B8659F}"/>
              </a:ext>
            </a:extLst>
          </p:cNvPr>
          <p:cNvSpPr/>
          <p:nvPr/>
        </p:nvSpPr>
        <p:spPr>
          <a:xfrm>
            <a:off x="339152" y="4343414"/>
            <a:ext cx="8465695" cy="220978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Use the information graphic to answer the questions below</a:t>
            </a:r>
          </a:p>
          <a:p>
            <a:pPr marL="342900" indent="-342900">
              <a:buFont typeface="+mj-lt"/>
              <a:buAutoNum type="alphaUcPeriod"/>
            </a:pPr>
            <a:r>
              <a:rPr lang="en-US" sz="2400" dirty="0">
                <a:solidFill>
                  <a:schemeClr val="bg1"/>
                </a:solidFill>
                <a:latin typeface="Times New Roman" panose="02020603050405020304" pitchFamily="18" charset="0"/>
                <a:cs typeface="Times New Roman" panose="02020603050405020304" pitchFamily="18" charset="0"/>
              </a:rPr>
              <a:t>Described the tension expressed in the graph.</a:t>
            </a:r>
          </a:p>
          <a:p>
            <a:pPr marL="342900" indent="-342900">
              <a:buFont typeface="+mj-lt"/>
              <a:buAutoNum type="alphaUcPeriod"/>
            </a:pPr>
            <a:r>
              <a:rPr lang="en-US" sz="2400" dirty="0">
                <a:solidFill>
                  <a:schemeClr val="bg1"/>
                </a:solidFill>
                <a:latin typeface="Times New Roman" panose="02020603050405020304" pitchFamily="18" charset="0"/>
                <a:cs typeface="Times New Roman" panose="02020603050405020304" pitchFamily="18" charset="0"/>
              </a:rPr>
              <a:t>Describe the relationship between the issues in tension and draw a conclusion about the reason for the relationship.</a:t>
            </a:r>
          </a:p>
          <a:p>
            <a:pPr marL="342900" indent="-342900">
              <a:buFont typeface="+mj-lt"/>
              <a:buAutoNum type="alphaUcPeriod"/>
            </a:pPr>
            <a:r>
              <a:rPr lang="en-US" sz="2400" dirty="0">
                <a:solidFill>
                  <a:schemeClr val="bg1"/>
                </a:solidFill>
                <a:latin typeface="Times New Roman" panose="02020603050405020304" pitchFamily="18" charset="0"/>
                <a:cs typeface="Times New Roman" panose="02020603050405020304" pitchFamily="18" charset="0"/>
              </a:rPr>
              <a:t>Explain how the information graphic demonstrates a principle in the Fourteenth Amendment.</a:t>
            </a:r>
          </a:p>
        </p:txBody>
      </p:sp>
    </p:spTree>
    <p:extLst>
      <p:ext uri="{BB962C8B-B14F-4D97-AF65-F5344CB8AC3E}">
        <p14:creationId xmlns:p14="http://schemas.microsoft.com/office/powerpoint/2010/main" val="2656058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Castellar" pitchFamily="18" charset="0"/>
              </a:rPr>
              <a:t>A Bulwark against gov.</a:t>
            </a:r>
          </a:p>
        </p:txBody>
      </p:sp>
      <p:sp>
        <p:nvSpPr>
          <p:cNvPr id="3" name="Content Placeholder 2"/>
          <p:cNvSpPr>
            <a:spLocks noGrp="1"/>
          </p:cNvSpPr>
          <p:nvPr>
            <p:ph idx="1"/>
          </p:nvPr>
        </p:nvSpPr>
        <p:spPr>
          <a:xfrm>
            <a:off x="114300" y="4495800"/>
            <a:ext cx="8915400" cy="1782763"/>
          </a:xfrm>
          <a:solidFill>
            <a:schemeClr val="bg1"/>
          </a:solidFill>
        </p:spPr>
        <p:txBody>
          <a:bodyPr>
            <a:normAutofit/>
          </a:bodyPr>
          <a:lstStyle/>
          <a:p>
            <a:pPr marL="0" indent="0">
              <a:buNone/>
            </a:pPr>
            <a:r>
              <a:rPr lang="en-US" sz="2400" dirty="0">
                <a:latin typeface="Times New Roman" pitchFamily="18" charset="0"/>
                <a:cs typeface="Times New Roman" pitchFamily="18" charset="0"/>
              </a:rPr>
              <a:t>Rights of the ACCUSED – </a:t>
            </a:r>
            <a:r>
              <a:rPr lang="en-US" sz="2400" b="1" dirty="0">
                <a:solidFill>
                  <a:srgbClr val="002060"/>
                </a:solidFill>
                <a:latin typeface="Times New Roman" pitchFamily="18" charset="0"/>
                <a:cs typeface="Times New Roman" pitchFamily="18" charset="0"/>
              </a:rPr>
              <a:t>DUE PROCESS</a:t>
            </a:r>
          </a:p>
          <a:p>
            <a:r>
              <a:rPr lang="en-US" sz="2200" b="1" i="1" dirty="0">
                <a:solidFill>
                  <a:srgbClr val="C00000"/>
                </a:solidFill>
                <a:latin typeface="Times New Roman" pitchFamily="18" charset="0"/>
                <a:cs typeface="Times New Roman" pitchFamily="18" charset="0"/>
              </a:rPr>
              <a:t>“nor be deprived of life, liberty, or property, without due process of law”</a:t>
            </a:r>
          </a:p>
        </p:txBody>
      </p:sp>
      <p:sp>
        <p:nvSpPr>
          <p:cNvPr id="6" name="Rectangle 5"/>
          <p:cNvSpPr/>
          <p:nvPr/>
        </p:nvSpPr>
        <p:spPr>
          <a:xfrm>
            <a:off x="228600" y="1238864"/>
            <a:ext cx="8686800" cy="2952136"/>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itchFamily="18" charset="0"/>
                <a:cs typeface="Times New Roman" pitchFamily="18" charset="0"/>
              </a:rPr>
              <a:t>“No person shall be held to answer for a capital, or otherwise infamous crime, unless on a presentment or indictment of a grand jury, except in cases arising in the land or naval forces, or in the militia, when in actual service in time of war or public danger; nor shall any person be subject for the same offense to be twice put in jeopardy of life or limb; nor shall be compelled in any criminal case to be a witness against himself, nor be deprived of life, liberty, or property, without due process of law; nor shall private property be taken for public use, without just compensation.”</a:t>
            </a:r>
          </a:p>
          <a:p>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 Fifth Amendment, U.S. Constitution</a:t>
            </a:r>
          </a:p>
        </p:txBody>
      </p:sp>
    </p:spTree>
    <p:extLst>
      <p:ext uri="{BB962C8B-B14F-4D97-AF65-F5344CB8AC3E}">
        <p14:creationId xmlns:p14="http://schemas.microsoft.com/office/powerpoint/2010/main" val="1035732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C00000"/>
            </a:solidFill>
          </a:ln>
        </p:spPr>
        <p:txBody>
          <a:bodyPr>
            <a:normAutofit lnSpcReduction="10000"/>
          </a:bodyPr>
          <a:lstStyle/>
          <a:p>
            <a:pPr marL="0" indent="0">
              <a:spcBef>
                <a:spcPts val="0"/>
              </a:spcBef>
              <a:buNone/>
            </a:pPr>
            <a:r>
              <a:rPr lang="en-US" sz="1600" b="1" dirty="0">
                <a:solidFill>
                  <a:srgbClr val="002060"/>
                </a:solidFill>
                <a:latin typeface="Times New Roman" pitchFamily="18" charset="0"/>
                <a:cs typeface="Times New Roman" pitchFamily="18" charset="0"/>
              </a:rPr>
              <a:t>Enduring Understanding</a:t>
            </a:r>
            <a:r>
              <a:rPr lang="en-US" sz="16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600" b="1" dirty="0">
                <a:solidFill>
                  <a:srgbClr val="002060"/>
                </a:solidFill>
                <a:latin typeface="Times New Roman" pitchFamily="18" charset="0"/>
                <a:cs typeface="Times New Roman" pitchFamily="18" charset="0"/>
              </a:rPr>
              <a:t>L.O. LOR-2.A: </a:t>
            </a:r>
            <a:r>
              <a:rPr lang="en-US" sz="16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600" b="1" dirty="0">
                <a:solidFill>
                  <a:srgbClr val="002060"/>
                </a:solidFill>
                <a:latin typeface="Times New Roman" pitchFamily="18" charset="0"/>
                <a:cs typeface="Times New Roman" pitchFamily="18" charset="0"/>
              </a:rPr>
              <a:t>L.O. LOR-2.B: </a:t>
            </a:r>
            <a:r>
              <a:rPr lang="en-US" sz="1600" dirty="0">
                <a:latin typeface="Times New Roman" pitchFamily="18" charset="0"/>
                <a:cs typeface="Times New Roman" pitchFamily="18" charset="0"/>
              </a:rPr>
              <a:t>Describe the rights protected in the Bill of Rights</a:t>
            </a:r>
          </a:p>
          <a:p>
            <a:pPr marL="0" indent="0">
              <a:spcBef>
                <a:spcPts val="0"/>
              </a:spcBef>
              <a:buNone/>
            </a:pPr>
            <a:r>
              <a:rPr lang="en-US" sz="1600" b="1" dirty="0">
                <a:solidFill>
                  <a:schemeClr val="tx2">
                    <a:lumMod val="50000"/>
                  </a:schemeClr>
                </a:solidFill>
                <a:latin typeface="Times New Roman" pitchFamily="18" charset="0"/>
                <a:cs typeface="Times New Roman" pitchFamily="18" charset="0"/>
              </a:rPr>
              <a:t>L.O. LOR-2.C: </a:t>
            </a:r>
            <a:r>
              <a:rPr lang="en-US" sz="16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600" b="1" dirty="0">
                <a:solidFill>
                  <a:srgbClr val="002060"/>
                </a:solidFill>
                <a:latin typeface="Times New Roman" pitchFamily="18" charset="0"/>
                <a:cs typeface="Times New Roman" pitchFamily="18" charset="0"/>
              </a:rPr>
              <a:t>Essential Question:</a:t>
            </a:r>
            <a:r>
              <a:rPr lang="en-US" sz="1600" b="1" dirty="0">
                <a:solidFill>
                  <a:srgbClr val="002060"/>
                </a:solidFill>
              </a:rPr>
              <a:t> </a:t>
            </a:r>
            <a:r>
              <a:rPr lang="en-US" sz="16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1600" dirty="0"/>
              <a:t>? </a:t>
            </a:r>
            <a:endParaRPr lang="en-US" sz="1600" dirty="0">
              <a:latin typeface="Times New Roman" pitchFamily="18" charset="0"/>
              <a:cs typeface="Times New Roman" pitchFamily="18" charset="0"/>
            </a:endParaRPr>
          </a:p>
          <a:p>
            <a:pPr marL="0" indent="0">
              <a:spcBef>
                <a:spcPts val="0"/>
              </a:spcBef>
              <a:buNone/>
            </a:pPr>
            <a:r>
              <a:rPr lang="en-US" sz="1600" b="1" dirty="0">
                <a:solidFill>
                  <a:srgbClr val="002060"/>
                </a:solidFill>
                <a:latin typeface="Times New Roman" pitchFamily="18" charset="0"/>
                <a:cs typeface="Times New Roman" pitchFamily="18" charset="0"/>
              </a:rPr>
              <a:t>Students can:</a:t>
            </a:r>
          </a:p>
          <a:p>
            <a:pPr marL="457200" indent="-234950">
              <a:spcBef>
                <a:spcPts val="0"/>
              </a:spcBef>
            </a:pPr>
            <a:r>
              <a:rPr lang="en-US" sz="1600" dirty="0">
                <a:latin typeface="Times New Roman" pitchFamily="18" charset="0"/>
                <a:cs typeface="Times New Roman" pitchFamily="18" charset="0"/>
              </a:rPr>
              <a:t>Evaluate the debate over the necessity of adding the Bill of Rights to the U.S. Constitution as a guardian of American civil liberties</a:t>
            </a:r>
          </a:p>
          <a:p>
            <a:pPr marL="457200" indent="-234950">
              <a:spcBef>
                <a:spcPts val="0"/>
              </a:spcBef>
            </a:pPr>
            <a:r>
              <a:rPr lang="en-US" sz="16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16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Agenda</a:t>
            </a:r>
          </a:p>
          <a:p>
            <a:pPr>
              <a:spcBef>
                <a:spcPts val="0"/>
              </a:spcBef>
            </a:pPr>
            <a:r>
              <a:rPr lang="en-US" sz="2200" dirty="0">
                <a:latin typeface="Times New Roman" pitchFamily="18" charset="0"/>
                <a:cs typeface="Times New Roman" pitchFamily="18" charset="0"/>
              </a:rPr>
              <a:t>It’s a Judicial Kahoot!!!!</a:t>
            </a:r>
          </a:p>
          <a:p>
            <a:pPr>
              <a:spcBef>
                <a:spcPts val="0"/>
              </a:spcBef>
            </a:pPr>
            <a:r>
              <a:rPr lang="en-US" sz="2200" dirty="0">
                <a:latin typeface="Times New Roman" pitchFamily="18" charset="0"/>
                <a:cs typeface="Times New Roman" pitchFamily="18" charset="0"/>
              </a:rPr>
              <a:t>Are We Exercising or Establishing </a:t>
            </a:r>
          </a:p>
          <a:p>
            <a:pPr>
              <a:spcBef>
                <a:spcPts val="0"/>
              </a:spcBef>
            </a:pPr>
            <a:r>
              <a:rPr lang="en-US" sz="2200" dirty="0">
                <a:latin typeface="Times New Roman" pitchFamily="18" charset="0"/>
                <a:cs typeface="Times New Roman" pitchFamily="18" charset="0"/>
              </a:rPr>
              <a:t>Religious Freedom Restoration </a:t>
            </a:r>
          </a:p>
          <a:p>
            <a:pPr marL="0" indent="0">
              <a:spcBef>
                <a:spcPts val="0"/>
              </a:spcBef>
              <a:buNone/>
            </a:pPr>
            <a:endParaRPr lang="en-US" sz="22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Homework:</a:t>
            </a:r>
          </a:p>
          <a:p>
            <a:pPr>
              <a:spcBef>
                <a:spcPts val="0"/>
              </a:spcBef>
              <a:buFont typeface="Wingdings" pitchFamily="2" charset="2"/>
              <a:buChar char="Ø"/>
            </a:pPr>
            <a:r>
              <a:rPr lang="en-US" sz="2200" b="1" dirty="0">
                <a:solidFill>
                  <a:srgbClr val="002060"/>
                </a:solidFill>
                <a:latin typeface="Times New Roman" pitchFamily="18" charset="0"/>
                <a:cs typeface="Times New Roman" pitchFamily="18" charset="0"/>
              </a:rPr>
              <a:t>Study for Judiciary Test </a:t>
            </a:r>
          </a:p>
          <a:p>
            <a:pPr>
              <a:spcBef>
                <a:spcPts val="0"/>
              </a:spcBef>
              <a:buFont typeface="Wingdings" pitchFamily="2" charset="2"/>
              <a:buChar char="Ø"/>
            </a:pPr>
            <a:r>
              <a:rPr lang="en-US" sz="2200" b="1" dirty="0">
                <a:solidFill>
                  <a:srgbClr val="002060"/>
                </a:solidFill>
                <a:latin typeface="Times New Roman" pitchFamily="18" charset="0"/>
                <a:cs typeface="Times New Roman" pitchFamily="18" charset="0"/>
              </a:rPr>
              <a:t>Religious Freedom Restoration </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1814722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BAD8D-C69B-6240-2EF7-B34A870A5FD7}"/>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b="1" dirty="0">
                <a:latin typeface="Castellar" panose="020A0402060406010301" pitchFamily="18" charset="0"/>
              </a:rPr>
              <a:t>The Rules of Rights</a:t>
            </a:r>
          </a:p>
        </p:txBody>
      </p:sp>
      <p:sp>
        <p:nvSpPr>
          <p:cNvPr id="3" name="Content Placeholder 2">
            <a:extLst>
              <a:ext uri="{FF2B5EF4-FFF2-40B4-BE49-F238E27FC236}">
                <a16:creationId xmlns:a16="http://schemas.microsoft.com/office/drawing/2014/main" id="{F14569D7-6777-4638-9C5C-2CF2402C3DF8}"/>
              </a:ext>
            </a:extLst>
          </p:cNvPr>
          <p:cNvSpPr>
            <a:spLocks noGrp="1"/>
          </p:cNvSpPr>
          <p:nvPr>
            <p:ph idx="1"/>
          </p:nvPr>
        </p:nvSpPr>
        <p:spPr>
          <a:xfrm>
            <a:off x="457200" y="1371600"/>
            <a:ext cx="8229600" cy="4754563"/>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SCOTUS guideline for civil liberties</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E2C911BE-35D4-5D17-6FE5-F8A7BDBE6C07}"/>
              </a:ext>
            </a:extLst>
          </p:cNvPr>
          <p:cNvSpPr/>
          <p:nvPr/>
        </p:nvSpPr>
        <p:spPr>
          <a:xfrm>
            <a:off x="685800" y="1905000"/>
            <a:ext cx="3733800" cy="715962"/>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u="sng" dirty="0">
                <a:solidFill>
                  <a:schemeClr val="bg1"/>
                </a:solidFill>
                <a:latin typeface="Times" panose="02020603050405020304" pitchFamily="18" charset="0"/>
                <a:cs typeface="Times" panose="02020603050405020304" pitchFamily="18" charset="0"/>
              </a:rPr>
              <a:t>Time:</a:t>
            </a:r>
            <a:r>
              <a:rPr lang="en-US" sz="2400" b="1" dirty="0">
                <a:solidFill>
                  <a:schemeClr val="bg1"/>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When did you assert your right</a:t>
            </a:r>
          </a:p>
        </p:txBody>
      </p:sp>
      <p:sp>
        <p:nvSpPr>
          <p:cNvPr id="5" name="Rectangle 4">
            <a:extLst>
              <a:ext uri="{FF2B5EF4-FFF2-40B4-BE49-F238E27FC236}">
                <a16:creationId xmlns:a16="http://schemas.microsoft.com/office/drawing/2014/main" id="{9700BF6E-0603-4DF5-ED46-2D95CEEFACCA}"/>
              </a:ext>
            </a:extLst>
          </p:cNvPr>
          <p:cNvSpPr/>
          <p:nvPr/>
        </p:nvSpPr>
        <p:spPr>
          <a:xfrm>
            <a:off x="685800" y="2796381"/>
            <a:ext cx="3733800" cy="715962"/>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u="sng" dirty="0">
                <a:solidFill>
                  <a:schemeClr val="bg1"/>
                </a:solidFill>
                <a:latin typeface="Times" panose="02020603050405020304" pitchFamily="18" charset="0"/>
                <a:cs typeface="Times" panose="02020603050405020304" pitchFamily="18" charset="0"/>
              </a:rPr>
              <a:t>Place:</a:t>
            </a:r>
            <a:r>
              <a:rPr lang="en-US" sz="2400" b="1" dirty="0">
                <a:solidFill>
                  <a:schemeClr val="bg1"/>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Where did you assert your right</a:t>
            </a:r>
          </a:p>
        </p:txBody>
      </p:sp>
      <p:sp>
        <p:nvSpPr>
          <p:cNvPr id="6" name="Rectangle 5">
            <a:extLst>
              <a:ext uri="{FF2B5EF4-FFF2-40B4-BE49-F238E27FC236}">
                <a16:creationId xmlns:a16="http://schemas.microsoft.com/office/drawing/2014/main" id="{5462E425-214D-89DA-B4CD-F329E5B0FD7F}"/>
              </a:ext>
            </a:extLst>
          </p:cNvPr>
          <p:cNvSpPr/>
          <p:nvPr/>
        </p:nvSpPr>
        <p:spPr>
          <a:xfrm>
            <a:off x="685800" y="3745310"/>
            <a:ext cx="3733800" cy="715962"/>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u="sng" dirty="0">
                <a:solidFill>
                  <a:schemeClr val="bg1"/>
                </a:solidFill>
                <a:latin typeface="Times" panose="02020603050405020304" pitchFamily="18" charset="0"/>
                <a:cs typeface="Times" panose="02020603050405020304" pitchFamily="18" charset="0"/>
              </a:rPr>
              <a:t>Manner</a:t>
            </a:r>
            <a:r>
              <a:rPr lang="en-US" sz="2400" dirty="0">
                <a:solidFill>
                  <a:schemeClr val="bg1"/>
                </a:solidFill>
                <a:latin typeface="Times" panose="02020603050405020304" pitchFamily="18" charset="0"/>
                <a:cs typeface="Times" panose="02020603050405020304" pitchFamily="18" charset="0"/>
              </a:rPr>
              <a:t>: How did you assert your right</a:t>
            </a:r>
          </a:p>
        </p:txBody>
      </p:sp>
      <p:pic>
        <p:nvPicPr>
          <p:cNvPr id="1026" name="Picture 2" descr="Right to protest - Amnesty International">
            <a:extLst>
              <a:ext uri="{FF2B5EF4-FFF2-40B4-BE49-F238E27FC236}">
                <a16:creationId xmlns:a16="http://schemas.microsoft.com/office/drawing/2014/main" id="{39B37863-FF92-7058-9652-4F4BD9203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137" y="1891506"/>
            <a:ext cx="3014663" cy="214709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US Capitol Police Overrun by Mob After Declining Help">
            <a:extLst>
              <a:ext uri="{FF2B5EF4-FFF2-40B4-BE49-F238E27FC236}">
                <a16:creationId xmlns:a16="http://schemas.microsoft.com/office/drawing/2014/main" id="{418B5DCD-EAB5-9264-0C66-8684F9E76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37" y="4282280"/>
            <a:ext cx="3014663" cy="214709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8F8CBEF-42F0-3765-1B0A-75763D6799E7}"/>
              </a:ext>
            </a:extLst>
          </p:cNvPr>
          <p:cNvSpPr/>
          <p:nvPr/>
        </p:nvSpPr>
        <p:spPr>
          <a:xfrm>
            <a:off x="5562600" y="1588296"/>
            <a:ext cx="2286000" cy="46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Protest</a:t>
            </a:r>
          </a:p>
        </p:txBody>
      </p:sp>
      <p:sp>
        <p:nvSpPr>
          <p:cNvPr id="8" name="Rectangle 7">
            <a:extLst>
              <a:ext uri="{FF2B5EF4-FFF2-40B4-BE49-F238E27FC236}">
                <a16:creationId xmlns:a16="http://schemas.microsoft.com/office/drawing/2014/main" id="{9CEA3F07-537E-BF92-A3D8-4A77B0B52A45}"/>
              </a:ext>
            </a:extLst>
          </p:cNvPr>
          <p:cNvSpPr/>
          <p:nvPr/>
        </p:nvSpPr>
        <p:spPr>
          <a:xfrm>
            <a:off x="5693569" y="4185048"/>
            <a:ext cx="2286000" cy="46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Mob Riot</a:t>
            </a:r>
          </a:p>
        </p:txBody>
      </p:sp>
    </p:spTree>
    <p:extLst>
      <p:ext uri="{BB962C8B-B14F-4D97-AF65-F5344CB8AC3E}">
        <p14:creationId xmlns:p14="http://schemas.microsoft.com/office/powerpoint/2010/main" val="341187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8077200" cy="1142999"/>
          </a:xfrm>
          <a:solidFill>
            <a:schemeClr val="tx2">
              <a:lumMod val="75000"/>
            </a:schemeClr>
          </a:solidFill>
          <a:ln>
            <a:solidFill>
              <a:srgbClr val="C00000"/>
            </a:solidFill>
          </a:ln>
        </p:spPr>
        <p:txBody>
          <a:bodyPr>
            <a:normAutofit fontScale="90000"/>
          </a:bodyPr>
          <a:lstStyle/>
          <a:p>
            <a:r>
              <a:rPr lang="en-US" dirty="0">
                <a:solidFill>
                  <a:schemeClr val="bg1"/>
                </a:solidFill>
                <a:latin typeface="Castellar" pitchFamily="18" charset="0"/>
              </a:rPr>
              <a:t>American Civil Liberties</a:t>
            </a:r>
          </a:p>
        </p:txBody>
      </p:sp>
      <p:sp>
        <p:nvSpPr>
          <p:cNvPr id="3" name="Subtitle 2"/>
          <p:cNvSpPr>
            <a:spLocks noGrp="1"/>
          </p:cNvSpPr>
          <p:nvPr>
            <p:ph type="subTitle" idx="1"/>
          </p:nvPr>
        </p:nvSpPr>
        <p:spPr>
          <a:xfrm>
            <a:off x="990600" y="1828800"/>
            <a:ext cx="7467600" cy="1143000"/>
          </a:xfrm>
          <a:solidFill>
            <a:schemeClr val="tx2">
              <a:lumMod val="75000"/>
            </a:schemeClr>
          </a:solidFill>
          <a:ln>
            <a:solidFill>
              <a:srgbClr val="C00000"/>
            </a:solidFill>
          </a:ln>
        </p:spPr>
        <p:txBody>
          <a:bodyPr/>
          <a:lstStyle/>
          <a:p>
            <a:r>
              <a:rPr lang="en-US" dirty="0">
                <a:solidFill>
                  <a:schemeClr val="bg1"/>
                </a:solidFill>
                <a:latin typeface="Castellar" pitchFamily="18" charset="0"/>
              </a:rPr>
              <a:t>Part I – Bill of rights &amp; incorporation doctrine</a:t>
            </a:r>
          </a:p>
        </p:txBody>
      </p:sp>
      <p:sp>
        <p:nvSpPr>
          <p:cNvPr id="4" name="Rectangle 3"/>
          <p:cNvSpPr/>
          <p:nvPr/>
        </p:nvSpPr>
        <p:spPr>
          <a:xfrm>
            <a:off x="381000" y="3168445"/>
            <a:ext cx="8610600" cy="1371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itchFamily="18" charset="0"/>
                <a:cs typeface="Times New Roman" pitchFamily="18" charset="0"/>
              </a:rPr>
              <a:t>“A Bill of Rights is what the people are entitled to against every government, and what no just government should refuse, or rest on inference.”</a:t>
            </a:r>
          </a:p>
          <a:p>
            <a:r>
              <a:rPr lang="en-US" sz="2000" dirty="0">
                <a:latin typeface="Times New Roman" pitchFamily="18" charset="0"/>
                <a:cs typeface="Times New Roman" pitchFamily="18" charset="0"/>
              </a:rPr>
              <a:t>	- Thomas Jefferson</a:t>
            </a:r>
          </a:p>
        </p:txBody>
      </p:sp>
      <p:pic>
        <p:nvPicPr>
          <p:cNvPr id="1126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142" y="4114800"/>
            <a:ext cx="3581400" cy="2175089"/>
          </a:xfrm>
          <a:prstGeom prst="rect">
            <a:avLst/>
          </a:prstGeom>
          <a:solidFill>
            <a:schemeClr val="tx1"/>
          </a:solidFill>
          <a:ln>
            <a:solidFill>
              <a:schemeClr val="tx1"/>
            </a:solidFill>
          </a:ln>
        </p:spPr>
      </p:pic>
      <p:pic>
        <p:nvPicPr>
          <p:cNvPr id="11268" name="Picture 4" descr="Image result for Thomas Jefferson the re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4343400"/>
            <a:ext cx="1362075"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1676400" y="4267200"/>
            <a:ext cx="3200400" cy="1066800"/>
          </a:xfrm>
          <a:prstGeom prst="cloudCallout">
            <a:avLst>
              <a:gd name="adj1" fmla="val -58446"/>
              <a:gd name="adj2" fmla="val 5156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To quote Public Enemy, </a:t>
            </a:r>
            <a:r>
              <a:rPr lang="en-US" b="1" dirty="0">
                <a:solidFill>
                  <a:schemeClr val="tx1"/>
                </a:solidFill>
                <a:latin typeface="Times New Roman" pitchFamily="18" charset="0"/>
                <a:cs typeface="Times New Roman" pitchFamily="18" charset="0"/>
              </a:rPr>
              <a:t>“FIGHT THE POWER”</a:t>
            </a:r>
          </a:p>
        </p:txBody>
      </p:sp>
    </p:spTree>
    <p:extLst>
      <p:ext uri="{BB962C8B-B14F-4D97-AF65-F5344CB8AC3E}">
        <p14:creationId xmlns:p14="http://schemas.microsoft.com/office/powerpoint/2010/main" val="1308183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57200" y="274638"/>
            <a:ext cx="8229600" cy="792162"/>
          </a:xfrm>
          <a:solidFill>
            <a:schemeClr val="bg1"/>
          </a:solidFill>
          <a:ln>
            <a:solidFill>
              <a:srgbClr val="FF0000"/>
            </a:solidFill>
          </a:ln>
        </p:spPr>
        <p:txBody>
          <a:bodyPr/>
          <a:lstStyle/>
          <a:p>
            <a:pPr>
              <a:defRPr/>
            </a:pPr>
            <a:r>
              <a:rPr lang="en-US" dirty="0">
                <a:latin typeface="Castellar" panose="020A0402060406010301" pitchFamily="18" charset="0"/>
              </a:rPr>
              <a:t>Prayer in School</a:t>
            </a:r>
          </a:p>
        </p:txBody>
      </p:sp>
      <p:pic>
        <p:nvPicPr>
          <p:cNvPr id="29699" name="Content Placeholder 4">
            <a:extLst>
              <a:ext uri="{FF2B5EF4-FFF2-40B4-BE49-F238E27FC236}">
                <a16:creationId xmlns:a16="http://schemas.microsoft.com/office/drawing/2014/main" id="{882FD5DB-2CD2-4278-A4C9-2ADB28E41A44}"/>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600" y="1600200"/>
            <a:ext cx="7924800" cy="4800600"/>
          </a:xfrm>
          <a:ln>
            <a:solidFill>
              <a:srgbClr val="FF0000"/>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57200" y="274638"/>
            <a:ext cx="8229600" cy="792162"/>
          </a:xfrm>
          <a:solidFill>
            <a:schemeClr val="bg1"/>
          </a:solidFill>
          <a:ln>
            <a:solidFill>
              <a:srgbClr val="FF0000"/>
            </a:solidFill>
          </a:ln>
        </p:spPr>
        <p:txBody>
          <a:bodyPr/>
          <a:lstStyle/>
          <a:p>
            <a:pPr>
              <a:defRPr/>
            </a:pPr>
            <a:r>
              <a:rPr lang="en-US" dirty="0">
                <a:latin typeface="Castellar" panose="020A0402060406010301" pitchFamily="18" charset="0"/>
              </a:rPr>
              <a:t>Founders intent </a:t>
            </a:r>
          </a:p>
        </p:txBody>
      </p:sp>
      <p:sp>
        <p:nvSpPr>
          <p:cNvPr id="4" name="Content Placeholder 3">
            <a:extLst>
              <a:ext uri="{FF2B5EF4-FFF2-40B4-BE49-F238E27FC236}">
                <a16:creationId xmlns:a16="http://schemas.microsoft.com/office/drawing/2014/main" id="{F15DF5D1-E0AF-420C-8D5C-D1AC86AA8FEA}"/>
              </a:ext>
            </a:extLst>
          </p:cNvPr>
          <p:cNvSpPr>
            <a:spLocks noGrp="1"/>
          </p:cNvSpPr>
          <p:nvPr>
            <p:ph idx="1"/>
          </p:nvPr>
        </p:nvSpPr>
        <p:spPr>
          <a:xfrm>
            <a:off x="389744" y="3124200"/>
            <a:ext cx="8229600" cy="2925763"/>
          </a:xfrm>
          <a:solidFill>
            <a:schemeClr val="bg1"/>
          </a:solidFill>
        </p:spPr>
        <p:txBody>
          <a:bodyPr>
            <a:normAutofit/>
          </a:bodyPr>
          <a:lstStyle/>
          <a:p>
            <a:r>
              <a:rPr lang="en-US" sz="2800" b="1" dirty="0">
                <a:latin typeface="Times" panose="02020603050405020304" pitchFamily="18" charset="0"/>
                <a:cs typeface="Times" panose="02020603050405020304" pitchFamily="18" charset="0"/>
              </a:rPr>
              <a:t>Founders’ intent</a:t>
            </a:r>
          </a:p>
          <a:p>
            <a:endParaRPr lang="en-US" sz="2400" dirty="0">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B138D423-0798-4FEA-9ABF-8A2BC4421E87}"/>
              </a:ext>
            </a:extLst>
          </p:cNvPr>
          <p:cNvSpPr/>
          <p:nvPr/>
        </p:nvSpPr>
        <p:spPr>
          <a:xfrm>
            <a:off x="457200" y="1447800"/>
            <a:ext cx="8153400" cy="1295400"/>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“Congress shall make no law respecting an establishment of religion, or prohibiting the free exercise thereof”</a:t>
            </a:r>
          </a:p>
          <a:p>
            <a:r>
              <a:rPr lang="en-US" sz="2400" dirty="0">
                <a:latin typeface="Times" panose="02020603050405020304" pitchFamily="18" charset="0"/>
                <a:cs typeface="Times" panose="02020603050405020304" pitchFamily="18" charset="0"/>
              </a:rPr>
              <a:t>	- 1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Amendment, U.S. Constitution </a:t>
            </a:r>
          </a:p>
        </p:txBody>
      </p:sp>
      <p:sp>
        <p:nvSpPr>
          <p:cNvPr id="6" name="Rectangle 5">
            <a:extLst>
              <a:ext uri="{FF2B5EF4-FFF2-40B4-BE49-F238E27FC236}">
                <a16:creationId xmlns:a16="http://schemas.microsoft.com/office/drawing/2014/main" id="{49E27997-25E5-4484-95D1-DD1ACFB58EB8}"/>
              </a:ext>
            </a:extLst>
          </p:cNvPr>
          <p:cNvSpPr/>
          <p:nvPr/>
        </p:nvSpPr>
        <p:spPr>
          <a:xfrm>
            <a:off x="804472" y="3810000"/>
            <a:ext cx="5257800" cy="2438400"/>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dirty="0">
                <a:solidFill>
                  <a:srgbClr val="FFFF00"/>
                </a:solidFill>
                <a:latin typeface="Times" panose="02020603050405020304" pitchFamily="18" charset="0"/>
                <a:cs typeface="Times" panose="02020603050405020304" pitchFamily="18" charset="0"/>
              </a:rPr>
              <a:t>Promote religious tolerance </a:t>
            </a:r>
            <a:r>
              <a:rPr lang="en-US" sz="2400" dirty="0">
                <a:solidFill>
                  <a:schemeClr val="bg1"/>
                </a:solidFill>
                <a:latin typeface="Times" panose="02020603050405020304" pitchFamily="18" charset="0"/>
                <a:cs typeface="Times" panose="02020603050405020304" pitchFamily="18" charset="0"/>
              </a:rPr>
              <a:t>(factor for American colonization – Puritans, Quakers, Catholics, Presbyterians, etc.)</a:t>
            </a:r>
          </a:p>
          <a:p>
            <a:pPr marL="285750" indent="-28575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Create a </a:t>
            </a:r>
            <a:r>
              <a:rPr lang="en-US" sz="2400" b="1" u="sng" dirty="0">
                <a:solidFill>
                  <a:srgbClr val="FFFF00"/>
                </a:solidFill>
                <a:latin typeface="Times" panose="02020603050405020304" pitchFamily="18" charset="0"/>
                <a:cs typeface="Times" panose="02020603050405020304" pitchFamily="18" charset="0"/>
              </a:rPr>
              <a:t>WALL OF SEPARATION </a:t>
            </a:r>
            <a:r>
              <a:rPr lang="en-US" sz="2400" dirty="0">
                <a:solidFill>
                  <a:schemeClr val="bg1"/>
                </a:solidFill>
                <a:latin typeface="Times" panose="02020603050405020304" pitchFamily="18" charset="0"/>
                <a:cs typeface="Times" panose="02020603050405020304" pitchFamily="18" charset="0"/>
              </a:rPr>
              <a:t>between government &amp; religion </a:t>
            </a:r>
          </a:p>
        </p:txBody>
      </p:sp>
      <p:pic>
        <p:nvPicPr>
          <p:cNvPr id="1026" name="Picture 2">
            <a:extLst>
              <a:ext uri="{FF2B5EF4-FFF2-40B4-BE49-F238E27FC236}">
                <a16:creationId xmlns:a16="http://schemas.microsoft.com/office/drawing/2014/main" id="{424675D8-7793-4203-91E9-256BA5D5F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881" y="3429000"/>
            <a:ext cx="2619375" cy="300196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4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452" y="1166018"/>
            <a:ext cx="8229600" cy="4983163"/>
          </a:xfrm>
          <a:solidFill>
            <a:schemeClr val="bg1"/>
          </a:solidFill>
        </p:spPr>
        <p:txBody>
          <a:bodyPr>
            <a:normAutofit/>
          </a:bodyPr>
          <a:lstStyle/>
          <a:p>
            <a:r>
              <a:rPr lang="en-US" sz="2400" b="1" dirty="0">
                <a:latin typeface="Times New Roman" pitchFamily="18" charset="0"/>
                <a:cs typeface="Times New Roman" pitchFamily="18" charset="0"/>
              </a:rPr>
              <a:t>First Amendment – U.S. Constitution </a:t>
            </a:r>
          </a:p>
        </p:txBody>
      </p:sp>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Let’s get religious</a:t>
            </a: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133292"/>
            <a:ext cx="4762500" cy="44199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590800"/>
            <a:ext cx="3810000" cy="1066800"/>
          </a:xfrm>
          <a:prstGeom prst="rect">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New Roman" pitchFamily="18" charset="0"/>
                <a:cs typeface="Times New Roman" pitchFamily="18" charset="0"/>
              </a:rPr>
              <a:t>Establishment Clause</a:t>
            </a:r>
          </a:p>
        </p:txBody>
      </p:sp>
      <p:sp>
        <p:nvSpPr>
          <p:cNvPr id="5" name="Rectangle 4"/>
          <p:cNvSpPr/>
          <p:nvPr/>
        </p:nvSpPr>
        <p:spPr>
          <a:xfrm>
            <a:off x="5029200" y="2590800"/>
            <a:ext cx="3810000" cy="1066800"/>
          </a:xfrm>
          <a:prstGeom prst="rect">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New Roman" pitchFamily="18" charset="0"/>
                <a:cs typeface="Times New Roman" pitchFamily="18" charset="0"/>
              </a:rPr>
              <a:t>Free Exercise Clause</a:t>
            </a:r>
          </a:p>
        </p:txBody>
      </p:sp>
      <p:sp>
        <p:nvSpPr>
          <p:cNvPr id="6" name="Rectangle 5"/>
          <p:cNvSpPr/>
          <p:nvPr/>
        </p:nvSpPr>
        <p:spPr>
          <a:xfrm>
            <a:off x="2195052" y="4192229"/>
            <a:ext cx="4724400" cy="685800"/>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itchFamily="18" charset="0"/>
                <a:cs typeface="Times New Roman" pitchFamily="18" charset="0"/>
              </a:rPr>
              <a:t>FREEDOM of RELIGION</a:t>
            </a:r>
          </a:p>
        </p:txBody>
      </p:sp>
      <p:sp>
        <p:nvSpPr>
          <p:cNvPr id="7" name="Down Arrow 6"/>
          <p:cNvSpPr/>
          <p:nvPr/>
        </p:nvSpPr>
        <p:spPr>
          <a:xfrm>
            <a:off x="5562600" y="3429000"/>
            <a:ext cx="685800" cy="763229"/>
          </a:xfrm>
          <a:prstGeom prst="down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a:off x="2667000" y="3513188"/>
            <a:ext cx="685800" cy="763229"/>
          </a:xfrm>
          <a:prstGeom prst="down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18652" y="1600200"/>
            <a:ext cx="8077200" cy="685800"/>
          </a:xfrm>
          <a:prstGeom prst="rect">
            <a:avLst/>
          </a:prstGeom>
          <a:solidFill>
            <a:schemeClr val="accent5">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itchFamily="18" charset="0"/>
                <a:cs typeface="Times New Roman" pitchFamily="18" charset="0"/>
              </a:rPr>
              <a:t>“Congress shall make no law respecting an establishment of religion, or prohibiting the free exercise thereof;</a:t>
            </a:r>
            <a:endParaRPr lang="en-US" sz="2000" b="1" dirty="0"/>
          </a:p>
        </p:txBody>
      </p:sp>
    </p:spTree>
    <p:extLst>
      <p:ext uri="{BB962C8B-B14F-4D97-AF65-F5344CB8AC3E}">
        <p14:creationId xmlns:p14="http://schemas.microsoft.com/office/powerpoint/2010/main" val="1866976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normAutofit/>
          </a:bodyPr>
          <a:lstStyle/>
          <a:p>
            <a:r>
              <a:rPr lang="en-US" sz="3600" dirty="0">
                <a:latin typeface="Castellar" pitchFamily="18" charset="0"/>
              </a:rPr>
              <a:t>Thou shall not establish</a:t>
            </a:r>
          </a:p>
        </p:txBody>
      </p:sp>
      <p:sp>
        <p:nvSpPr>
          <p:cNvPr id="3" name="Content Placeholder 2"/>
          <p:cNvSpPr>
            <a:spLocks noGrp="1"/>
          </p:cNvSpPr>
          <p:nvPr>
            <p:ph idx="1"/>
          </p:nvPr>
        </p:nvSpPr>
        <p:spPr>
          <a:xfrm>
            <a:off x="457200" y="2514600"/>
            <a:ext cx="8229600" cy="3611563"/>
          </a:xfrm>
          <a:solidFill>
            <a:schemeClr val="bg1"/>
          </a:solidFill>
        </p:spPr>
        <p:txBody>
          <a:bodyPr>
            <a:normAutofit/>
          </a:bodyPr>
          <a:lstStyle/>
          <a:p>
            <a:pPr marL="0" indent="0">
              <a:buNone/>
            </a:pPr>
            <a:r>
              <a:rPr lang="en-US" sz="2400" b="1" u="sng" dirty="0">
                <a:solidFill>
                  <a:srgbClr val="C00000"/>
                </a:solidFill>
                <a:latin typeface="Times New Roman" pitchFamily="18" charset="0"/>
                <a:cs typeface="Times New Roman" pitchFamily="18" charset="0"/>
              </a:rPr>
              <a:t>THE WALL OF SEPARATION</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b="1" i="1" dirty="0">
                <a:solidFill>
                  <a:srgbClr val="002060"/>
                </a:solidFill>
                <a:latin typeface="Times New Roman" pitchFamily="18" charset="0"/>
                <a:cs typeface="Times New Roman" pitchFamily="18" charset="0"/>
              </a:rPr>
              <a:t>separating church &amp; state</a:t>
            </a:r>
            <a:r>
              <a:rPr lang="en-US" sz="2400" dirty="0">
                <a:latin typeface="Times New Roman" pitchFamily="18" charset="0"/>
                <a:cs typeface="Times New Roman" pitchFamily="18" charset="0"/>
              </a:rPr>
              <a:t>)</a:t>
            </a:r>
          </a:p>
          <a:p>
            <a:pPr marL="0" indent="0">
              <a:buNone/>
            </a:pPr>
            <a:endParaRPr lang="en-US" sz="2400"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586BC5AE-86B8-4269-B8B6-FABCDE3519DC}"/>
              </a:ext>
            </a:extLst>
          </p:cNvPr>
          <p:cNvSpPr/>
          <p:nvPr/>
        </p:nvSpPr>
        <p:spPr>
          <a:xfrm>
            <a:off x="304800" y="1401762"/>
            <a:ext cx="8534400" cy="914400"/>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dirty="0">
                <a:latin typeface="Times New Roman" panose="02020603050405020304" pitchFamily="18" charset="0"/>
                <a:cs typeface="Times New Roman" panose="02020603050405020304" pitchFamily="18" charset="0"/>
              </a:rPr>
              <a:t>Congress shall make no laws respecting an establishment of religion</a:t>
            </a:r>
          </a:p>
          <a:p>
            <a:pPr>
              <a:defRPr/>
            </a:pPr>
            <a:r>
              <a:rPr lang="en-US" sz="2200" b="1" dirty="0">
                <a:latin typeface="Times New Roman" panose="02020603050405020304" pitchFamily="18" charset="0"/>
                <a:cs typeface="Times New Roman" panose="02020603050405020304" pitchFamily="18" charset="0"/>
              </a:rPr>
              <a:t>	- Establishment Clause, 1</a:t>
            </a:r>
            <a:r>
              <a:rPr lang="en-US" sz="2200" b="1" baseline="30000" dirty="0">
                <a:latin typeface="Times New Roman" panose="02020603050405020304" pitchFamily="18" charset="0"/>
                <a:cs typeface="Times New Roman" panose="02020603050405020304" pitchFamily="18" charset="0"/>
              </a:rPr>
              <a:t>st</a:t>
            </a:r>
            <a:r>
              <a:rPr lang="en-US" sz="2200" b="1" dirty="0">
                <a:latin typeface="Times New Roman" panose="02020603050405020304" pitchFamily="18" charset="0"/>
                <a:cs typeface="Times New Roman" panose="02020603050405020304" pitchFamily="18" charset="0"/>
              </a:rPr>
              <a:t> Amendment, U.S. Constitution </a:t>
            </a:r>
          </a:p>
        </p:txBody>
      </p:sp>
      <p:sp>
        <p:nvSpPr>
          <p:cNvPr id="5" name="Rectangle 4">
            <a:extLst>
              <a:ext uri="{FF2B5EF4-FFF2-40B4-BE49-F238E27FC236}">
                <a16:creationId xmlns:a16="http://schemas.microsoft.com/office/drawing/2014/main" id="{C3893FC6-17ED-49EA-A872-2A946061532E}"/>
              </a:ext>
            </a:extLst>
          </p:cNvPr>
          <p:cNvSpPr/>
          <p:nvPr/>
        </p:nvSpPr>
        <p:spPr>
          <a:xfrm>
            <a:off x="609599" y="3124200"/>
            <a:ext cx="4191001" cy="3459162"/>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Congress/Government cannot </a:t>
            </a:r>
            <a:r>
              <a:rPr lang="en-US" sz="2400" b="1" u="sng" dirty="0">
                <a:solidFill>
                  <a:srgbClr val="FFFF00"/>
                </a:solidFill>
                <a:latin typeface="Times New Roman" panose="02020603050405020304" pitchFamily="18" charset="0"/>
                <a:cs typeface="Times New Roman" panose="02020603050405020304" pitchFamily="18" charset="0"/>
              </a:rPr>
              <a:t>ESTABLISH/FORCE</a:t>
            </a:r>
            <a:r>
              <a:rPr lang="en-US" sz="2400" dirty="0">
                <a:solidFill>
                  <a:schemeClr val="bg1"/>
                </a:solidFill>
                <a:latin typeface="Times New Roman" panose="02020603050405020304" pitchFamily="18" charset="0"/>
                <a:cs typeface="Times New Roman" panose="02020603050405020304" pitchFamily="18" charset="0"/>
              </a:rPr>
              <a:t> religion onto people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Factor in the development of the U.S.</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Issues</a:t>
            </a:r>
            <a:r>
              <a:rPr lang="en-US" sz="2400" dirty="0">
                <a:solidFill>
                  <a:schemeClr val="bg1"/>
                </a:solidFill>
                <a:latin typeface="Times New Roman" panose="02020603050405020304" pitchFamily="18" charset="0"/>
                <a:cs typeface="Times New Roman" panose="02020603050405020304" pitchFamily="18" charset="0"/>
              </a:rPr>
              <a:t>: </a:t>
            </a:r>
            <a:r>
              <a:rPr lang="en-US" sz="2400" b="1" i="1" dirty="0">
                <a:solidFill>
                  <a:srgbClr val="FFFF00"/>
                </a:solidFill>
                <a:latin typeface="Times New Roman" panose="02020603050405020304" pitchFamily="18" charset="0"/>
                <a:cs typeface="Times New Roman" panose="02020603050405020304" pitchFamily="18" charset="0"/>
              </a:rPr>
              <a:t>Parochial-aid, school pray, evolution, school vouchers, &amp; same sex marriage</a:t>
            </a:r>
          </a:p>
        </p:txBody>
      </p:sp>
      <p:pic>
        <p:nvPicPr>
          <p:cNvPr id="7" name="Picture 6" descr="A person holding a sign&#10;&#10;Description automatically generated">
            <a:extLst>
              <a:ext uri="{FF2B5EF4-FFF2-40B4-BE49-F238E27FC236}">
                <a16:creationId xmlns:a16="http://schemas.microsoft.com/office/drawing/2014/main" id="{01AA3EC1-5B7B-4F64-8356-CA31B8C2F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124200"/>
            <a:ext cx="3200399" cy="3459162"/>
          </a:xfrm>
          <a:prstGeom prst="rect">
            <a:avLst/>
          </a:prstGeom>
          <a:ln>
            <a:solidFill>
              <a:srgbClr val="002060"/>
            </a:solidFill>
          </a:ln>
        </p:spPr>
      </p:pic>
      <p:sp>
        <p:nvSpPr>
          <p:cNvPr id="8" name="Rectangle 7">
            <a:extLst>
              <a:ext uri="{FF2B5EF4-FFF2-40B4-BE49-F238E27FC236}">
                <a16:creationId xmlns:a16="http://schemas.microsoft.com/office/drawing/2014/main" id="{1667BA31-8301-4601-B5CF-F06C88BFF27A}"/>
              </a:ext>
            </a:extLst>
          </p:cNvPr>
          <p:cNvSpPr/>
          <p:nvPr/>
        </p:nvSpPr>
        <p:spPr>
          <a:xfrm>
            <a:off x="7391400" y="3429000"/>
            <a:ext cx="609600" cy="533400"/>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6032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4" name="Title 3">
            <a:extLst>
              <a:ext uri="{FF2B5EF4-FFF2-40B4-BE49-F238E27FC236}">
                <a16:creationId xmlns:a16="http://schemas.microsoft.com/office/drawing/2014/main" id="{CC4EF696-9B1D-4198-8E75-07300442288C}"/>
              </a:ext>
            </a:extLst>
          </p:cNvPr>
          <p:cNvSpPr>
            <a:spLocks noGrp="1"/>
          </p:cNvSpPr>
          <p:nvPr>
            <p:ph type="title"/>
          </p:nvPr>
        </p:nvSpPr>
        <p:spPr>
          <a:xfrm>
            <a:off x="457200" y="274638"/>
            <a:ext cx="8229600" cy="844550"/>
          </a:xfrm>
          <a:solidFill>
            <a:schemeClr val="bg1"/>
          </a:solidFill>
          <a:ln>
            <a:solidFill>
              <a:srgbClr val="FF0000"/>
            </a:solidFill>
          </a:ln>
        </p:spPr>
        <p:txBody>
          <a:bodyPr/>
          <a:lstStyle/>
          <a:p>
            <a:pPr>
              <a:defRPr/>
            </a:pPr>
            <a:r>
              <a:rPr lang="en-US" altLang="en-US" dirty="0">
                <a:latin typeface="Castellar" panose="020A0402060406010301" pitchFamily="18" charset="0"/>
              </a:rPr>
              <a:t>Free Exercise Clause</a:t>
            </a:r>
          </a:p>
        </p:txBody>
      </p:sp>
      <p:sp>
        <p:nvSpPr>
          <p:cNvPr id="2" name="Rectangle 1">
            <a:extLst>
              <a:ext uri="{FF2B5EF4-FFF2-40B4-BE49-F238E27FC236}">
                <a16:creationId xmlns:a16="http://schemas.microsoft.com/office/drawing/2014/main" id="{586201F9-E784-4582-906A-386DB50F686E}"/>
              </a:ext>
            </a:extLst>
          </p:cNvPr>
          <p:cNvSpPr/>
          <p:nvPr/>
        </p:nvSpPr>
        <p:spPr>
          <a:xfrm>
            <a:off x="1219200" y="1449388"/>
            <a:ext cx="7239000" cy="808037"/>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“Prohibit the exercise thereof” – Free Exercise Clause </a:t>
            </a:r>
          </a:p>
          <a:p>
            <a:pPr algn="ctr">
              <a:defRPr/>
            </a:pPr>
            <a:endParaRPr lang="en-US" sz="2000" b="1" dirty="0">
              <a:latin typeface="Times New Roman" panose="02020603050405020304" pitchFamily="18" charset="0"/>
              <a:cs typeface="Times New Roman" panose="02020603050405020304" pitchFamily="18" charset="0"/>
            </a:endParaRPr>
          </a:p>
        </p:txBody>
      </p:sp>
      <p:pic>
        <p:nvPicPr>
          <p:cNvPr id="33796" name="Picture 6">
            <a:extLst>
              <a:ext uri="{FF2B5EF4-FFF2-40B4-BE49-F238E27FC236}">
                <a16:creationId xmlns:a16="http://schemas.microsoft.com/office/drawing/2014/main" id="{FF8B679E-D466-4290-A251-986BA00E18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4500" y="1981200"/>
            <a:ext cx="28702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F516917-C1F2-4EE7-8103-2C42B5D7DA09}"/>
              </a:ext>
            </a:extLst>
          </p:cNvPr>
          <p:cNvSpPr/>
          <p:nvPr/>
        </p:nvSpPr>
        <p:spPr>
          <a:xfrm>
            <a:off x="152400" y="3652838"/>
            <a:ext cx="3051175" cy="715962"/>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Practice of faith</a:t>
            </a:r>
          </a:p>
        </p:txBody>
      </p:sp>
      <p:sp>
        <p:nvSpPr>
          <p:cNvPr id="12" name="Rectangle 11">
            <a:extLst>
              <a:ext uri="{FF2B5EF4-FFF2-40B4-BE49-F238E27FC236}">
                <a16:creationId xmlns:a16="http://schemas.microsoft.com/office/drawing/2014/main" id="{B945B0C7-3D04-4134-86C4-80ABCCD92096}"/>
              </a:ext>
            </a:extLst>
          </p:cNvPr>
          <p:cNvSpPr/>
          <p:nvPr/>
        </p:nvSpPr>
        <p:spPr>
          <a:xfrm>
            <a:off x="684213" y="4843463"/>
            <a:ext cx="3051175" cy="715962"/>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Not an absolute right</a:t>
            </a:r>
          </a:p>
        </p:txBody>
      </p:sp>
      <p:sp>
        <p:nvSpPr>
          <p:cNvPr id="13" name="Rectangle 12">
            <a:extLst>
              <a:ext uri="{FF2B5EF4-FFF2-40B4-BE49-F238E27FC236}">
                <a16:creationId xmlns:a16="http://schemas.microsoft.com/office/drawing/2014/main" id="{F9D1C3B4-C8EC-4FF2-8828-6539A9AE4BD2}"/>
              </a:ext>
            </a:extLst>
          </p:cNvPr>
          <p:cNvSpPr/>
          <p:nvPr/>
        </p:nvSpPr>
        <p:spPr>
          <a:xfrm>
            <a:off x="1950985" y="5764213"/>
            <a:ext cx="3051175" cy="715962"/>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latin typeface="Times New Roman" panose="02020603050405020304" pitchFamily="18" charset="0"/>
                <a:cs typeface="Times New Roman" panose="02020603050405020304" pitchFamily="18" charset="0"/>
              </a:rPr>
              <a:t>Laws can limit, but not target</a:t>
            </a:r>
          </a:p>
        </p:txBody>
      </p:sp>
      <p:sp>
        <p:nvSpPr>
          <p:cNvPr id="9" name="Rectangle 8">
            <a:extLst>
              <a:ext uri="{FF2B5EF4-FFF2-40B4-BE49-F238E27FC236}">
                <a16:creationId xmlns:a16="http://schemas.microsoft.com/office/drawing/2014/main" id="{E7D6C237-5684-4ED8-9F74-0E007607CFC6}"/>
              </a:ext>
            </a:extLst>
          </p:cNvPr>
          <p:cNvSpPr/>
          <p:nvPr/>
        </p:nvSpPr>
        <p:spPr>
          <a:xfrm>
            <a:off x="5486400" y="5257800"/>
            <a:ext cx="3430588" cy="1325561"/>
          </a:xfrm>
          <a:prstGeom prst="rect">
            <a:avLst/>
          </a:prstGeom>
          <a:solidFill>
            <a:schemeClr val="accent4">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latin typeface="Times New Roman" panose="02020603050405020304" pitchFamily="18" charset="0"/>
                <a:cs typeface="Times New Roman" panose="02020603050405020304" pitchFamily="18" charset="0"/>
              </a:rPr>
              <a:t>Church of the </a:t>
            </a:r>
            <a:r>
              <a:rPr lang="en-US" sz="2400" b="1" dirty="0" err="1">
                <a:latin typeface="Times New Roman" panose="02020603050405020304" pitchFamily="18" charset="0"/>
                <a:cs typeface="Times New Roman" panose="02020603050405020304" pitchFamily="18" charset="0"/>
              </a:rPr>
              <a:t>Lukumi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Babalu</a:t>
            </a:r>
            <a:r>
              <a:rPr lang="en-US" sz="2400" b="1" dirty="0">
                <a:latin typeface="Times New Roman" panose="02020603050405020304" pitchFamily="18" charset="0"/>
                <a:cs typeface="Times New Roman" panose="02020603050405020304" pitchFamily="18" charset="0"/>
              </a:rPr>
              <a:t> Aye v.  City of Hialeah (1993)</a:t>
            </a:r>
          </a:p>
        </p:txBody>
      </p:sp>
      <p:sp>
        <p:nvSpPr>
          <p:cNvPr id="10" name="Arrow: Right 9">
            <a:extLst>
              <a:ext uri="{FF2B5EF4-FFF2-40B4-BE49-F238E27FC236}">
                <a16:creationId xmlns:a16="http://schemas.microsoft.com/office/drawing/2014/main" id="{C2514D39-FFCD-48E4-9218-AC07DBC54A4F}"/>
              </a:ext>
            </a:extLst>
          </p:cNvPr>
          <p:cNvSpPr/>
          <p:nvPr/>
        </p:nvSpPr>
        <p:spPr>
          <a:xfrm>
            <a:off x="4869630" y="5943600"/>
            <a:ext cx="769170" cy="292894"/>
          </a:xfrm>
          <a:prstGeom prst="rightArrow">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fade">
                                      <p:cBhvr>
                                        <p:cTn id="7" dur="2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B8DB-DEF3-4E61-99C7-709F67E8D523}"/>
              </a:ext>
            </a:extLst>
          </p:cNvPr>
          <p:cNvSpPr>
            <a:spLocks noGrp="1"/>
          </p:cNvSpPr>
          <p:nvPr>
            <p:ph type="title"/>
          </p:nvPr>
        </p:nvSpPr>
        <p:spPr>
          <a:xfrm>
            <a:off x="152400" y="274638"/>
            <a:ext cx="8534400" cy="792162"/>
          </a:xfrm>
          <a:solidFill>
            <a:schemeClr val="bg1"/>
          </a:solidFill>
          <a:ln>
            <a:solidFill>
              <a:srgbClr val="FF0000"/>
            </a:solidFill>
          </a:ln>
        </p:spPr>
        <p:txBody>
          <a:bodyPr>
            <a:noAutofit/>
          </a:bodyPr>
          <a:lstStyle/>
          <a:p>
            <a:r>
              <a:rPr lang="en-US" sz="3000" b="1" dirty="0">
                <a:latin typeface="Castellar" panose="020A0402060406010301" pitchFamily="18" charset="0"/>
              </a:rPr>
              <a:t>Our We Exercising or Establishing</a:t>
            </a:r>
          </a:p>
        </p:txBody>
      </p:sp>
      <p:sp>
        <p:nvSpPr>
          <p:cNvPr id="3" name="Content Placeholder 2">
            <a:extLst>
              <a:ext uri="{FF2B5EF4-FFF2-40B4-BE49-F238E27FC236}">
                <a16:creationId xmlns:a16="http://schemas.microsoft.com/office/drawing/2014/main" id="{010F3A48-966B-3D8D-C71D-796AAE0F14DD}"/>
              </a:ext>
            </a:extLst>
          </p:cNvPr>
          <p:cNvSpPr>
            <a:spLocks noGrp="1"/>
          </p:cNvSpPr>
          <p:nvPr>
            <p:ph idx="1"/>
          </p:nvPr>
        </p:nvSpPr>
        <p:spPr>
          <a:xfrm>
            <a:off x="304800" y="1371600"/>
            <a:ext cx="8610600" cy="5334000"/>
          </a:xfrm>
          <a:solidFill>
            <a:schemeClr val="bg1"/>
          </a:solidFill>
          <a:ln>
            <a:solidFill>
              <a:srgbClr val="002060"/>
            </a:solidFill>
          </a:ln>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Identify the following as issues with the </a:t>
            </a:r>
            <a:r>
              <a:rPr lang="en-US" sz="2400" b="1" dirty="0">
                <a:solidFill>
                  <a:srgbClr val="002060"/>
                </a:solidFill>
                <a:latin typeface="Times" panose="02020603050405020304" pitchFamily="18" charset="0"/>
                <a:cs typeface="Times" panose="02020603050405020304" pitchFamily="18" charset="0"/>
              </a:rPr>
              <a:t>(FE) – Free Exercise Clause</a:t>
            </a:r>
            <a:r>
              <a:rPr lang="en-US" sz="2400" dirty="0">
                <a:latin typeface="Times" panose="02020603050405020304" pitchFamily="18" charset="0"/>
                <a:cs typeface="Times" panose="02020603050405020304" pitchFamily="18" charset="0"/>
              </a:rPr>
              <a:t> or </a:t>
            </a:r>
            <a:r>
              <a:rPr lang="en-US" sz="2400" b="1" dirty="0">
                <a:solidFill>
                  <a:srgbClr val="FF0000"/>
                </a:solidFill>
                <a:latin typeface="Times" panose="02020603050405020304" pitchFamily="18" charset="0"/>
                <a:cs typeface="Times" panose="02020603050405020304" pitchFamily="18" charset="0"/>
              </a:rPr>
              <a:t>(E) – Establishment Clause</a:t>
            </a:r>
          </a:p>
          <a:p>
            <a:pPr marL="457200" indent="-457200">
              <a:buAutoNum type="arabicPeriod"/>
            </a:pPr>
            <a:r>
              <a:rPr lang="en-US" sz="2400" dirty="0">
                <a:effectLst/>
                <a:latin typeface="Times New Roman" panose="02020603050405020304" pitchFamily="18" charset="0"/>
                <a:ea typeface="Calibri" panose="020F0502020204030204" pitchFamily="34" charset="0"/>
              </a:rPr>
              <a:t>Using government money to pay for lunches for poor children in parochial schools. </a:t>
            </a:r>
          </a:p>
          <a:p>
            <a:pPr marL="457200" indent="-457200">
              <a:buAutoNum type="arabicPeriod"/>
            </a:pPr>
            <a:r>
              <a:rPr lang="en-US" sz="2400" dirty="0">
                <a:effectLst/>
                <a:latin typeface="Times New Roman" panose="02020603050405020304" pitchFamily="18" charset="0"/>
                <a:ea typeface="Calibri" panose="020F0502020204030204" pitchFamily="34" charset="0"/>
              </a:rPr>
              <a:t>Sacrificing chickens during a religiou</a:t>
            </a:r>
            <a:r>
              <a:rPr lang="en-US" sz="2400" dirty="0">
                <a:latin typeface="Times New Roman" panose="02020603050405020304" pitchFamily="18" charset="0"/>
                <a:ea typeface="Calibri" panose="020F0502020204030204" pitchFamily="34" charset="0"/>
              </a:rPr>
              <a:t>s ceremony </a:t>
            </a:r>
            <a:endParaRPr lang="en-US" sz="2400" dirty="0">
              <a:effectLst/>
              <a:latin typeface="Times New Roman" panose="02020603050405020304" pitchFamily="18" charset="0"/>
              <a:ea typeface="Calibri" panose="020F0502020204030204" pitchFamily="34" charset="0"/>
            </a:endParaRPr>
          </a:p>
          <a:p>
            <a:pPr marL="457200" indent="-457200">
              <a:buAutoNum type="arabicPeriod"/>
            </a:pPr>
            <a:r>
              <a:rPr lang="en-US" sz="2400" dirty="0">
                <a:effectLst/>
                <a:latin typeface="Times New Roman" panose="02020603050405020304" pitchFamily="18" charset="0"/>
                <a:ea typeface="Calibri" panose="020F0502020204030204" pitchFamily="34" charset="0"/>
              </a:rPr>
              <a:t>A public university giving money to students to start a religious newspaper </a:t>
            </a:r>
            <a:endParaRPr lang="en-US" sz="2400" dirty="0">
              <a:latin typeface="Times New Roman" panose="02020603050405020304" pitchFamily="18" charset="0"/>
              <a:ea typeface="Calibri" panose="020F0502020204030204" pitchFamily="34" charset="0"/>
            </a:endParaRPr>
          </a:p>
          <a:p>
            <a:pPr marL="457200" indent="-457200">
              <a:buAutoNum type="arabicPeriod"/>
            </a:pPr>
            <a:r>
              <a:rPr lang="en-US" sz="2400" dirty="0">
                <a:effectLst/>
                <a:latin typeface="Times New Roman" panose="02020603050405020304" pitchFamily="18" charset="0"/>
                <a:ea typeface="Calibri" panose="020F0502020204030204" pitchFamily="34" charset="0"/>
              </a:rPr>
              <a:t>The practice of polygamy or being married to multiple spouses at one time. </a:t>
            </a:r>
          </a:p>
          <a:p>
            <a:pPr marL="457200" indent="-457200">
              <a:buAutoNum type="arabicPeriod"/>
            </a:pPr>
            <a:r>
              <a:rPr lang="en-US" sz="2400" dirty="0">
                <a:latin typeface="Times New Roman" panose="02020603050405020304" pitchFamily="18" charset="0"/>
                <a:cs typeface="Times" panose="02020603050405020304" pitchFamily="18" charset="0"/>
              </a:rPr>
              <a:t>Wearing a yarmulke as a member of the Jewish Faith </a:t>
            </a:r>
          </a:p>
          <a:p>
            <a:pPr marL="457200" indent="-457200">
              <a:buAutoNum type="arabicPeriod"/>
            </a:pPr>
            <a:r>
              <a:rPr lang="en-US" sz="2400" dirty="0">
                <a:latin typeface="Times New Roman" panose="02020603050405020304" pitchFamily="18" charset="0"/>
                <a:cs typeface="Times" panose="02020603050405020304" pitchFamily="18" charset="0"/>
              </a:rPr>
              <a:t>Having a moment of silence at the opening of the school day </a:t>
            </a:r>
          </a:p>
          <a:p>
            <a:pPr marL="457200" indent="-457200">
              <a:buAutoNum type="arabicPeriod"/>
            </a:pPr>
            <a:r>
              <a:rPr lang="en-US" sz="2400" dirty="0">
                <a:latin typeface="Times New Roman" panose="02020603050405020304" pitchFamily="18" charset="0"/>
                <a:cs typeface="Times" panose="02020603050405020304" pitchFamily="18" charset="0"/>
              </a:rPr>
              <a:t>Use of hallucinogens to bring on visions</a:t>
            </a:r>
          </a:p>
          <a:p>
            <a:pPr marL="457200" indent="-457200">
              <a:buAutoNum type="arabicPeriod"/>
            </a:pPr>
            <a:r>
              <a:rPr lang="en-US" sz="2400" dirty="0">
                <a:latin typeface="Times New Roman" panose="02020603050405020304" pitchFamily="18" charset="0"/>
                <a:cs typeface="Times" panose="02020603050405020304" pitchFamily="18" charset="0"/>
              </a:rPr>
              <a:t>Placing a sticker on biology textbooks that stated evolution is just a theory</a:t>
            </a:r>
          </a:p>
          <a:p>
            <a:pPr marL="457200" indent="-457200">
              <a:buAutoNum type="arabicPeriod"/>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713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8AF59-0E92-4D7D-9A97-8D10B964D5E4}"/>
              </a:ext>
            </a:extLst>
          </p:cNvPr>
          <p:cNvSpPr>
            <a:spLocks noGrp="1"/>
          </p:cNvSpPr>
          <p:nvPr>
            <p:ph type="title"/>
          </p:nvPr>
        </p:nvSpPr>
        <p:spPr>
          <a:xfrm>
            <a:off x="457200" y="160337"/>
            <a:ext cx="8229600" cy="754063"/>
          </a:xfrm>
          <a:solidFill>
            <a:schemeClr val="bg1"/>
          </a:solidFill>
          <a:ln>
            <a:solidFill>
              <a:srgbClr val="FF0000"/>
            </a:solidFill>
          </a:ln>
        </p:spPr>
        <p:txBody>
          <a:bodyPr>
            <a:normAutofit fontScale="90000"/>
          </a:bodyPr>
          <a:lstStyle/>
          <a:p>
            <a:r>
              <a:rPr lang="en-US" dirty="0">
                <a:latin typeface="Castellar" panose="020A0402060406010301" pitchFamily="18" charset="0"/>
              </a:rPr>
              <a:t>A Test of Faith</a:t>
            </a:r>
          </a:p>
        </p:txBody>
      </p:sp>
      <p:sp>
        <p:nvSpPr>
          <p:cNvPr id="3" name="Content Placeholder 2">
            <a:extLst>
              <a:ext uri="{FF2B5EF4-FFF2-40B4-BE49-F238E27FC236}">
                <a16:creationId xmlns:a16="http://schemas.microsoft.com/office/drawing/2014/main" id="{A3B9E24C-9F8D-4950-A3E8-E33C935CDE28}"/>
              </a:ext>
            </a:extLst>
          </p:cNvPr>
          <p:cNvSpPr>
            <a:spLocks noGrp="1"/>
          </p:cNvSpPr>
          <p:nvPr>
            <p:ph idx="1"/>
          </p:nvPr>
        </p:nvSpPr>
        <p:spPr>
          <a:xfrm>
            <a:off x="457200" y="1089819"/>
            <a:ext cx="5486400" cy="5304631"/>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SCOTUS SAYS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Schools cannot require pray in school </a:t>
            </a:r>
          </a:p>
          <a:p>
            <a:r>
              <a:rPr lang="en-US" sz="2400" dirty="0">
                <a:latin typeface="Times New Roman" panose="02020603050405020304" pitchFamily="18" charset="0"/>
                <a:cs typeface="Times New Roman" panose="02020603050405020304" pitchFamily="18" charset="0"/>
              </a:rPr>
              <a:t>Similar cases </a:t>
            </a:r>
          </a:p>
          <a:p>
            <a:pPr lvl="1"/>
            <a:r>
              <a:rPr lang="en-US" sz="2200" b="1" dirty="0">
                <a:latin typeface="Times New Roman" panose="02020603050405020304" pitchFamily="18" charset="0"/>
                <a:cs typeface="Times New Roman" panose="02020603050405020304" pitchFamily="18" charset="0"/>
              </a:rPr>
              <a:t>Wallace v. </a:t>
            </a:r>
            <a:r>
              <a:rPr lang="en-US" sz="2200" b="1" dirty="0" err="1">
                <a:latin typeface="Times New Roman" panose="02020603050405020304" pitchFamily="18" charset="0"/>
                <a:cs typeface="Times New Roman" panose="02020603050405020304" pitchFamily="18" charset="0"/>
              </a:rPr>
              <a:t>Jaffree</a:t>
            </a:r>
            <a:r>
              <a:rPr lang="en-US" sz="2200" b="1" dirty="0">
                <a:latin typeface="Times New Roman" panose="02020603050405020304" pitchFamily="18" charset="0"/>
                <a:cs typeface="Times New Roman" panose="02020603050405020304" pitchFamily="18" charset="0"/>
              </a:rPr>
              <a:t> 1985 </a:t>
            </a:r>
            <a:r>
              <a:rPr lang="en-US" sz="2200" dirty="0">
                <a:latin typeface="Times New Roman" panose="02020603050405020304" pitchFamily="18" charset="0"/>
                <a:cs typeface="Times New Roman" panose="02020603050405020304" pitchFamily="18" charset="0"/>
              </a:rPr>
              <a:t>(No moment of silence)</a:t>
            </a:r>
          </a:p>
          <a:p>
            <a:pPr lvl="1"/>
            <a:r>
              <a:rPr lang="en-US" sz="2200" b="1" dirty="0">
                <a:latin typeface="Times New Roman" panose="02020603050405020304" pitchFamily="18" charset="0"/>
                <a:cs typeface="Times New Roman" panose="02020603050405020304" pitchFamily="18" charset="0"/>
              </a:rPr>
              <a:t>Lemon v. Kurtzman 1971 </a:t>
            </a:r>
            <a:r>
              <a:rPr lang="en-US" sz="2200" dirty="0">
                <a:latin typeface="Times New Roman" panose="02020603050405020304" pitchFamily="18" charset="0"/>
                <a:cs typeface="Times New Roman" panose="02020603050405020304" pitchFamily="18" charset="0"/>
              </a:rPr>
              <a:t>(Lemon test for parochial-aid)</a:t>
            </a:r>
          </a:p>
          <a:p>
            <a:pPr lvl="1"/>
            <a:r>
              <a:rPr lang="en-US" sz="2200" b="1" dirty="0">
                <a:latin typeface="Times New Roman" panose="02020603050405020304" pitchFamily="18" charset="0"/>
                <a:cs typeface="Times New Roman" panose="02020603050405020304" pitchFamily="18" charset="0"/>
              </a:rPr>
              <a:t>Abbington v. Schempp 1963 </a:t>
            </a:r>
            <a:r>
              <a:rPr lang="en-US" sz="2200" dirty="0">
                <a:latin typeface="Times New Roman" panose="02020603050405020304" pitchFamily="18" charset="0"/>
                <a:cs typeface="Times New Roman" panose="02020603050405020304" pitchFamily="18" charset="0"/>
              </a:rPr>
              <a:t>(No bible verse reading in school)</a:t>
            </a:r>
          </a:p>
        </p:txBody>
      </p:sp>
      <p:sp>
        <p:nvSpPr>
          <p:cNvPr id="4" name="Rectangle 3">
            <a:extLst>
              <a:ext uri="{FF2B5EF4-FFF2-40B4-BE49-F238E27FC236}">
                <a16:creationId xmlns:a16="http://schemas.microsoft.com/office/drawing/2014/main" id="{544A6B0C-3410-4A92-8BA7-6047E5D27A94}"/>
              </a:ext>
            </a:extLst>
          </p:cNvPr>
          <p:cNvSpPr/>
          <p:nvPr/>
        </p:nvSpPr>
        <p:spPr>
          <a:xfrm>
            <a:off x="266700" y="1600200"/>
            <a:ext cx="8610600" cy="1676400"/>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We think that by using its public-school system to encourage recitation of the Regents’ prayer, the State of New York has adopted a practice wholly inconsistent with the Establishment Clause…</a:t>
            </a:r>
          </a:p>
          <a:p>
            <a:r>
              <a:rPr lang="en-US" sz="2400" i="1" dirty="0">
                <a:solidFill>
                  <a:schemeClr val="bg1"/>
                </a:solidFill>
                <a:latin typeface="Times New Roman" panose="02020603050405020304" pitchFamily="18" charset="0"/>
                <a:cs typeface="Times New Roman" panose="02020603050405020304" pitchFamily="18" charset="0"/>
              </a:rPr>
              <a:t>	- Justice Hugo Black, </a:t>
            </a:r>
            <a:r>
              <a:rPr lang="en-US" sz="2400" dirty="0">
                <a:solidFill>
                  <a:schemeClr val="bg1"/>
                </a:solidFill>
                <a:latin typeface="Times New Roman" panose="02020603050405020304" pitchFamily="18" charset="0"/>
                <a:cs typeface="Times New Roman" panose="02020603050405020304" pitchFamily="18" charset="0"/>
              </a:rPr>
              <a:t>Engel v. Vitale (1962)</a:t>
            </a:r>
          </a:p>
          <a:p>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A close up of text on a white background&#10;&#10;Description automatically generated">
            <a:extLst>
              <a:ext uri="{FF2B5EF4-FFF2-40B4-BE49-F238E27FC236}">
                <a16:creationId xmlns:a16="http://schemas.microsoft.com/office/drawing/2014/main" id="{843A5466-EC9A-4EC1-A0D3-859111547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850" y="3429000"/>
            <a:ext cx="2393950" cy="2965450"/>
          </a:xfrm>
          <a:prstGeom prst="rect">
            <a:avLst/>
          </a:prstGeom>
          <a:ln>
            <a:solidFill>
              <a:srgbClr val="002060"/>
            </a:solidFill>
          </a:ln>
        </p:spPr>
      </p:pic>
      <p:sp>
        <p:nvSpPr>
          <p:cNvPr id="7" name="Rectangle 6">
            <a:extLst>
              <a:ext uri="{FF2B5EF4-FFF2-40B4-BE49-F238E27FC236}">
                <a16:creationId xmlns:a16="http://schemas.microsoft.com/office/drawing/2014/main" id="{26C28AC2-0989-48FF-88F3-208A36F6358F}"/>
              </a:ext>
            </a:extLst>
          </p:cNvPr>
          <p:cNvSpPr/>
          <p:nvPr/>
        </p:nvSpPr>
        <p:spPr>
          <a:xfrm>
            <a:off x="3886200" y="979091"/>
            <a:ext cx="4800600" cy="53340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SELECTIVE INCORPORATION</a:t>
            </a:r>
          </a:p>
        </p:txBody>
      </p:sp>
    </p:spTree>
    <p:extLst>
      <p:ext uri="{BB962C8B-B14F-4D97-AF65-F5344CB8AC3E}">
        <p14:creationId xmlns:p14="http://schemas.microsoft.com/office/powerpoint/2010/main" val="718646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normAutofit fontScale="90000"/>
          </a:bodyPr>
          <a:lstStyle/>
          <a:p>
            <a:r>
              <a:rPr lang="en-US" dirty="0">
                <a:latin typeface="Castellar" pitchFamily="18" charset="0"/>
              </a:rPr>
              <a:t>Thou Can Practice Faith</a:t>
            </a:r>
          </a:p>
        </p:txBody>
      </p:sp>
      <p:sp>
        <p:nvSpPr>
          <p:cNvPr id="3" name="Content Placeholder 2"/>
          <p:cNvSpPr>
            <a:spLocks noGrp="1"/>
          </p:cNvSpPr>
          <p:nvPr>
            <p:ph idx="1"/>
          </p:nvPr>
        </p:nvSpPr>
        <p:spPr>
          <a:xfrm>
            <a:off x="457200" y="1371600"/>
            <a:ext cx="6358094" cy="4754563"/>
          </a:xfrm>
          <a:solidFill>
            <a:schemeClr val="bg1"/>
          </a:solidFill>
        </p:spPr>
        <p:txBody>
          <a:bodyPr>
            <a:normAutofit/>
          </a:bodyPr>
          <a:lstStyle/>
          <a:p>
            <a:r>
              <a:rPr lang="en-US" sz="2400" dirty="0">
                <a:latin typeface="Times New Roman" pitchFamily="18" charset="0"/>
                <a:cs typeface="Times New Roman" pitchFamily="18" charset="0"/>
              </a:rPr>
              <a:t>SCOTUS SAYS:</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b="1" dirty="0">
                <a:solidFill>
                  <a:srgbClr val="FF0000"/>
                </a:solidFill>
                <a:latin typeface="Times New Roman" pitchFamily="18" charset="0"/>
                <a:cs typeface="Times New Roman" pitchFamily="18" charset="0"/>
              </a:rPr>
              <a:t>States cannot force the Amish to violate their religious views for compulsory school laws </a:t>
            </a:r>
            <a:r>
              <a:rPr lang="en-US" sz="2400" i="1" dirty="0">
                <a:solidFill>
                  <a:srgbClr val="002060"/>
                </a:solidFill>
                <a:latin typeface="Times New Roman" pitchFamily="18" charset="0"/>
                <a:cs typeface="Times New Roman" pitchFamily="18" charset="0"/>
              </a:rPr>
              <a:t>(Least Restrictive Means Test)</a:t>
            </a:r>
          </a:p>
          <a:p>
            <a:r>
              <a:rPr lang="en-US" sz="2400" dirty="0">
                <a:latin typeface="Times New Roman" pitchFamily="18" charset="0"/>
                <a:cs typeface="Times New Roman" pitchFamily="18" charset="0"/>
              </a:rPr>
              <a:t>Similar Cases</a:t>
            </a:r>
          </a:p>
          <a:p>
            <a:pPr lvl="1"/>
            <a:r>
              <a:rPr lang="en-US" sz="2200" b="1" dirty="0" err="1">
                <a:latin typeface="Times New Roman" pitchFamily="18" charset="0"/>
                <a:cs typeface="Times New Roman" pitchFamily="18" charset="0"/>
              </a:rPr>
              <a:t>Sherbert</a:t>
            </a:r>
            <a:r>
              <a:rPr lang="en-US" sz="2200" b="1" dirty="0">
                <a:latin typeface="Times New Roman" pitchFamily="18" charset="0"/>
                <a:cs typeface="Times New Roman" pitchFamily="18" charset="0"/>
              </a:rPr>
              <a:t> v. Verner 1963</a:t>
            </a:r>
            <a:r>
              <a:rPr lang="en-US" sz="2200" dirty="0">
                <a:latin typeface="Times New Roman" pitchFamily="18" charset="0"/>
                <a:cs typeface="Times New Roman" pitchFamily="18" charset="0"/>
              </a:rPr>
              <a:t>: (unemployment benefits for a person fired over their religious beliefs</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61FDB7C5-88B2-4C05-826A-EA27A7F8FD1E}"/>
              </a:ext>
            </a:extLst>
          </p:cNvPr>
          <p:cNvSpPr/>
          <p:nvPr/>
        </p:nvSpPr>
        <p:spPr>
          <a:xfrm>
            <a:off x="304800" y="1828800"/>
            <a:ext cx="8610600" cy="1295400"/>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“values and programs of secondary school were in sharp conflict with the fundamental mode of life mandated by the Amish religion,“</a:t>
            </a:r>
          </a:p>
          <a:p>
            <a:r>
              <a:rPr lang="en-US" sz="2400" dirty="0">
                <a:solidFill>
                  <a:schemeClr val="bg1"/>
                </a:solidFill>
                <a:latin typeface="Times New Roman" panose="02020603050405020304" pitchFamily="18" charset="0"/>
                <a:cs typeface="Times New Roman" panose="02020603050405020304" pitchFamily="18" charset="0"/>
              </a:rPr>
              <a:t>	- </a:t>
            </a:r>
            <a:r>
              <a:rPr lang="en-US" sz="2400" b="1" dirty="0">
                <a:solidFill>
                  <a:schemeClr val="bg1"/>
                </a:solidFill>
                <a:latin typeface="Times New Roman" panose="02020603050405020304" pitchFamily="18" charset="0"/>
                <a:cs typeface="Times New Roman" panose="02020603050405020304" pitchFamily="18" charset="0"/>
              </a:rPr>
              <a:t>Justice Warren Burger, Wisconsin v. Yoder, 1972</a:t>
            </a:r>
          </a:p>
        </p:txBody>
      </p:sp>
      <p:sp>
        <p:nvSpPr>
          <p:cNvPr id="5" name="Rectangle 4">
            <a:extLst>
              <a:ext uri="{FF2B5EF4-FFF2-40B4-BE49-F238E27FC236}">
                <a16:creationId xmlns:a16="http://schemas.microsoft.com/office/drawing/2014/main" id="{26CB05B4-B519-4D32-B2BB-7A6D6622D3B9}"/>
              </a:ext>
            </a:extLst>
          </p:cNvPr>
          <p:cNvSpPr/>
          <p:nvPr/>
        </p:nvSpPr>
        <p:spPr>
          <a:xfrm>
            <a:off x="3917430" y="1181100"/>
            <a:ext cx="4800600" cy="53340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SELECTIVE INCORPORATION</a:t>
            </a:r>
          </a:p>
        </p:txBody>
      </p:sp>
      <p:pic>
        <p:nvPicPr>
          <p:cNvPr id="7" name="Picture 6" descr="A group of people walking in front of a building&#10;&#10;Description automatically generated">
            <a:extLst>
              <a:ext uri="{FF2B5EF4-FFF2-40B4-BE49-F238E27FC236}">
                <a16:creationId xmlns:a16="http://schemas.microsoft.com/office/drawing/2014/main" id="{CD0D2DB7-4D1A-4DAE-B32A-DDC0643A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294" y="4067175"/>
            <a:ext cx="2100106" cy="2363788"/>
          </a:xfrm>
          <a:prstGeom prst="rect">
            <a:avLst/>
          </a:prstGeom>
          <a:ln>
            <a:solidFill>
              <a:srgbClr val="002060"/>
            </a:solidFill>
          </a:ln>
        </p:spPr>
      </p:pic>
    </p:spTree>
    <p:extLst>
      <p:ext uri="{BB962C8B-B14F-4D97-AF65-F5344CB8AC3E}">
        <p14:creationId xmlns:p14="http://schemas.microsoft.com/office/powerpoint/2010/main" val="4211873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35CA-8240-4C7F-BE8D-3A2BCA9911D8}"/>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SCOTUS TEST of Faith</a:t>
            </a:r>
          </a:p>
        </p:txBody>
      </p:sp>
      <p:sp>
        <p:nvSpPr>
          <p:cNvPr id="3" name="Content Placeholder 2">
            <a:extLst>
              <a:ext uri="{FF2B5EF4-FFF2-40B4-BE49-F238E27FC236}">
                <a16:creationId xmlns:a16="http://schemas.microsoft.com/office/drawing/2014/main" id="{B6702CF2-B7F9-4733-BC2D-1961C7A1D177}"/>
              </a:ext>
            </a:extLst>
          </p:cNvPr>
          <p:cNvSpPr>
            <a:spLocks noGrp="1"/>
          </p:cNvSpPr>
          <p:nvPr>
            <p:ph idx="1"/>
          </p:nvPr>
        </p:nvSpPr>
        <p:spPr>
          <a:xfrm>
            <a:off x="457200" y="1371600"/>
            <a:ext cx="8229600" cy="47545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Annotate the cases </a:t>
            </a:r>
            <a:r>
              <a:rPr lang="en-US" sz="2400" b="1" i="1" u="sng" dirty="0">
                <a:latin typeface="Times" panose="02020603050405020304" pitchFamily="18" charset="0"/>
                <a:cs typeface="Times" panose="02020603050405020304" pitchFamily="18" charset="0"/>
              </a:rPr>
              <a:t>Engel v. Vitale (1962)</a:t>
            </a:r>
            <a:r>
              <a:rPr lang="en-US" sz="2400" dirty="0">
                <a:latin typeface="Times" panose="02020603050405020304" pitchFamily="18" charset="0"/>
                <a:cs typeface="Times" panose="02020603050405020304" pitchFamily="18" charset="0"/>
              </a:rPr>
              <a:t> and </a:t>
            </a:r>
            <a:r>
              <a:rPr lang="en-US" sz="2400" b="1" i="1" u="sng" dirty="0">
                <a:latin typeface="Times" panose="02020603050405020304" pitchFamily="18" charset="0"/>
                <a:cs typeface="Times" panose="02020603050405020304" pitchFamily="18" charset="0"/>
              </a:rPr>
              <a:t>Wisconsin v. Yoder (1972)</a:t>
            </a: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Identify and explain which clause under the First Amendment they support</a:t>
            </a:r>
          </a:p>
          <a:p>
            <a:r>
              <a:rPr lang="en-US" sz="2400" dirty="0">
                <a:latin typeface="Times" panose="02020603050405020304" pitchFamily="18" charset="0"/>
                <a:cs typeface="Times" panose="02020603050405020304" pitchFamily="18" charset="0"/>
              </a:rPr>
              <a:t>Summarize the background of the case</a:t>
            </a:r>
          </a:p>
          <a:p>
            <a:r>
              <a:rPr lang="en-US" sz="2400" dirty="0">
                <a:latin typeface="Times" panose="02020603050405020304" pitchFamily="18" charset="0"/>
                <a:cs typeface="Times" panose="02020603050405020304" pitchFamily="18" charset="0"/>
              </a:rPr>
              <a:t>Select ONE of the cases from your homework and construct a comparison </a:t>
            </a:r>
          </a:p>
          <a:p>
            <a:pPr lvl="1"/>
            <a:r>
              <a:rPr lang="en-US" sz="2000" dirty="0">
                <a:latin typeface="Times" panose="02020603050405020304" pitchFamily="18" charset="0"/>
                <a:cs typeface="Times" panose="02020603050405020304" pitchFamily="18" charset="0"/>
              </a:rPr>
              <a:t>ONE Free Exercise Clause</a:t>
            </a:r>
          </a:p>
          <a:p>
            <a:pPr lvl="1"/>
            <a:r>
              <a:rPr lang="en-US" sz="2000" dirty="0">
                <a:latin typeface="Times" panose="02020603050405020304" pitchFamily="18" charset="0"/>
                <a:cs typeface="Times" panose="02020603050405020304" pitchFamily="18" charset="0"/>
              </a:rPr>
              <a:t>ONE Establishment Clause </a:t>
            </a:r>
          </a:p>
        </p:txBody>
      </p:sp>
    </p:spTree>
    <p:extLst>
      <p:ext uri="{BB962C8B-B14F-4D97-AF65-F5344CB8AC3E}">
        <p14:creationId xmlns:p14="http://schemas.microsoft.com/office/powerpoint/2010/main" val="2469772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Let’s get religious</a:t>
            </a:r>
          </a:p>
        </p:txBody>
      </p:sp>
      <p:sp>
        <p:nvSpPr>
          <p:cNvPr id="3" name="Content Placeholder 2"/>
          <p:cNvSpPr>
            <a:spLocks noGrp="1"/>
          </p:cNvSpPr>
          <p:nvPr>
            <p:ph idx="1"/>
          </p:nvPr>
        </p:nvSpPr>
        <p:spPr>
          <a:solidFill>
            <a:schemeClr val="bg1"/>
          </a:solidFill>
        </p:spPr>
        <p:txBody>
          <a:bodyPr>
            <a:normAutofit/>
          </a:bodyPr>
          <a:lstStyle/>
          <a:p>
            <a:r>
              <a:rPr lang="en-US" sz="2400" dirty="0">
                <a:latin typeface="Times New Roman" pitchFamily="18" charset="0"/>
                <a:cs typeface="Times New Roman" pitchFamily="18" charset="0"/>
              </a:rPr>
              <a:t>A Test of Faith – distinguishing between Establishment Clause and Free Exercise Clause</a:t>
            </a:r>
          </a:p>
          <a:p>
            <a:pPr marL="0" indent="0">
              <a:buNone/>
            </a:pPr>
            <a:endParaRPr lang="en-US" sz="2400" dirty="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	</a:t>
            </a:r>
          </a:p>
        </p:txBody>
      </p:sp>
      <p:sp>
        <p:nvSpPr>
          <p:cNvPr id="4" name="Rectangle 3">
            <a:extLst>
              <a:ext uri="{FF2B5EF4-FFF2-40B4-BE49-F238E27FC236}">
                <a16:creationId xmlns:a16="http://schemas.microsoft.com/office/drawing/2014/main" id="{9DCEC235-8B13-4825-B71B-C531BD3E3912}"/>
              </a:ext>
            </a:extLst>
          </p:cNvPr>
          <p:cNvSpPr/>
          <p:nvPr/>
        </p:nvSpPr>
        <p:spPr>
          <a:xfrm>
            <a:off x="990600" y="2819400"/>
            <a:ext cx="30480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Establishment Clause</a:t>
            </a:r>
          </a:p>
        </p:txBody>
      </p:sp>
      <p:sp>
        <p:nvSpPr>
          <p:cNvPr id="5" name="Rectangle 4">
            <a:extLst>
              <a:ext uri="{FF2B5EF4-FFF2-40B4-BE49-F238E27FC236}">
                <a16:creationId xmlns:a16="http://schemas.microsoft.com/office/drawing/2014/main" id="{240DB2F2-8CAF-4E58-A91A-7C57415D5A78}"/>
              </a:ext>
            </a:extLst>
          </p:cNvPr>
          <p:cNvSpPr/>
          <p:nvPr/>
        </p:nvSpPr>
        <p:spPr>
          <a:xfrm>
            <a:off x="5105400" y="2820649"/>
            <a:ext cx="3048000" cy="381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Free Exercise Clause</a:t>
            </a:r>
          </a:p>
        </p:txBody>
      </p:sp>
      <p:cxnSp>
        <p:nvCxnSpPr>
          <p:cNvPr id="7" name="Straight Connector 6">
            <a:extLst>
              <a:ext uri="{FF2B5EF4-FFF2-40B4-BE49-F238E27FC236}">
                <a16:creationId xmlns:a16="http://schemas.microsoft.com/office/drawing/2014/main" id="{D9BFEF18-678B-4720-8DFC-B636FD429336}"/>
              </a:ext>
            </a:extLst>
          </p:cNvPr>
          <p:cNvCxnSpPr/>
          <p:nvPr/>
        </p:nvCxnSpPr>
        <p:spPr>
          <a:xfrm>
            <a:off x="838200" y="3429000"/>
            <a:ext cx="75438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2FCEE81-3CD9-49E1-A2B4-A7EE48AE0C2F}"/>
              </a:ext>
            </a:extLst>
          </p:cNvPr>
          <p:cNvCxnSpPr/>
          <p:nvPr/>
        </p:nvCxnSpPr>
        <p:spPr>
          <a:xfrm>
            <a:off x="4572000" y="2667000"/>
            <a:ext cx="0" cy="3276600"/>
          </a:xfrm>
          <a:prstGeom prst="line">
            <a:avLst/>
          </a:prstGeom>
          <a:ln w="28575"/>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7E14C1B5-715A-45E2-A718-18F3EC16DF92}"/>
              </a:ext>
            </a:extLst>
          </p:cNvPr>
          <p:cNvSpPr/>
          <p:nvPr/>
        </p:nvSpPr>
        <p:spPr>
          <a:xfrm>
            <a:off x="304800" y="3733800"/>
            <a:ext cx="4038595" cy="121919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Supporting a religion</a:t>
            </a:r>
          </a:p>
        </p:txBody>
      </p:sp>
      <p:sp>
        <p:nvSpPr>
          <p:cNvPr id="11" name="Rectangle 10">
            <a:extLst>
              <a:ext uri="{FF2B5EF4-FFF2-40B4-BE49-F238E27FC236}">
                <a16:creationId xmlns:a16="http://schemas.microsoft.com/office/drawing/2014/main" id="{624ECEB5-6F1C-4971-9147-5B74B51DD062}"/>
              </a:ext>
            </a:extLst>
          </p:cNvPr>
          <p:cNvSpPr/>
          <p:nvPr/>
        </p:nvSpPr>
        <p:spPr>
          <a:xfrm>
            <a:off x="4876795" y="3737548"/>
            <a:ext cx="4038595" cy="121919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Practicing a religion</a:t>
            </a:r>
          </a:p>
        </p:txBody>
      </p:sp>
    </p:spTree>
    <p:extLst>
      <p:ext uri="{BB962C8B-B14F-4D97-AF65-F5344CB8AC3E}">
        <p14:creationId xmlns:p14="http://schemas.microsoft.com/office/powerpoint/2010/main" val="889415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C00000"/>
            </a:solidFill>
          </a:ln>
        </p:spPr>
        <p:txBody>
          <a:bodyPr>
            <a:normAutofit/>
          </a:bodyPr>
          <a:lstStyle/>
          <a:p>
            <a:pPr marL="0" indent="0">
              <a:spcBef>
                <a:spcPts val="0"/>
              </a:spcBef>
              <a:buNone/>
            </a:pPr>
            <a:r>
              <a:rPr lang="en-US" sz="1600" b="1" dirty="0">
                <a:solidFill>
                  <a:srgbClr val="002060"/>
                </a:solidFill>
                <a:latin typeface="Times New Roman" pitchFamily="18" charset="0"/>
                <a:cs typeface="Times New Roman" pitchFamily="18" charset="0"/>
              </a:rPr>
              <a:t>Enduring Understanding</a:t>
            </a:r>
            <a:r>
              <a:rPr lang="en-US" sz="16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600" b="1" dirty="0">
                <a:solidFill>
                  <a:srgbClr val="002060"/>
                </a:solidFill>
                <a:latin typeface="Times New Roman" pitchFamily="18" charset="0"/>
                <a:cs typeface="Times New Roman" pitchFamily="18" charset="0"/>
              </a:rPr>
              <a:t>L.O. LOR-2.A: </a:t>
            </a:r>
            <a:r>
              <a:rPr lang="en-US" sz="16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600" b="1" dirty="0">
                <a:solidFill>
                  <a:srgbClr val="002060"/>
                </a:solidFill>
                <a:latin typeface="Times New Roman" pitchFamily="18" charset="0"/>
                <a:cs typeface="Times New Roman" pitchFamily="18" charset="0"/>
              </a:rPr>
              <a:t>L.O. LOR-2.B: </a:t>
            </a:r>
            <a:r>
              <a:rPr lang="en-US" sz="1600" dirty="0">
                <a:latin typeface="Times New Roman" pitchFamily="18" charset="0"/>
                <a:cs typeface="Times New Roman" pitchFamily="18" charset="0"/>
              </a:rPr>
              <a:t>Describe the rights protected in the Bill of Rights</a:t>
            </a:r>
          </a:p>
          <a:p>
            <a:pPr marL="0" indent="0">
              <a:spcBef>
                <a:spcPts val="0"/>
              </a:spcBef>
              <a:buNone/>
            </a:pPr>
            <a:r>
              <a:rPr lang="en-US" sz="1600" b="1" dirty="0">
                <a:solidFill>
                  <a:srgbClr val="002060"/>
                </a:solidFill>
                <a:latin typeface="Times New Roman" pitchFamily="18" charset="0"/>
                <a:cs typeface="Times New Roman" pitchFamily="18" charset="0"/>
              </a:rPr>
              <a:t>Essential Question:</a:t>
            </a:r>
            <a:r>
              <a:rPr lang="en-US" sz="1600" b="1" dirty="0">
                <a:solidFill>
                  <a:srgbClr val="002060"/>
                </a:solidFill>
              </a:rPr>
              <a:t> </a:t>
            </a:r>
            <a:r>
              <a:rPr lang="en-US" sz="16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1600" dirty="0"/>
              <a:t>? </a:t>
            </a:r>
            <a:endParaRPr lang="en-US" sz="1600" dirty="0">
              <a:latin typeface="Times New Roman" pitchFamily="18" charset="0"/>
              <a:cs typeface="Times New Roman" pitchFamily="18" charset="0"/>
            </a:endParaRPr>
          </a:p>
          <a:p>
            <a:pPr marL="0" indent="0">
              <a:spcBef>
                <a:spcPts val="0"/>
              </a:spcBef>
              <a:buNone/>
            </a:pPr>
            <a:r>
              <a:rPr lang="en-US" sz="1600" b="1" dirty="0">
                <a:solidFill>
                  <a:srgbClr val="002060"/>
                </a:solidFill>
                <a:latin typeface="Times New Roman" pitchFamily="18" charset="0"/>
                <a:cs typeface="Times New Roman" pitchFamily="18" charset="0"/>
              </a:rPr>
              <a:t>Students can:</a:t>
            </a:r>
          </a:p>
          <a:p>
            <a:pPr marL="457200" indent="-234950">
              <a:spcBef>
                <a:spcPts val="0"/>
              </a:spcBef>
            </a:pPr>
            <a:r>
              <a:rPr lang="en-US" sz="1800" dirty="0">
                <a:latin typeface="Times New Roman" pitchFamily="18" charset="0"/>
                <a:cs typeface="Times New Roman" pitchFamily="18" charset="0"/>
              </a:rPr>
              <a:t>Evaluate the debate over the necessity of adding the Bill of Rights to the U.S. Constitution as a guardian of American civil liberties</a:t>
            </a:r>
          </a:p>
          <a:p>
            <a:pPr marL="457200" indent="-234950">
              <a:spcBef>
                <a:spcPts val="0"/>
              </a:spcBef>
            </a:pPr>
            <a:r>
              <a:rPr lang="en-US" sz="18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16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Agenda</a:t>
            </a:r>
          </a:p>
          <a:p>
            <a:pPr>
              <a:spcBef>
                <a:spcPts val="0"/>
              </a:spcBef>
            </a:pPr>
            <a:r>
              <a:rPr lang="en-US" sz="2200" dirty="0">
                <a:latin typeface="Times New Roman" pitchFamily="18" charset="0"/>
                <a:cs typeface="Times New Roman" pitchFamily="18" charset="0"/>
              </a:rPr>
              <a:t>Argumentative Essay Scoring</a:t>
            </a:r>
          </a:p>
          <a:p>
            <a:pPr>
              <a:spcBef>
                <a:spcPts val="0"/>
              </a:spcBef>
            </a:pPr>
            <a:r>
              <a:rPr lang="en-US" sz="2200" dirty="0">
                <a:latin typeface="Times New Roman" pitchFamily="18" charset="0"/>
                <a:cs typeface="Times New Roman" pitchFamily="18" charset="0"/>
              </a:rPr>
              <a:t>A Bulwark or a Endangerment </a:t>
            </a:r>
          </a:p>
          <a:p>
            <a:pPr>
              <a:spcBef>
                <a:spcPts val="0"/>
              </a:spcBef>
            </a:pPr>
            <a:r>
              <a:rPr lang="en-US" sz="2200" dirty="0">
                <a:latin typeface="Times New Roman" pitchFamily="18" charset="0"/>
                <a:cs typeface="Times New Roman" pitchFamily="18" charset="0"/>
              </a:rPr>
              <a:t>A Federalist Counter-Argument </a:t>
            </a:r>
          </a:p>
          <a:p>
            <a:pPr marL="0" indent="0">
              <a:spcBef>
                <a:spcPts val="0"/>
              </a:spcBef>
              <a:buNone/>
            </a:pPr>
            <a:endParaRPr lang="en-US" sz="22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Homework:</a:t>
            </a:r>
          </a:p>
          <a:p>
            <a:pPr>
              <a:spcBef>
                <a:spcPts val="0"/>
              </a:spcBef>
              <a:buFont typeface="Wingdings" pitchFamily="2" charset="2"/>
              <a:buChar char="Ø"/>
            </a:pPr>
            <a:r>
              <a:rPr lang="en-US" sz="2200" b="1" dirty="0">
                <a:solidFill>
                  <a:srgbClr val="002060"/>
                </a:solidFill>
                <a:latin typeface="Times New Roman" pitchFamily="18" charset="0"/>
                <a:cs typeface="Times New Roman" pitchFamily="18" charset="0"/>
              </a:rPr>
              <a:t>Study for Judiciary Test </a:t>
            </a:r>
          </a:p>
          <a:p>
            <a:pPr marL="0" indent="0">
              <a:spcBef>
                <a:spcPts val="0"/>
              </a:spcBef>
              <a:buNone/>
            </a:pP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2618794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Modern Debate</a:t>
            </a:r>
          </a:p>
        </p:txBody>
      </p:sp>
      <p:sp>
        <p:nvSpPr>
          <p:cNvPr id="3" name="Content Placeholder 2"/>
          <p:cNvSpPr>
            <a:spLocks noGrp="1"/>
          </p:cNvSpPr>
          <p:nvPr>
            <p:ph idx="1"/>
          </p:nvPr>
        </p:nvSpPr>
        <p:spPr>
          <a:solidFill>
            <a:schemeClr val="bg1"/>
          </a:solidFill>
        </p:spPr>
        <p:txBody>
          <a:bodyPr>
            <a:normAutofit lnSpcReduction="10000"/>
          </a:bodyPr>
          <a:lstStyle/>
          <a:p>
            <a:pPr marL="0" indent="0">
              <a:buNone/>
            </a:pPr>
            <a:r>
              <a:rPr lang="en-US" sz="2400" b="1" dirty="0">
                <a:solidFill>
                  <a:srgbClr val="002060"/>
                </a:solidFill>
                <a:latin typeface="Times New Roman" pitchFamily="18" charset="0"/>
                <a:cs typeface="Times New Roman" pitchFamily="18" charset="0"/>
              </a:rPr>
              <a:t>Religious Freedom Restoration Act 1993 </a:t>
            </a:r>
            <a:r>
              <a:rPr lang="en-US" sz="2400" dirty="0">
                <a:latin typeface="Times New Roman" pitchFamily="18" charset="0"/>
                <a:cs typeface="Times New Roman" pitchFamily="18" charset="0"/>
              </a:rPr>
              <a:t>– insured the interest of religions are protected</a:t>
            </a:r>
          </a:p>
          <a:p>
            <a:r>
              <a:rPr lang="en-US" sz="2400" b="1" dirty="0">
                <a:solidFill>
                  <a:srgbClr val="002060"/>
                </a:solidFill>
                <a:latin typeface="Times New Roman" pitchFamily="18" charset="0"/>
                <a:cs typeface="Times New Roman" pitchFamily="18" charset="0"/>
              </a:rPr>
              <a:t>Least Restrictive Means </a:t>
            </a:r>
            <a:r>
              <a:rPr lang="en-US" sz="2400" dirty="0">
                <a:latin typeface="Times New Roman" pitchFamily="18" charset="0"/>
                <a:cs typeface="Times New Roman" pitchFamily="18" charset="0"/>
              </a:rPr>
              <a:t>– government needs a compelling interest to violate</a:t>
            </a:r>
          </a:p>
          <a:p>
            <a:endParaRPr lang="en-US" sz="2400" dirty="0">
              <a:latin typeface="AngsanaUPC" panose="020B0502040204020203" pitchFamily="18" charset="-34"/>
              <a:cs typeface="AngsanaUPC" panose="020B0502040204020203" pitchFamily="18" charset="-34"/>
            </a:endParaRPr>
          </a:p>
          <a:p>
            <a:endParaRPr lang="en-US" sz="2400" dirty="0">
              <a:latin typeface="AngsanaUPC" panose="020B0502040204020203" pitchFamily="18" charset="-34"/>
              <a:cs typeface="AngsanaUPC" panose="020B0502040204020203" pitchFamily="18" charset="-34"/>
            </a:endParaRPr>
          </a:p>
          <a:p>
            <a:endParaRPr lang="en-US" sz="2400" dirty="0">
              <a:latin typeface="AngsanaUPC" panose="020B0502040204020203" pitchFamily="18" charset="-34"/>
              <a:cs typeface="AngsanaUPC" panose="020B0502040204020203" pitchFamily="18" charset="-34"/>
            </a:endParaRPr>
          </a:p>
          <a:p>
            <a:endParaRPr lang="en-US" sz="2400" dirty="0">
              <a:latin typeface="AngsanaUPC" panose="020B0502040204020203" pitchFamily="18" charset="-34"/>
              <a:cs typeface="AngsanaUPC" panose="020B0502040204020203" pitchFamily="18" charset="-34"/>
            </a:endParaRPr>
          </a:p>
          <a:p>
            <a:r>
              <a:rPr lang="en-US" sz="2400" b="1" dirty="0">
                <a:solidFill>
                  <a:srgbClr val="002060"/>
                </a:solidFill>
                <a:latin typeface="Times New Roman" panose="02020603050405020304" pitchFamily="18" charset="0"/>
                <a:cs typeface="Times New Roman" panose="02020603050405020304" pitchFamily="18" charset="0"/>
              </a:rPr>
              <a:t>Cases: Burwell  v. Hobby Lobby </a:t>
            </a:r>
          </a:p>
          <a:p>
            <a:r>
              <a:rPr lang="en-US" sz="2400" dirty="0">
                <a:latin typeface="Times New Roman" panose="02020603050405020304" pitchFamily="18" charset="0"/>
                <a:cs typeface="Times New Roman" panose="02020603050405020304" pitchFamily="18" charset="0"/>
              </a:rPr>
              <a:t>21 states have passed Religious Freedom Restoration Acts </a:t>
            </a:r>
          </a:p>
          <a:p>
            <a:pPr lvl="1"/>
            <a:r>
              <a:rPr lang="en-US" sz="2000" dirty="0">
                <a:latin typeface="Times New Roman" panose="02020603050405020304" pitchFamily="18" charset="0"/>
                <a:cs typeface="Times New Roman" panose="02020603050405020304" pitchFamily="18" charset="0"/>
              </a:rPr>
              <a:t>New challenges: Refusing service to same sex couples over religious beliefs</a:t>
            </a:r>
          </a:p>
        </p:txBody>
      </p:sp>
      <p:pic>
        <p:nvPicPr>
          <p:cNvPr id="5" name="Picture 4" descr="A picture containing text, map&#10;&#10;Description automatically generated">
            <a:extLst>
              <a:ext uri="{FF2B5EF4-FFF2-40B4-BE49-F238E27FC236}">
                <a16:creationId xmlns:a16="http://schemas.microsoft.com/office/drawing/2014/main" id="{EB16921B-BC98-4F4A-AF43-7A11F516E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743200"/>
            <a:ext cx="3019425" cy="2133600"/>
          </a:xfrm>
          <a:prstGeom prst="rect">
            <a:avLst/>
          </a:prstGeom>
        </p:spPr>
      </p:pic>
    </p:spTree>
    <p:extLst>
      <p:ext uri="{BB962C8B-B14F-4D97-AF65-F5344CB8AC3E}">
        <p14:creationId xmlns:p14="http://schemas.microsoft.com/office/powerpoint/2010/main" val="1918247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C00000"/>
            </a:solidFill>
          </a:ln>
        </p:spPr>
        <p:txBody>
          <a:bodyPr>
            <a:normAutofit/>
          </a:bodyPr>
          <a:lstStyle/>
          <a:p>
            <a:pPr marL="0" indent="0">
              <a:spcBef>
                <a:spcPts val="0"/>
              </a:spcBef>
              <a:buNone/>
            </a:pPr>
            <a:r>
              <a:rPr lang="en-US" sz="1600" b="1" dirty="0">
                <a:solidFill>
                  <a:srgbClr val="002060"/>
                </a:solidFill>
                <a:latin typeface="Times New Roman" pitchFamily="18" charset="0"/>
                <a:cs typeface="Times New Roman" pitchFamily="18" charset="0"/>
              </a:rPr>
              <a:t>Enduring Understanding</a:t>
            </a:r>
            <a:r>
              <a:rPr lang="en-US" sz="16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600" b="1" dirty="0">
                <a:solidFill>
                  <a:srgbClr val="002060"/>
                </a:solidFill>
                <a:latin typeface="Times New Roman" pitchFamily="18" charset="0"/>
                <a:cs typeface="Times New Roman" pitchFamily="18" charset="0"/>
              </a:rPr>
              <a:t>L.O. LOR-2.A: </a:t>
            </a:r>
            <a:r>
              <a:rPr lang="en-US" sz="16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600" b="1" dirty="0">
                <a:solidFill>
                  <a:srgbClr val="002060"/>
                </a:solidFill>
                <a:latin typeface="Times New Roman" pitchFamily="18" charset="0"/>
                <a:cs typeface="Times New Roman" pitchFamily="18" charset="0"/>
              </a:rPr>
              <a:t>L.O. LOR-2.B: </a:t>
            </a:r>
            <a:r>
              <a:rPr lang="en-US" sz="1600" dirty="0">
                <a:latin typeface="Times New Roman" pitchFamily="18" charset="0"/>
                <a:cs typeface="Times New Roman" pitchFamily="18" charset="0"/>
              </a:rPr>
              <a:t>Describe the rights protected in the Bill of Rights</a:t>
            </a:r>
          </a:p>
          <a:p>
            <a:pPr marL="0" indent="0">
              <a:spcBef>
                <a:spcPts val="0"/>
              </a:spcBef>
              <a:buNone/>
            </a:pPr>
            <a:r>
              <a:rPr lang="en-US" sz="1600" b="1" dirty="0">
                <a:solidFill>
                  <a:srgbClr val="002060"/>
                </a:solidFill>
                <a:latin typeface="Times New Roman" pitchFamily="18" charset="0"/>
                <a:cs typeface="Times New Roman" pitchFamily="18" charset="0"/>
              </a:rPr>
              <a:t>Essential Question:</a:t>
            </a:r>
            <a:r>
              <a:rPr lang="en-US" sz="1600" b="1" dirty="0">
                <a:solidFill>
                  <a:srgbClr val="002060"/>
                </a:solidFill>
              </a:rPr>
              <a:t> </a:t>
            </a:r>
            <a:r>
              <a:rPr lang="en-US" sz="16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1600" dirty="0"/>
              <a:t>? </a:t>
            </a:r>
            <a:endParaRPr lang="en-US" sz="1600" dirty="0">
              <a:latin typeface="Times New Roman" pitchFamily="18" charset="0"/>
              <a:cs typeface="Times New Roman" pitchFamily="18" charset="0"/>
            </a:endParaRPr>
          </a:p>
          <a:p>
            <a:pPr marL="0" indent="0">
              <a:spcBef>
                <a:spcPts val="0"/>
              </a:spcBef>
              <a:buNone/>
            </a:pPr>
            <a:r>
              <a:rPr lang="en-US" sz="1600" b="1" dirty="0">
                <a:solidFill>
                  <a:srgbClr val="002060"/>
                </a:solidFill>
                <a:latin typeface="Times New Roman" pitchFamily="18" charset="0"/>
                <a:cs typeface="Times New Roman" pitchFamily="18" charset="0"/>
              </a:rPr>
              <a:t>Students can:</a:t>
            </a:r>
          </a:p>
          <a:p>
            <a:pPr marL="457200" indent="-234950">
              <a:spcBef>
                <a:spcPts val="0"/>
              </a:spcBef>
            </a:pPr>
            <a:r>
              <a:rPr lang="en-US" sz="1800" dirty="0">
                <a:latin typeface="Times New Roman" pitchFamily="18" charset="0"/>
                <a:cs typeface="Times New Roman" pitchFamily="18" charset="0"/>
              </a:rPr>
              <a:t>Evaluate the debate over the necessity of adding the Bill of Rights to the U.S. Constitution as a guardian of American civil liberties</a:t>
            </a:r>
          </a:p>
          <a:p>
            <a:pPr marL="457200" indent="-234950">
              <a:spcBef>
                <a:spcPts val="0"/>
              </a:spcBef>
            </a:pPr>
            <a:r>
              <a:rPr lang="en-US" sz="18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16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Agenda</a:t>
            </a:r>
          </a:p>
          <a:p>
            <a:pPr>
              <a:spcBef>
                <a:spcPts val="0"/>
              </a:spcBef>
            </a:pPr>
            <a:r>
              <a:rPr lang="en-US" sz="2200" dirty="0">
                <a:latin typeface="Times New Roman" pitchFamily="18" charset="0"/>
                <a:cs typeface="Times New Roman" pitchFamily="18" charset="0"/>
              </a:rPr>
              <a:t>Judicial Review</a:t>
            </a:r>
          </a:p>
          <a:p>
            <a:pPr>
              <a:spcBef>
                <a:spcPts val="0"/>
              </a:spcBef>
            </a:pPr>
            <a:r>
              <a:rPr lang="en-US" sz="2200" dirty="0">
                <a:latin typeface="Times New Roman" pitchFamily="18" charset="0"/>
                <a:cs typeface="Times New Roman" pitchFamily="18" charset="0"/>
              </a:rPr>
              <a:t>Judiciary Test</a:t>
            </a:r>
          </a:p>
          <a:p>
            <a:pPr marL="0" indent="0">
              <a:spcBef>
                <a:spcPts val="0"/>
              </a:spcBef>
              <a:buNone/>
            </a:pPr>
            <a:endParaRPr lang="en-US" sz="22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Homework:</a:t>
            </a:r>
          </a:p>
          <a:p>
            <a:pPr>
              <a:spcBef>
                <a:spcPts val="0"/>
              </a:spcBef>
              <a:buFont typeface="Wingdings" pitchFamily="2" charset="2"/>
              <a:buChar char="Ø"/>
            </a:pPr>
            <a:r>
              <a:rPr lang="en-US" sz="2200" b="1" dirty="0">
                <a:solidFill>
                  <a:srgbClr val="FF0000"/>
                </a:solidFill>
                <a:latin typeface="Times New Roman" pitchFamily="18" charset="0"/>
                <a:cs typeface="Times New Roman" pitchFamily="18" charset="0"/>
              </a:rPr>
              <a:t>Religious Freedom Restoration Act </a:t>
            </a:r>
          </a:p>
          <a:p>
            <a:pPr marL="0" indent="0">
              <a:spcBef>
                <a:spcPts val="0"/>
              </a:spcBef>
              <a:buNone/>
            </a:pP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3301592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382000" cy="5668963"/>
          </a:xfrm>
          <a:solidFill>
            <a:schemeClr val="bg1"/>
          </a:solidFill>
          <a:ln>
            <a:solidFill>
              <a:srgbClr val="C00000"/>
            </a:solidFill>
          </a:ln>
        </p:spPr>
        <p:txBody>
          <a:bodyPr>
            <a:normAutofit/>
          </a:bodyPr>
          <a:lstStyle/>
          <a:p>
            <a:pPr marL="0" indent="0">
              <a:spcBef>
                <a:spcPts val="0"/>
              </a:spcBef>
              <a:buNone/>
            </a:pPr>
            <a:r>
              <a:rPr lang="en-US" sz="1600" b="1" dirty="0">
                <a:solidFill>
                  <a:srgbClr val="002060"/>
                </a:solidFill>
                <a:latin typeface="Times New Roman" pitchFamily="18" charset="0"/>
                <a:cs typeface="Times New Roman" pitchFamily="18" charset="0"/>
              </a:rPr>
              <a:t>Enduring Understanding</a:t>
            </a:r>
            <a:r>
              <a:rPr lang="en-US" sz="16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600" b="1" dirty="0">
                <a:solidFill>
                  <a:srgbClr val="002060"/>
                </a:solidFill>
                <a:latin typeface="Times New Roman" pitchFamily="18" charset="0"/>
                <a:cs typeface="Times New Roman" pitchFamily="18" charset="0"/>
              </a:rPr>
              <a:t>L.O. LOR-2.A: </a:t>
            </a:r>
            <a:r>
              <a:rPr lang="en-US" sz="16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600" b="1" dirty="0">
                <a:solidFill>
                  <a:srgbClr val="002060"/>
                </a:solidFill>
                <a:latin typeface="Times New Roman" pitchFamily="18" charset="0"/>
                <a:cs typeface="Times New Roman" pitchFamily="18" charset="0"/>
              </a:rPr>
              <a:t>L.O. LOR-2.B: </a:t>
            </a:r>
            <a:r>
              <a:rPr lang="en-US" sz="1600" dirty="0">
                <a:latin typeface="Times New Roman" pitchFamily="18" charset="0"/>
                <a:cs typeface="Times New Roman" pitchFamily="18" charset="0"/>
              </a:rPr>
              <a:t>Describe the rights protected in the Bill of Rights</a:t>
            </a:r>
          </a:p>
          <a:p>
            <a:pPr marL="0" indent="0">
              <a:spcBef>
                <a:spcPts val="0"/>
              </a:spcBef>
              <a:buNone/>
            </a:pPr>
            <a:r>
              <a:rPr lang="en-US" sz="1600" b="1" dirty="0">
                <a:solidFill>
                  <a:schemeClr val="tx2">
                    <a:lumMod val="50000"/>
                  </a:schemeClr>
                </a:solidFill>
                <a:latin typeface="Times New Roman" pitchFamily="18" charset="0"/>
                <a:cs typeface="Times New Roman" pitchFamily="18" charset="0"/>
              </a:rPr>
              <a:t>L.O. LOR-2.C: </a:t>
            </a:r>
            <a:r>
              <a:rPr lang="en-US" sz="16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600" b="1" dirty="0">
                <a:solidFill>
                  <a:srgbClr val="002060"/>
                </a:solidFill>
                <a:latin typeface="Times New Roman" pitchFamily="18" charset="0"/>
                <a:cs typeface="Times New Roman" pitchFamily="18" charset="0"/>
              </a:rPr>
              <a:t>Essential Question:</a:t>
            </a:r>
            <a:r>
              <a:rPr lang="en-US" sz="1600" b="1" dirty="0">
                <a:solidFill>
                  <a:srgbClr val="002060"/>
                </a:solidFill>
              </a:rPr>
              <a:t> </a:t>
            </a:r>
            <a:r>
              <a:rPr lang="en-US" sz="16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1600" dirty="0"/>
              <a:t>? </a:t>
            </a:r>
            <a:endParaRPr lang="en-US" sz="1600" dirty="0">
              <a:latin typeface="Times New Roman" pitchFamily="18" charset="0"/>
              <a:cs typeface="Times New Roman" pitchFamily="18" charset="0"/>
            </a:endParaRPr>
          </a:p>
          <a:p>
            <a:pPr marL="0" indent="0">
              <a:spcBef>
                <a:spcPts val="0"/>
              </a:spcBef>
              <a:buNone/>
            </a:pPr>
            <a:r>
              <a:rPr lang="en-US" sz="1600" b="1" dirty="0">
                <a:solidFill>
                  <a:srgbClr val="002060"/>
                </a:solidFill>
                <a:latin typeface="Times New Roman" pitchFamily="18" charset="0"/>
                <a:cs typeface="Times New Roman" pitchFamily="18" charset="0"/>
              </a:rPr>
              <a:t>Students can:</a:t>
            </a:r>
          </a:p>
          <a:p>
            <a:pPr marL="457200" indent="-234950">
              <a:spcBef>
                <a:spcPts val="0"/>
              </a:spcBef>
            </a:pPr>
            <a:r>
              <a:rPr lang="en-US" sz="1600" dirty="0">
                <a:latin typeface="Times New Roman" pitchFamily="18" charset="0"/>
                <a:cs typeface="Times New Roman" pitchFamily="18" charset="0"/>
              </a:rPr>
              <a:t>Evaluate the debate over the necessity of adding the Bill of Rights to the U.S. Constitution as a guardian of American civil liberties</a:t>
            </a:r>
          </a:p>
          <a:p>
            <a:pPr marL="457200" indent="-234950">
              <a:spcBef>
                <a:spcPts val="0"/>
              </a:spcBef>
            </a:pPr>
            <a:r>
              <a:rPr lang="en-US" sz="16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16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Agenda</a:t>
            </a:r>
          </a:p>
          <a:p>
            <a:pPr>
              <a:spcBef>
                <a:spcPts val="0"/>
              </a:spcBef>
            </a:pPr>
            <a:r>
              <a:rPr lang="en-US" sz="2200" dirty="0">
                <a:latin typeface="Times New Roman" pitchFamily="18" charset="0"/>
                <a:cs typeface="Times New Roman" pitchFamily="18" charset="0"/>
              </a:rPr>
              <a:t>Religious Freedom Restoration </a:t>
            </a:r>
          </a:p>
          <a:p>
            <a:pPr>
              <a:spcBef>
                <a:spcPts val="0"/>
              </a:spcBef>
            </a:pPr>
            <a:r>
              <a:rPr lang="en-US" sz="2200" dirty="0">
                <a:latin typeface="Times New Roman" pitchFamily="18" charset="0"/>
                <a:cs typeface="Times New Roman" pitchFamily="18" charset="0"/>
              </a:rPr>
              <a:t>Establishing a Precedent on Religion</a:t>
            </a:r>
          </a:p>
          <a:p>
            <a:pPr>
              <a:spcBef>
                <a:spcPts val="0"/>
              </a:spcBef>
            </a:pPr>
            <a:r>
              <a:rPr lang="en-US" sz="2200" dirty="0">
                <a:latin typeface="Times New Roman" pitchFamily="18" charset="0"/>
                <a:cs typeface="Times New Roman" pitchFamily="18" charset="0"/>
              </a:rPr>
              <a:t>A SCOTUS Comparison</a:t>
            </a:r>
          </a:p>
          <a:p>
            <a:pPr marL="0" indent="0">
              <a:spcBef>
                <a:spcPts val="0"/>
              </a:spcBef>
              <a:buNone/>
            </a:pPr>
            <a:endParaRPr lang="en-US" sz="22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Homework:</a:t>
            </a:r>
          </a:p>
          <a:p>
            <a:pPr>
              <a:spcBef>
                <a:spcPts val="0"/>
              </a:spcBef>
              <a:buFont typeface="Wingdings" pitchFamily="2" charset="2"/>
              <a:buChar char="Ø"/>
            </a:pPr>
            <a:r>
              <a:rPr lang="en-US" sz="2200" b="1" dirty="0">
                <a:solidFill>
                  <a:srgbClr val="002060"/>
                </a:solidFill>
                <a:latin typeface="Times New Roman" pitchFamily="18" charset="0"/>
                <a:cs typeface="Times New Roman" pitchFamily="18" charset="0"/>
              </a:rPr>
              <a:t>SCOTUS Precedents</a:t>
            </a:r>
          </a:p>
          <a:p>
            <a:pPr marL="0" indent="0">
              <a:spcBef>
                <a:spcPts val="0"/>
              </a:spcBef>
              <a:buNone/>
            </a:pP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4070863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Religious Freedom</a:t>
            </a:r>
          </a:p>
        </p:txBody>
      </p:sp>
      <p:sp>
        <p:nvSpPr>
          <p:cNvPr id="3" name="Content Placeholder 2"/>
          <p:cNvSpPr>
            <a:spLocks noGrp="1"/>
          </p:cNvSpPr>
          <p:nvPr>
            <p:ph idx="1"/>
          </p:nvPr>
        </p:nvSpPr>
        <p:spPr>
          <a:xfrm>
            <a:off x="448456" y="1447800"/>
            <a:ext cx="8390744" cy="5135562"/>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Evaluate the Constitutionality of Religious Freedom Restoration Act using the First Amendment, Free Exercise Clause, the Enforcement Clause of the Fourteenth Amendment, and the following cases.</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2052" name="Picture 4" descr="U.S. States with Religious Freedom Restoration Acts and/or Legislation  Similar to Indiana&amp;#39;s | MAP - ABC News">
            <a:extLst>
              <a:ext uri="{FF2B5EF4-FFF2-40B4-BE49-F238E27FC236}">
                <a16:creationId xmlns:a16="http://schemas.microsoft.com/office/drawing/2014/main" id="{C7C68500-C382-418D-8159-469DB5B6A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743200"/>
            <a:ext cx="5029200" cy="28495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9C7E1C2-3E09-4575-BBB0-817FFA746D8E}"/>
              </a:ext>
            </a:extLst>
          </p:cNvPr>
          <p:cNvSpPr/>
          <p:nvPr/>
        </p:nvSpPr>
        <p:spPr>
          <a:xfrm>
            <a:off x="457200" y="5791200"/>
            <a:ext cx="8001000" cy="990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is the focus of this law and the issue with the U.S. Constitution?</a:t>
            </a:r>
          </a:p>
        </p:txBody>
      </p:sp>
    </p:spTree>
    <p:extLst>
      <p:ext uri="{BB962C8B-B14F-4D97-AF65-F5344CB8AC3E}">
        <p14:creationId xmlns:p14="http://schemas.microsoft.com/office/powerpoint/2010/main" val="4000523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35CA-8240-4C7F-BE8D-3A2BCA9911D8}"/>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SCOTUS TEST of Faith</a:t>
            </a:r>
          </a:p>
        </p:txBody>
      </p:sp>
      <p:sp>
        <p:nvSpPr>
          <p:cNvPr id="3" name="Content Placeholder 2">
            <a:extLst>
              <a:ext uri="{FF2B5EF4-FFF2-40B4-BE49-F238E27FC236}">
                <a16:creationId xmlns:a16="http://schemas.microsoft.com/office/drawing/2014/main" id="{B6702CF2-B7F9-4733-BC2D-1961C7A1D177}"/>
              </a:ext>
            </a:extLst>
          </p:cNvPr>
          <p:cNvSpPr>
            <a:spLocks noGrp="1"/>
          </p:cNvSpPr>
          <p:nvPr>
            <p:ph idx="1"/>
          </p:nvPr>
        </p:nvSpPr>
        <p:spPr>
          <a:xfrm>
            <a:off x="457200" y="1371600"/>
            <a:ext cx="8229600" cy="4953000"/>
          </a:xfrm>
          <a:solidFill>
            <a:schemeClr val="bg1"/>
          </a:solidFill>
          <a:ln>
            <a:solidFill>
              <a:schemeClr val="tx2">
                <a:lumMod val="50000"/>
              </a:schemeClr>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Annotate the cases </a:t>
            </a:r>
            <a:r>
              <a:rPr lang="en-US" sz="2400" b="1" i="1" u="sng" dirty="0">
                <a:latin typeface="Times" panose="02020603050405020304" pitchFamily="18" charset="0"/>
                <a:cs typeface="Times" panose="02020603050405020304" pitchFamily="18" charset="0"/>
              </a:rPr>
              <a:t>Engel v. Vitale (1962)</a:t>
            </a:r>
            <a:r>
              <a:rPr lang="en-US" sz="2400" dirty="0">
                <a:latin typeface="Times" panose="02020603050405020304" pitchFamily="18" charset="0"/>
                <a:cs typeface="Times" panose="02020603050405020304" pitchFamily="18" charset="0"/>
              </a:rPr>
              <a:t> and </a:t>
            </a:r>
            <a:r>
              <a:rPr lang="en-US" sz="2400" b="1" i="1" u="sng" dirty="0">
                <a:latin typeface="Times" panose="02020603050405020304" pitchFamily="18" charset="0"/>
                <a:cs typeface="Times" panose="02020603050405020304" pitchFamily="18" charset="0"/>
              </a:rPr>
              <a:t>Wisconsin v. Yoder (1972)</a:t>
            </a: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Identify and explain which clause under the First Amendment they support</a:t>
            </a:r>
          </a:p>
          <a:p>
            <a:r>
              <a:rPr lang="en-US" sz="2400" dirty="0">
                <a:latin typeface="Times" panose="02020603050405020304" pitchFamily="18" charset="0"/>
                <a:cs typeface="Times" panose="02020603050405020304" pitchFamily="18" charset="0"/>
              </a:rPr>
              <a:t>Summarize the background of the case</a:t>
            </a:r>
          </a:p>
          <a:p>
            <a:r>
              <a:rPr lang="en-US" sz="2400" dirty="0">
                <a:latin typeface="Times" panose="02020603050405020304" pitchFamily="18" charset="0"/>
                <a:cs typeface="Times" panose="02020603050405020304" pitchFamily="18" charset="0"/>
              </a:rPr>
              <a:t>Select ONE of the cases from your homework and construct a comparison </a:t>
            </a:r>
          </a:p>
          <a:p>
            <a:pPr lvl="1"/>
            <a:r>
              <a:rPr lang="en-US" sz="2000" dirty="0">
                <a:latin typeface="Times" panose="02020603050405020304" pitchFamily="18" charset="0"/>
                <a:cs typeface="Times" panose="02020603050405020304" pitchFamily="18" charset="0"/>
              </a:rPr>
              <a:t>ONE Free Exercise Clause</a:t>
            </a:r>
          </a:p>
          <a:p>
            <a:pPr lvl="1"/>
            <a:r>
              <a:rPr lang="en-US" sz="2000" dirty="0">
                <a:latin typeface="Times" panose="02020603050405020304" pitchFamily="18" charset="0"/>
                <a:cs typeface="Times" panose="02020603050405020304" pitchFamily="18" charset="0"/>
              </a:rPr>
              <a:t>ONE Establishment Clause </a:t>
            </a:r>
          </a:p>
        </p:txBody>
      </p:sp>
      <p:pic>
        <p:nvPicPr>
          <p:cNvPr id="4" name="Picture 3" descr="Engel v. Vitale (1962) - Stockton's Supreme Court Studies">
            <a:extLst>
              <a:ext uri="{FF2B5EF4-FFF2-40B4-BE49-F238E27FC236}">
                <a16:creationId xmlns:a16="http://schemas.microsoft.com/office/drawing/2014/main" id="{3C4350C8-1A17-03D5-B7C7-A7BDD8CAA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277" y="3848100"/>
            <a:ext cx="2255758" cy="27813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 name="Picture 4" descr="Pin on Things that make me Laugh">
            <a:extLst>
              <a:ext uri="{FF2B5EF4-FFF2-40B4-BE49-F238E27FC236}">
                <a16:creationId xmlns:a16="http://schemas.microsoft.com/office/drawing/2014/main" id="{A75D3960-0BA6-4767-5ACF-4C958799C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117" y="3848100"/>
            <a:ext cx="2066925" cy="2735262"/>
          </a:xfrm>
          <a:prstGeom prst="rect">
            <a:avLst/>
          </a:prstGeom>
          <a:solidFill>
            <a:schemeClr val="accent2"/>
          </a:solidFill>
          <a:ln>
            <a:solidFill>
              <a:srgbClr val="002060"/>
            </a:solidFill>
          </a:ln>
        </p:spPr>
      </p:pic>
      <p:sp>
        <p:nvSpPr>
          <p:cNvPr id="6" name="Speech Bubble: Oval 5">
            <a:extLst>
              <a:ext uri="{FF2B5EF4-FFF2-40B4-BE49-F238E27FC236}">
                <a16:creationId xmlns:a16="http://schemas.microsoft.com/office/drawing/2014/main" id="{B5B4A092-CE8D-FF33-6F2A-892A00093644}"/>
              </a:ext>
            </a:extLst>
          </p:cNvPr>
          <p:cNvSpPr/>
          <p:nvPr/>
        </p:nvSpPr>
        <p:spPr>
          <a:xfrm>
            <a:off x="5420064" y="3823116"/>
            <a:ext cx="1447800" cy="990600"/>
          </a:xfrm>
          <a:prstGeom prst="wedgeEllipseCallou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Way of life, it is!</a:t>
            </a:r>
          </a:p>
        </p:txBody>
      </p:sp>
    </p:spTree>
    <p:extLst>
      <p:ext uri="{BB962C8B-B14F-4D97-AF65-F5344CB8AC3E}">
        <p14:creationId xmlns:p14="http://schemas.microsoft.com/office/powerpoint/2010/main" val="866639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Scotus Comparison</a:t>
            </a:r>
          </a:p>
        </p:txBody>
      </p:sp>
      <p:sp>
        <p:nvSpPr>
          <p:cNvPr id="3" name="Content Placeholder 2"/>
          <p:cNvSpPr>
            <a:spLocks noGrp="1"/>
          </p:cNvSpPr>
          <p:nvPr>
            <p:ph idx="1"/>
          </p:nvPr>
        </p:nvSpPr>
        <p:spPr>
          <a:xfrm>
            <a:off x="448456" y="1469036"/>
            <a:ext cx="8229600" cy="5114326"/>
          </a:xfrm>
          <a:solidFill>
            <a:schemeClr val="bg1"/>
          </a:solidFill>
          <a:ln>
            <a:solidFill>
              <a:srgbClr val="00206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FRQ #3: SCOTUS COMPARISON: </a:t>
            </a:r>
            <a:r>
              <a:rPr lang="en-US" sz="2400" dirty="0">
                <a:latin typeface="Times New Roman" panose="02020603050405020304" pitchFamily="18" charset="0"/>
                <a:cs typeface="Times New Roman" panose="02020603050405020304" pitchFamily="18" charset="0"/>
              </a:rPr>
              <a:t>Compare one of the required 14 SCOTUS Cases to an unknow case:</a:t>
            </a: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Identify the Amendment, Clause, or Right under the Constitution in common between the cases</a:t>
            </a:r>
          </a:p>
          <a:p>
            <a:r>
              <a:rPr lang="en-US" sz="2400" b="1" dirty="0">
                <a:latin typeface="Times New Roman" panose="02020603050405020304" pitchFamily="18" charset="0"/>
                <a:cs typeface="Times New Roman" panose="02020603050405020304" pitchFamily="18" charset="0"/>
              </a:rPr>
              <a:t>Use the situation of the case(s) to explain how they came to the same or different opinions about the clause in question</a:t>
            </a:r>
          </a:p>
        </p:txBody>
      </p:sp>
      <p:cxnSp>
        <p:nvCxnSpPr>
          <p:cNvPr id="7" name="Straight Connector 6">
            <a:extLst>
              <a:ext uri="{FF2B5EF4-FFF2-40B4-BE49-F238E27FC236}">
                <a16:creationId xmlns:a16="http://schemas.microsoft.com/office/drawing/2014/main" id="{8C73A20E-E957-5BE5-8C92-81243A8B2FBE}"/>
              </a:ext>
            </a:extLst>
          </p:cNvPr>
          <p:cNvCxnSpPr/>
          <p:nvPr/>
        </p:nvCxnSpPr>
        <p:spPr>
          <a:xfrm>
            <a:off x="4572000" y="2438400"/>
            <a:ext cx="0" cy="2057400"/>
          </a:xfrm>
          <a:prstGeom prst="line">
            <a:avLst/>
          </a:prstGeom>
          <a:ln w="28575"/>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56822198-977C-E467-EE8D-FA287CB4107F}"/>
              </a:ext>
            </a:extLst>
          </p:cNvPr>
          <p:cNvSpPr/>
          <p:nvPr/>
        </p:nvSpPr>
        <p:spPr>
          <a:xfrm>
            <a:off x="304800" y="2514600"/>
            <a:ext cx="3886197" cy="533400"/>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Wisconsin v. Yoder (1972)</a:t>
            </a:r>
          </a:p>
        </p:txBody>
      </p:sp>
      <p:sp>
        <p:nvSpPr>
          <p:cNvPr id="9" name="Rectangle 8">
            <a:extLst>
              <a:ext uri="{FF2B5EF4-FFF2-40B4-BE49-F238E27FC236}">
                <a16:creationId xmlns:a16="http://schemas.microsoft.com/office/drawing/2014/main" id="{C5ED949D-FD11-5413-8675-0F5B535C3D97}"/>
              </a:ext>
            </a:extLst>
          </p:cNvPr>
          <p:cNvSpPr/>
          <p:nvPr/>
        </p:nvSpPr>
        <p:spPr>
          <a:xfrm>
            <a:off x="4923023" y="2514600"/>
            <a:ext cx="4123540" cy="533400"/>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Engel v. Vitale (1962)</a:t>
            </a:r>
          </a:p>
        </p:txBody>
      </p:sp>
      <p:sp>
        <p:nvSpPr>
          <p:cNvPr id="10" name="Rectangle 9">
            <a:extLst>
              <a:ext uri="{FF2B5EF4-FFF2-40B4-BE49-F238E27FC236}">
                <a16:creationId xmlns:a16="http://schemas.microsoft.com/office/drawing/2014/main" id="{379D241F-3EC8-AA0F-2BC8-9C4A0197B43F}"/>
              </a:ext>
            </a:extLst>
          </p:cNvPr>
          <p:cNvSpPr/>
          <p:nvPr/>
        </p:nvSpPr>
        <p:spPr>
          <a:xfrm>
            <a:off x="304800" y="3543300"/>
            <a:ext cx="3886197" cy="952499"/>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Cantwell v. Connecticut (1940)</a:t>
            </a:r>
          </a:p>
        </p:txBody>
      </p:sp>
      <p:sp>
        <p:nvSpPr>
          <p:cNvPr id="11" name="Rectangle 10">
            <a:extLst>
              <a:ext uri="{FF2B5EF4-FFF2-40B4-BE49-F238E27FC236}">
                <a16:creationId xmlns:a16="http://schemas.microsoft.com/office/drawing/2014/main" id="{4948DF1E-00A2-E94F-6CC0-3EF39CDB7A45}"/>
              </a:ext>
            </a:extLst>
          </p:cNvPr>
          <p:cNvSpPr/>
          <p:nvPr/>
        </p:nvSpPr>
        <p:spPr>
          <a:xfrm>
            <a:off x="4935515" y="3560164"/>
            <a:ext cx="4123542" cy="935636"/>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Zelman v. Simmons-Harris (2002)</a:t>
            </a:r>
          </a:p>
        </p:txBody>
      </p:sp>
    </p:spTree>
    <p:extLst>
      <p:ext uri="{BB962C8B-B14F-4D97-AF65-F5344CB8AC3E}">
        <p14:creationId xmlns:p14="http://schemas.microsoft.com/office/powerpoint/2010/main" val="3970527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Engel says</a:t>
            </a:r>
          </a:p>
        </p:txBody>
      </p:sp>
      <p:sp>
        <p:nvSpPr>
          <p:cNvPr id="3" name="Content Placeholder 2"/>
          <p:cNvSpPr>
            <a:spLocks noGrp="1"/>
          </p:cNvSpPr>
          <p:nvPr>
            <p:ph idx="1"/>
          </p:nvPr>
        </p:nvSpPr>
        <p:spPr>
          <a:xfrm>
            <a:off x="448456" y="1447800"/>
            <a:ext cx="8229600" cy="5135562"/>
          </a:xfrm>
          <a:solidFill>
            <a:schemeClr val="bg1"/>
          </a:solidFill>
          <a:ln>
            <a:solidFill>
              <a:srgbClr val="002060"/>
            </a:solidFill>
          </a:ln>
        </p:spPr>
        <p:txBody>
          <a:bodyPr>
            <a:normAutofit fontScale="92500" lnSpcReduction="10000"/>
          </a:bodyPr>
          <a:lstStyle/>
          <a:p>
            <a:pPr marL="0" indent="0">
              <a:buNone/>
            </a:pPr>
            <a:r>
              <a:rPr lang="en-US" sz="2400" dirty="0">
                <a:latin typeface="Times New Roman" panose="02020603050405020304" pitchFamily="18" charset="0"/>
                <a:cs typeface="Times New Roman" panose="02020603050405020304" pitchFamily="18" charset="0"/>
              </a:rPr>
              <a:t>Engel v. Vitale (1962)</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a:buFontTx/>
              <a:buChar char="-"/>
            </a:pPr>
            <a:r>
              <a:rPr lang="en-US" sz="2400" dirty="0">
                <a:latin typeface="Times New Roman" panose="02020603050405020304" pitchFamily="18" charset="0"/>
                <a:cs typeface="Times New Roman" panose="02020603050405020304" pitchFamily="18" charset="0"/>
              </a:rPr>
              <a:t>Explain the issue between Stephen Engel and the State of NY </a:t>
            </a:r>
          </a:p>
          <a:p>
            <a:pPr>
              <a:buFontTx/>
              <a:buChar char="-"/>
            </a:pPr>
            <a:r>
              <a:rPr lang="en-US" sz="2400" dirty="0">
                <a:latin typeface="Times New Roman" panose="02020603050405020304" pitchFamily="18" charset="0"/>
                <a:cs typeface="Times New Roman" panose="02020603050405020304" pitchFamily="18" charset="0"/>
              </a:rPr>
              <a:t>Explain how Engel sets up a wall of separation in dealing with religion. </a:t>
            </a:r>
          </a:p>
        </p:txBody>
      </p:sp>
      <p:sp>
        <p:nvSpPr>
          <p:cNvPr id="4" name="Rectangle 3">
            <a:extLst>
              <a:ext uri="{FF2B5EF4-FFF2-40B4-BE49-F238E27FC236}">
                <a16:creationId xmlns:a16="http://schemas.microsoft.com/office/drawing/2014/main" id="{2E60167A-F056-4977-A705-5546D5521239}"/>
              </a:ext>
            </a:extLst>
          </p:cNvPr>
          <p:cNvSpPr/>
          <p:nvPr/>
        </p:nvSpPr>
        <p:spPr>
          <a:xfrm>
            <a:off x="2514600" y="1828800"/>
            <a:ext cx="6476219" cy="3200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constitutional prohibition against laws respecting an establishment of religion must at least mean that, in this country, it is no part of the business of government to compose official prayers for any group of the American people to recite as a part of a religious program carried on by government.”</a:t>
            </a:r>
            <a:r>
              <a:rPr lang="en-US" sz="2000" dirty="0">
                <a:latin typeface="Times" panose="02020603050405020304" pitchFamily="18" charset="0"/>
                <a:cs typeface="Times" panose="02020603050405020304" pitchFamily="18" charset="0"/>
              </a:rPr>
              <a:t>	- </a:t>
            </a:r>
            <a:r>
              <a:rPr lang="en-US" sz="2000" b="1" i="1" dirty="0">
                <a:latin typeface="Times" panose="02020603050405020304" pitchFamily="18" charset="0"/>
                <a:cs typeface="Times" panose="02020603050405020304" pitchFamily="18" charset="0"/>
              </a:rPr>
              <a:t>Justice Hugo Black, Engel v. Vitale, (1962)</a:t>
            </a:r>
          </a:p>
        </p:txBody>
      </p:sp>
      <p:pic>
        <p:nvPicPr>
          <p:cNvPr id="5" name="Picture 4" descr="Engel v. Vitale (1962) - Stockton's Supreme Court Studies">
            <a:extLst>
              <a:ext uri="{FF2B5EF4-FFF2-40B4-BE49-F238E27FC236}">
                <a16:creationId xmlns:a16="http://schemas.microsoft.com/office/drawing/2014/main" id="{816AEE9C-22AB-4F1E-85AD-609311639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93" y="1905000"/>
            <a:ext cx="2305050" cy="3048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46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Yoder says</a:t>
            </a:r>
          </a:p>
        </p:txBody>
      </p:sp>
      <p:sp>
        <p:nvSpPr>
          <p:cNvPr id="3" name="Content Placeholder 2"/>
          <p:cNvSpPr>
            <a:spLocks noGrp="1"/>
          </p:cNvSpPr>
          <p:nvPr>
            <p:ph idx="1"/>
          </p:nvPr>
        </p:nvSpPr>
        <p:spPr>
          <a:xfrm>
            <a:off x="448456" y="1447800"/>
            <a:ext cx="8229600" cy="5135562"/>
          </a:xfrm>
          <a:solidFill>
            <a:schemeClr val="bg1"/>
          </a:solidFill>
          <a:ln>
            <a:solidFill>
              <a:srgbClr val="002060"/>
            </a:solidFill>
          </a:ln>
        </p:spPr>
        <p:txBody>
          <a:bodyPr>
            <a:normAutofit fontScale="92500"/>
          </a:bodyPr>
          <a:lstStyle/>
          <a:p>
            <a:pPr marL="0" indent="0">
              <a:buNone/>
            </a:pPr>
            <a:r>
              <a:rPr lang="en-US" sz="2400" dirty="0">
                <a:latin typeface="Times New Roman" panose="02020603050405020304" pitchFamily="18" charset="0"/>
                <a:cs typeface="Times New Roman" panose="02020603050405020304" pitchFamily="18" charset="0"/>
              </a:rPr>
              <a:t>Wisconsin v. Yoder (1972)</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a:buFontTx/>
              <a:buChar char="-"/>
            </a:pPr>
            <a:r>
              <a:rPr lang="en-US" sz="2400" dirty="0">
                <a:latin typeface="Times New Roman" panose="02020603050405020304" pitchFamily="18" charset="0"/>
                <a:cs typeface="Times New Roman" panose="02020603050405020304" pitchFamily="18" charset="0"/>
              </a:rPr>
              <a:t>Explain the issue between the State of Wisconsin and the </a:t>
            </a:r>
            <a:r>
              <a:rPr lang="en-US" sz="2400" dirty="0" err="1">
                <a:latin typeface="Times New Roman" panose="02020603050405020304" pitchFamily="18" charset="0"/>
                <a:cs typeface="Times New Roman" panose="02020603050405020304" pitchFamily="18" charset="0"/>
              </a:rPr>
              <a:t>Yoders</a:t>
            </a:r>
            <a:r>
              <a:rPr lang="en-US" sz="2400" dirty="0">
                <a:latin typeface="Times New Roman" panose="02020603050405020304" pitchFamily="18" charset="0"/>
                <a:cs typeface="Times New Roman" panose="02020603050405020304" pitchFamily="18" charset="0"/>
              </a:rPr>
              <a:t>.</a:t>
            </a:r>
          </a:p>
          <a:p>
            <a:pPr>
              <a:buFontTx/>
              <a:buChar char="-"/>
            </a:pPr>
            <a:r>
              <a:rPr lang="en-US" sz="2400" dirty="0">
                <a:latin typeface="Times New Roman" panose="02020603050405020304" pitchFamily="18" charset="0"/>
                <a:cs typeface="Times New Roman" panose="02020603050405020304" pitchFamily="18" charset="0"/>
              </a:rPr>
              <a:t>Define the concept of a ‘compelling interest’.</a:t>
            </a:r>
          </a:p>
        </p:txBody>
      </p:sp>
      <p:pic>
        <p:nvPicPr>
          <p:cNvPr id="1028" name="Picture 4" descr="Pin on Things that make me Laugh">
            <a:extLst>
              <a:ext uri="{FF2B5EF4-FFF2-40B4-BE49-F238E27FC236}">
                <a16:creationId xmlns:a16="http://schemas.microsoft.com/office/drawing/2014/main" id="{4E20D7BD-47BD-4709-A9A9-2354D6F4C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066925" cy="3429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E60167A-F056-4977-A705-5546D5521239}"/>
              </a:ext>
            </a:extLst>
          </p:cNvPr>
          <p:cNvSpPr/>
          <p:nvPr/>
        </p:nvSpPr>
        <p:spPr>
          <a:xfrm>
            <a:off x="2515381" y="2057400"/>
            <a:ext cx="6476219" cy="3200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The period of adolescence is critical in the religious and cultural development of the child because at this time the child enters gradually into the fullness of Amish life, is given responsibilities which would be directly interfered with if he were compelled to go to high school . . To the Amish, secondary schools. . . teach an unacceptable value system . . . We view this case as involving solely a parent’s right of religious freedom to bring up his children as he believes God dictates. </a:t>
            </a:r>
          </a:p>
          <a:p>
            <a:r>
              <a:rPr lang="en-US" sz="2000" dirty="0">
                <a:latin typeface="Times" panose="02020603050405020304" pitchFamily="18" charset="0"/>
                <a:cs typeface="Times" panose="02020603050405020304" pitchFamily="18" charset="0"/>
              </a:rPr>
              <a:t>	- </a:t>
            </a:r>
            <a:r>
              <a:rPr lang="en-US" sz="2000" b="1" i="1" dirty="0">
                <a:latin typeface="Times" panose="02020603050405020304" pitchFamily="18" charset="0"/>
                <a:cs typeface="Times" panose="02020603050405020304" pitchFamily="18" charset="0"/>
              </a:rPr>
              <a:t>Justice Hallows, Wisconsin v. Yoder, (1972)</a:t>
            </a:r>
          </a:p>
        </p:txBody>
      </p:sp>
      <p:sp>
        <p:nvSpPr>
          <p:cNvPr id="6" name="Speech Bubble: Oval 5">
            <a:extLst>
              <a:ext uri="{FF2B5EF4-FFF2-40B4-BE49-F238E27FC236}">
                <a16:creationId xmlns:a16="http://schemas.microsoft.com/office/drawing/2014/main" id="{BE9F7FAF-5126-42BA-8C0C-311944A3507A}"/>
              </a:ext>
            </a:extLst>
          </p:cNvPr>
          <p:cNvSpPr/>
          <p:nvPr/>
        </p:nvSpPr>
        <p:spPr>
          <a:xfrm>
            <a:off x="1067581" y="2057400"/>
            <a:ext cx="1447800" cy="990600"/>
          </a:xfrm>
          <a:prstGeom prst="wedgeEllipseCallou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Way of life, it is!</a:t>
            </a:r>
          </a:p>
        </p:txBody>
      </p:sp>
    </p:spTree>
    <p:extLst>
      <p:ext uri="{BB962C8B-B14F-4D97-AF65-F5344CB8AC3E}">
        <p14:creationId xmlns:p14="http://schemas.microsoft.com/office/powerpoint/2010/main" val="2624424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Scotus Rubric</a:t>
            </a:r>
          </a:p>
        </p:txBody>
      </p:sp>
      <p:sp>
        <p:nvSpPr>
          <p:cNvPr id="3" name="Content Placeholder 2"/>
          <p:cNvSpPr>
            <a:spLocks noGrp="1"/>
          </p:cNvSpPr>
          <p:nvPr>
            <p:ph idx="1"/>
          </p:nvPr>
        </p:nvSpPr>
        <p:spPr>
          <a:xfrm>
            <a:off x="448456" y="1469036"/>
            <a:ext cx="8229600" cy="5114326"/>
          </a:xfrm>
          <a:solidFill>
            <a:schemeClr val="bg1"/>
          </a:solidFill>
          <a:ln>
            <a:solidFill>
              <a:srgbClr val="002060"/>
            </a:solidFill>
          </a:ln>
        </p:spPr>
        <p:txBody>
          <a:bodyPr>
            <a:normAutofit fontScale="92500" lnSpcReduction="10000"/>
          </a:bodyPr>
          <a:lstStyle/>
          <a:p>
            <a:pPr marL="0" indent="0">
              <a:buNone/>
            </a:pPr>
            <a:r>
              <a:rPr lang="en-US" sz="2400" b="1" dirty="0">
                <a:latin typeface="Times New Roman" panose="02020603050405020304" pitchFamily="18" charset="0"/>
                <a:cs typeface="Times New Roman" panose="02020603050405020304" pitchFamily="18" charset="0"/>
              </a:rPr>
              <a:t>FRQ #3: SCOTUS COMPARISON: </a:t>
            </a:r>
            <a:r>
              <a:rPr lang="en-US" sz="2400" dirty="0">
                <a:latin typeface="Times New Roman" panose="02020603050405020304" pitchFamily="18" charset="0"/>
                <a:cs typeface="Times New Roman" panose="02020603050405020304" pitchFamily="18" charset="0"/>
              </a:rPr>
              <a:t>Compare one of the required 14 SCOTUS Cases to an unknow case:</a:t>
            </a: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4-point rubric: (You must write in complete sentences</a:t>
            </a:r>
          </a:p>
          <a:p>
            <a:r>
              <a:rPr lang="en-US" sz="2400" b="1" dirty="0">
                <a:latin typeface="Times New Roman" panose="02020603050405020304" pitchFamily="18" charset="0"/>
                <a:cs typeface="Times New Roman" panose="02020603050405020304" pitchFamily="18" charset="0"/>
              </a:rPr>
              <a:t>Part A – (1 pt.) correctly identifies the clause in common</a:t>
            </a:r>
          </a:p>
          <a:p>
            <a:r>
              <a:rPr lang="en-US" sz="2400" b="1" dirty="0">
                <a:latin typeface="Times New Roman" panose="02020603050405020304" pitchFamily="18" charset="0"/>
                <a:cs typeface="Times New Roman" panose="02020603050405020304" pitchFamily="18" charset="0"/>
              </a:rPr>
              <a:t>Part B – (2 pts.)</a:t>
            </a:r>
          </a:p>
          <a:p>
            <a:pPr lvl="1"/>
            <a:r>
              <a:rPr lang="en-US" sz="2000" b="1" dirty="0">
                <a:latin typeface="Times New Roman" panose="02020603050405020304" pitchFamily="18" charset="0"/>
                <a:cs typeface="Times New Roman" panose="02020603050405020304" pitchFamily="18" charset="0"/>
              </a:rPr>
              <a:t>(1 pt.) describing the relevant information (facts &amp; holdings) about the required court case</a:t>
            </a:r>
          </a:p>
          <a:p>
            <a:pPr lvl="1"/>
            <a:r>
              <a:rPr lang="en-US" sz="2000" b="1" dirty="0">
                <a:latin typeface="Times New Roman" panose="02020603050405020304" pitchFamily="18" charset="0"/>
                <a:cs typeface="Times New Roman" panose="02020603050405020304" pitchFamily="18" charset="0"/>
              </a:rPr>
              <a:t>(1 pt.) explaining how the facts in both case resulted in similar or different holdings</a:t>
            </a:r>
          </a:p>
          <a:p>
            <a:endParaRPr lang="en-US" sz="2400" b="1"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C73A20E-E957-5BE5-8C92-81243A8B2FBE}"/>
              </a:ext>
            </a:extLst>
          </p:cNvPr>
          <p:cNvCxnSpPr>
            <a:cxnSpLocks/>
          </p:cNvCxnSpPr>
          <p:nvPr/>
        </p:nvCxnSpPr>
        <p:spPr>
          <a:xfrm>
            <a:off x="4572000" y="2438400"/>
            <a:ext cx="0" cy="1466849"/>
          </a:xfrm>
          <a:prstGeom prst="line">
            <a:avLst/>
          </a:prstGeom>
          <a:ln w="28575"/>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56822198-977C-E467-EE8D-FA287CB4107F}"/>
              </a:ext>
            </a:extLst>
          </p:cNvPr>
          <p:cNvSpPr/>
          <p:nvPr/>
        </p:nvSpPr>
        <p:spPr>
          <a:xfrm>
            <a:off x="304800" y="2247900"/>
            <a:ext cx="3886197" cy="533400"/>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Wisconsin v. Yoder (1972)</a:t>
            </a:r>
          </a:p>
        </p:txBody>
      </p:sp>
      <p:sp>
        <p:nvSpPr>
          <p:cNvPr id="9" name="Rectangle 8">
            <a:extLst>
              <a:ext uri="{FF2B5EF4-FFF2-40B4-BE49-F238E27FC236}">
                <a16:creationId xmlns:a16="http://schemas.microsoft.com/office/drawing/2014/main" id="{C5ED949D-FD11-5413-8675-0F5B535C3D97}"/>
              </a:ext>
            </a:extLst>
          </p:cNvPr>
          <p:cNvSpPr/>
          <p:nvPr/>
        </p:nvSpPr>
        <p:spPr>
          <a:xfrm>
            <a:off x="4908031" y="2247900"/>
            <a:ext cx="4123540" cy="533400"/>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Engel v. Vitale (1962)</a:t>
            </a:r>
          </a:p>
        </p:txBody>
      </p:sp>
      <p:sp>
        <p:nvSpPr>
          <p:cNvPr id="10" name="Rectangle 9">
            <a:extLst>
              <a:ext uri="{FF2B5EF4-FFF2-40B4-BE49-F238E27FC236}">
                <a16:creationId xmlns:a16="http://schemas.microsoft.com/office/drawing/2014/main" id="{379D241F-3EC8-AA0F-2BC8-9C4A0197B43F}"/>
              </a:ext>
            </a:extLst>
          </p:cNvPr>
          <p:cNvSpPr/>
          <p:nvPr/>
        </p:nvSpPr>
        <p:spPr>
          <a:xfrm>
            <a:off x="289810" y="2952750"/>
            <a:ext cx="3886197" cy="952499"/>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Cantwell v. Connecticut (1940)</a:t>
            </a:r>
          </a:p>
        </p:txBody>
      </p:sp>
      <p:sp>
        <p:nvSpPr>
          <p:cNvPr id="11" name="Rectangle 10">
            <a:extLst>
              <a:ext uri="{FF2B5EF4-FFF2-40B4-BE49-F238E27FC236}">
                <a16:creationId xmlns:a16="http://schemas.microsoft.com/office/drawing/2014/main" id="{4948DF1E-00A2-E94F-6CC0-3EF39CDB7A45}"/>
              </a:ext>
            </a:extLst>
          </p:cNvPr>
          <p:cNvSpPr/>
          <p:nvPr/>
        </p:nvSpPr>
        <p:spPr>
          <a:xfrm>
            <a:off x="4908029" y="2952750"/>
            <a:ext cx="4123542" cy="935636"/>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Zelman v. Simmons-Harris (2002)</a:t>
            </a:r>
          </a:p>
        </p:txBody>
      </p:sp>
    </p:spTree>
    <p:extLst>
      <p:ext uri="{BB962C8B-B14F-4D97-AF65-F5344CB8AC3E}">
        <p14:creationId xmlns:p14="http://schemas.microsoft.com/office/powerpoint/2010/main" val="392433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normAutofit/>
          </a:bodyPr>
          <a:lstStyle/>
          <a:p>
            <a:r>
              <a:rPr lang="en-US" sz="3600" dirty="0">
                <a:latin typeface="Castellar" pitchFamily="18" charset="0"/>
              </a:rPr>
              <a:t>SCOTUS Power of Precedents</a:t>
            </a:r>
          </a:p>
        </p:txBody>
      </p:sp>
      <p:sp>
        <p:nvSpPr>
          <p:cNvPr id="3" name="Content Placeholder 2"/>
          <p:cNvSpPr>
            <a:spLocks noGrp="1"/>
          </p:cNvSpPr>
          <p:nvPr>
            <p:ph idx="1"/>
          </p:nvPr>
        </p:nvSpPr>
        <p:spPr>
          <a:xfrm>
            <a:off x="448456" y="1447800"/>
            <a:ext cx="8229600" cy="5135562"/>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Research and demonstrate how the Supreme Court defined civil liberties under the Bill of Rights.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5" name="Picture 4" descr="The Supreme Court can restore religious liberty in the workplace | The Hill">
            <a:extLst>
              <a:ext uri="{FF2B5EF4-FFF2-40B4-BE49-F238E27FC236}">
                <a16:creationId xmlns:a16="http://schemas.microsoft.com/office/drawing/2014/main" id="{28A7B7FA-086E-BE1C-26B4-8613A7DC0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15380"/>
            <a:ext cx="2971800" cy="230901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Why Republican? — The Lone Liberal Republican">
            <a:extLst>
              <a:ext uri="{FF2B5EF4-FFF2-40B4-BE49-F238E27FC236}">
                <a16:creationId xmlns:a16="http://schemas.microsoft.com/office/drawing/2014/main" id="{2F843ADB-C9B5-B051-6194-310789431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790" y="2424112"/>
            <a:ext cx="2971800" cy="230028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58F5C4-BDFF-31B8-FFFB-02F5BDF149A0}"/>
              </a:ext>
            </a:extLst>
          </p:cNvPr>
          <p:cNvSpPr/>
          <p:nvPr/>
        </p:nvSpPr>
        <p:spPr>
          <a:xfrm>
            <a:off x="838200" y="4876800"/>
            <a:ext cx="8001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Research the precedent: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Part of the Constitution it involves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Background of the case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Holding of the court</a:t>
            </a:r>
          </a:p>
        </p:txBody>
      </p:sp>
    </p:spTree>
    <p:extLst>
      <p:ext uri="{BB962C8B-B14F-4D97-AF65-F5344CB8AC3E}">
        <p14:creationId xmlns:p14="http://schemas.microsoft.com/office/powerpoint/2010/main" val="50326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93B-46A2-6A4F-82B9-700EA8D75EC8}"/>
              </a:ext>
            </a:extLst>
          </p:cNvPr>
          <p:cNvSpPr>
            <a:spLocks noGrp="1"/>
          </p:cNvSpPr>
          <p:nvPr>
            <p:ph type="title"/>
          </p:nvPr>
        </p:nvSpPr>
        <p:spPr>
          <a:xfrm>
            <a:off x="628650" y="213547"/>
            <a:ext cx="7886700" cy="618785"/>
          </a:xfrm>
          <a:solidFill>
            <a:srgbClr val="002060"/>
          </a:solidFill>
          <a:ln>
            <a:solidFill>
              <a:srgbClr val="C00000"/>
            </a:solidFill>
          </a:ln>
        </p:spPr>
        <p:txBody>
          <a:bodyPr>
            <a:normAutofit fontScale="90000"/>
          </a:bodyPr>
          <a:lstStyle/>
          <a:p>
            <a:r>
              <a:rPr lang="en-US" dirty="0">
                <a:solidFill>
                  <a:schemeClr val="bg1"/>
                </a:solidFill>
                <a:latin typeface="Castellar" panose="020A0402060406010301" pitchFamily="18" charset="77"/>
              </a:rPr>
              <a:t>Rubric Parts </a:t>
            </a:r>
          </a:p>
        </p:txBody>
      </p:sp>
      <p:sp>
        <p:nvSpPr>
          <p:cNvPr id="3" name="Content Placeholder 2">
            <a:extLst>
              <a:ext uri="{FF2B5EF4-FFF2-40B4-BE49-F238E27FC236}">
                <a16:creationId xmlns:a16="http://schemas.microsoft.com/office/drawing/2014/main" id="{13C6DA49-3D93-D749-BD59-CFDCEA0EBEE5}"/>
              </a:ext>
            </a:extLst>
          </p:cNvPr>
          <p:cNvSpPr>
            <a:spLocks noGrp="1"/>
          </p:cNvSpPr>
          <p:nvPr>
            <p:ph idx="1"/>
          </p:nvPr>
        </p:nvSpPr>
        <p:spPr>
          <a:xfrm>
            <a:off x="348343" y="1143000"/>
            <a:ext cx="8490857" cy="5334000"/>
          </a:xfrm>
          <a:solidFill>
            <a:schemeClr val="bg1"/>
          </a:solidFill>
          <a:ln>
            <a:solidFill>
              <a:srgbClr val="C00000"/>
            </a:solidFill>
          </a:ln>
        </p:spPr>
        <p:txBody>
          <a:bodyPr>
            <a:normAutofit/>
          </a:bodyPr>
          <a:lstStyle/>
          <a:p>
            <a:pPr marL="0" indent="0">
              <a:buNone/>
            </a:pPr>
            <a:r>
              <a:rPr lang="en-US" sz="2400" b="1" dirty="0">
                <a:latin typeface="Times" pitchFamily="2" charset="0"/>
              </a:rPr>
              <a:t>Parts	</a:t>
            </a:r>
            <a:r>
              <a:rPr lang="en-US" sz="1800" dirty="0">
                <a:latin typeface="Times" pitchFamily="2" charset="0"/>
              </a:rPr>
              <a:t>						</a:t>
            </a:r>
            <a:r>
              <a:rPr lang="en-US" sz="2400" b="1" dirty="0">
                <a:latin typeface="Times" pitchFamily="2" charset="0"/>
              </a:rPr>
              <a:t>Pts.</a:t>
            </a:r>
          </a:p>
          <a:p>
            <a:pPr marL="0" indent="0">
              <a:buNone/>
            </a:pPr>
            <a:endParaRPr lang="en-US" sz="1800" dirty="0">
              <a:latin typeface="Times" pitchFamily="2" charset="0"/>
            </a:endParaRPr>
          </a:p>
          <a:p>
            <a:pPr marL="0" indent="0">
              <a:buNone/>
            </a:pPr>
            <a:endParaRPr lang="en-US" sz="1800" dirty="0">
              <a:latin typeface="Times" pitchFamily="2" charset="0"/>
            </a:endParaRPr>
          </a:p>
          <a:p>
            <a:pPr marL="0" indent="0">
              <a:buNone/>
            </a:pPr>
            <a:endParaRPr lang="en-US" sz="1800" dirty="0">
              <a:latin typeface="Times" pitchFamily="2" charset="0"/>
            </a:endParaRPr>
          </a:p>
          <a:p>
            <a:pPr marL="0" indent="0">
              <a:buNone/>
            </a:pPr>
            <a:endParaRPr lang="en-US" sz="1800" dirty="0">
              <a:latin typeface="Times" pitchFamily="2" charset="0"/>
            </a:endParaRPr>
          </a:p>
          <a:p>
            <a:pPr marL="0" indent="0">
              <a:buNone/>
            </a:pPr>
            <a:endParaRPr lang="en-US" sz="1800" dirty="0">
              <a:latin typeface="Times" pitchFamily="2" charset="0"/>
            </a:endParaRPr>
          </a:p>
        </p:txBody>
      </p:sp>
      <p:sp>
        <p:nvSpPr>
          <p:cNvPr id="4" name="Rectangle 3">
            <a:extLst>
              <a:ext uri="{FF2B5EF4-FFF2-40B4-BE49-F238E27FC236}">
                <a16:creationId xmlns:a16="http://schemas.microsoft.com/office/drawing/2014/main" id="{1997E3F7-1A7F-D447-96A8-FD4F660B2BD1}"/>
              </a:ext>
            </a:extLst>
          </p:cNvPr>
          <p:cNvSpPr/>
          <p:nvPr/>
        </p:nvSpPr>
        <p:spPr>
          <a:xfrm>
            <a:off x="481469" y="1688868"/>
            <a:ext cx="5919331" cy="823010"/>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r>
              <a:rPr lang="en-US" sz="2400" b="1" dirty="0">
                <a:solidFill>
                  <a:schemeClr val="bg1"/>
                </a:solidFill>
                <a:latin typeface="Times" pitchFamily="2" charset="0"/>
              </a:rPr>
              <a:t>Thesis/argumentative claim - </a:t>
            </a:r>
            <a:r>
              <a:rPr lang="en-US" sz="2400" dirty="0">
                <a:solidFill>
                  <a:schemeClr val="bg1"/>
                </a:solidFill>
                <a:latin typeface="Times" pitchFamily="2" charset="0"/>
              </a:rPr>
              <a:t>responds to the prompt and has a line of reasoning</a:t>
            </a:r>
          </a:p>
        </p:txBody>
      </p:sp>
      <p:sp>
        <p:nvSpPr>
          <p:cNvPr id="5" name="Rectangle 4">
            <a:extLst>
              <a:ext uri="{FF2B5EF4-FFF2-40B4-BE49-F238E27FC236}">
                <a16:creationId xmlns:a16="http://schemas.microsoft.com/office/drawing/2014/main" id="{BCFE2313-038C-314B-8CB6-2CEE92D97E35}"/>
              </a:ext>
            </a:extLst>
          </p:cNvPr>
          <p:cNvSpPr/>
          <p:nvPr/>
        </p:nvSpPr>
        <p:spPr>
          <a:xfrm>
            <a:off x="6904039" y="1856185"/>
            <a:ext cx="1393371" cy="59871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itchFamily="2" charset="0"/>
              </a:rPr>
              <a:t>0-1 pt.</a:t>
            </a:r>
          </a:p>
        </p:txBody>
      </p:sp>
      <p:sp>
        <p:nvSpPr>
          <p:cNvPr id="6" name="Rectangle 5">
            <a:extLst>
              <a:ext uri="{FF2B5EF4-FFF2-40B4-BE49-F238E27FC236}">
                <a16:creationId xmlns:a16="http://schemas.microsoft.com/office/drawing/2014/main" id="{ACD1F30A-0098-124A-96B5-0E1E3C63E98F}"/>
              </a:ext>
            </a:extLst>
          </p:cNvPr>
          <p:cNvSpPr/>
          <p:nvPr/>
        </p:nvSpPr>
        <p:spPr>
          <a:xfrm>
            <a:off x="478971" y="2816678"/>
            <a:ext cx="5921829" cy="335552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US" sz="2400" b="1" dirty="0">
              <a:solidFill>
                <a:schemeClr val="bg1"/>
              </a:solidFill>
              <a:latin typeface="Times" pitchFamily="2" charset="0"/>
            </a:endParaRPr>
          </a:p>
          <a:p>
            <a:pPr marL="257175" indent="-257175">
              <a:buFont typeface="Arial" panose="020B0604020202020204" pitchFamily="34" charset="0"/>
              <a:buChar char="•"/>
            </a:pPr>
            <a:r>
              <a:rPr lang="en-US" sz="2400" b="1" dirty="0">
                <a:solidFill>
                  <a:schemeClr val="bg1"/>
                </a:solidFill>
                <a:latin typeface="Times" pitchFamily="2" charset="0"/>
              </a:rPr>
              <a:t>Evidence</a:t>
            </a:r>
          </a:p>
          <a:p>
            <a:pPr marL="606029" indent="-238125">
              <a:buFont typeface="Arial" panose="020B0604020202020204" pitchFamily="34" charset="0"/>
              <a:buChar char="•"/>
            </a:pPr>
            <a:r>
              <a:rPr lang="en-US" sz="2400" dirty="0">
                <a:latin typeface="Times" pitchFamily="2" charset="0"/>
              </a:rPr>
              <a:t>Provides one piece of evidence that is relevant to the topic of the prompt. </a:t>
            </a:r>
          </a:p>
          <a:p>
            <a:pPr marL="600075" lvl="1" indent="-257175">
              <a:buFont typeface="Arial" panose="020B0604020202020204" pitchFamily="34" charset="0"/>
              <a:buChar char="•"/>
            </a:pPr>
            <a:r>
              <a:rPr lang="en-US" sz="2400" dirty="0">
                <a:latin typeface="Times" pitchFamily="2" charset="0"/>
              </a:rPr>
              <a:t>Provides one piece of evidence that is relevant to the topic of the prompt. </a:t>
            </a:r>
          </a:p>
          <a:p>
            <a:pPr marL="600075" lvl="1" indent="-257175">
              <a:buFont typeface="Arial" panose="020B0604020202020204" pitchFamily="34" charset="0"/>
              <a:buChar char="•"/>
            </a:pPr>
            <a:r>
              <a:rPr lang="en-US" sz="2400" dirty="0">
                <a:latin typeface="Times" pitchFamily="2" charset="0"/>
              </a:rPr>
              <a:t>Uses two pieces of specific and relevant evidence to support the claim or thesis. </a:t>
            </a:r>
          </a:p>
          <a:p>
            <a:pPr marL="600075" lvl="1" indent="-257175">
              <a:buFont typeface="Arial" panose="020B0604020202020204" pitchFamily="34" charset="0"/>
              <a:buChar char="•"/>
            </a:pPr>
            <a:endParaRPr lang="en-US" dirty="0">
              <a:solidFill>
                <a:schemeClr val="bg1"/>
              </a:solidFill>
              <a:latin typeface="Times" pitchFamily="2" charset="0"/>
            </a:endParaRPr>
          </a:p>
        </p:txBody>
      </p:sp>
      <p:sp>
        <p:nvSpPr>
          <p:cNvPr id="7" name="Rectangle 6">
            <a:extLst>
              <a:ext uri="{FF2B5EF4-FFF2-40B4-BE49-F238E27FC236}">
                <a16:creationId xmlns:a16="http://schemas.microsoft.com/office/drawing/2014/main" id="{62692DFE-700D-6047-BB21-8129D3B3BDE5}"/>
              </a:ext>
            </a:extLst>
          </p:cNvPr>
          <p:cNvSpPr/>
          <p:nvPr/>
        </p:nvSpPr>
        <p:spPr>
          <a:xfrm>
            <a:off x="6905499" y="3546993"/>
            <a:ext cx="1393371" cy="59871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itchFamily="2" charset="0"/>
              </a:rPr>
              <a:t>1-3 pts.</a:t>
            </a:r>
          </a:p>
        </p:txBody>
      </p:sp>
      <p:sp>
        <p:nvSpPr>
          <p:cNvPr id="8" name="Rectangle 7">
            <a:extLst>
              <a:ext uri="{FF2B5EF4-FFF2-40B4-BE49-F238E27FC236}">
                <a16:creationId xmlns:a16="http://schemas.microsoft.com/office/drawing/2014/main" id="{0C95731A-2989-B243-A964-6A09C0BB35F7}"/>
              </a:ext>
            </a:extLst>
          </p:cNvPr>
          <p:cNvSpPr/>
          <p:nvPr/>
        </p:nvSpPr>
        <p:spPr>
          <a:xfrm>
            <a:off x="6915492" y="4365515"/>
            <a:ext cx="1393371" cy="59871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itchFamily="2" charset="0"/>
              </a:rPr>
              <a:t>2-3 pts.</a:t>
            </a:r>
          </a:p>
        </p:txBody>
      </p:sp>
      <p:sp>
        <p:nvSpPr>
          <p:cNvPr id="9" name="Rectangle 8">
            <a:extLst>
              <a:ext uri="{FF2B5EF4-FFF2-40B4-BE49-F238E27FC236}">
                <a16:creationId xmlns:a16="http://schemas.microsoft.com/office/drawing/2014/main" id="{FA4A8C57-58B1-2440-924F-F342C7DFB252}"/>
              </a:ext>
            </a:extLst>
          </p:cNvPr>
          <p:cNvSpPr/>
          <p:nvPr/>
        </p:nvSpPr>
        <p:spPr>
          <a:xfrm>
            <a:off x="6904040" y="5187191"/>
            <a:ext cx="1393371" cy="59871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itchFamily="2" charset="0"/>
              </a:rPr>
              <a:t>3-3 pts.</a:t>
            </a:r>
          </a:p>
        </p:txBody>
      </p:sp>
      <p:sp>
        <p:nvSpPr>
          <p:cNvPr id="11" name="Right Arrow 10">
            <a:extLst>
              <a:ext uri="{FF2B5EF4-FFF2-40B4-BE49-F238E27FC236}">
                <a16:creationId xmlns:a16="http://schemas.microsoft.com/office/drawing/2014/main" id="{D8940AA0-82BE-D647-9DCB-CC111D81EFB3}"/>
              </a:ext>
            </a:extLst>
          </p:cNvPr>
          <p:cNvSpPr/>
          <p:nvPr/>
        </p:nvSpPr>
        <p:spPr>
          <a:xfrm>
            <a:off x="6172200" y="4565939"/>
            <a:ext cx="796701" cy="217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ight Arrow 11">
            <a:extLst>
              <a:ext uri="{FF2B5EF4-FFF2-40B4-BE49-F238E27FC236}">
                <a16:creationId xmlns:a16="http://schemas.microsoft.com/office/drawing/2014/main" id="{EDEED069-6895-1E4B-8617-31FD5017EFC3}"/>
              </a:ext>
            </a:extLst>
          </p:cNvPr>
          <p:cNvSpPr/>
          <p:nvPr/>
        </p:nvSpPr>
        <p:spPr>
          <a:xfrm>
            <a:off x="6172200" y="3773413"/>
            <a:ext cx="796701" cy="217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ight Arrow 12">
            <a:extLst>
              <a:ext uri="{FF2B5EF4-FFF2-40B4-BE49-F238E27FC236}">
                <a16:creationId xmlns:a16="http://schemas.microsoft.com/office/drawing/2014/main" id="{F4174C87-9827-8441-B812-58251B9B101D}"/>
              </a:ext>
            </a:extLst>
          </p:cNvPr>
          <p:cNvSpPr/>
          <p:nvPr/>
        </p:nvSpPr>
        <p:spPr>
          <a:xfrm>
            <a:off x="6172200" y="5376330"/>
            <a:ext cx="731840" cy="217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190101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382000" cy="5668963"/>
          </a:xfrm>
          <a:solidFill>
            <a:schemeClr val="bg1"/>
          </a:solidFill>
          <a:ln>
            <a:solidFill>
              <a:srgbClr val="C00000"/>
            </a:solidFill>
          </a:ln>
        </p:spPr>
        <p:txBody>
          <a:bodyPr>
            <a:normAutofit/>
          </a:bodyPr>
          <a:lstStyle/>
          <a:p>
            <a:pPr marL="0" indent="0">
              <a:spcBef>
                <a:spcPts val="0"/>
              </a:spcBef>
              <a:buNone/>
            </a:pPr>
            <a:r>
              <a:rPr lang="en-US" sz="1600" b="1" dirty="0">
                <a:solidFill>
                  <a:srgbClr val="002060"/>
                </a:solidFill>
                <a:latin typeface="Times New Roman" pitchFamily="18" charset="0"/>
                <a:cs typeface="Times New Roman" pitchFamily="18" charset="0"/>
              </a:rPr>
              <a:t>Enduring Understanding</a:t>
            </a:r>
            <a:r>
              <a:rPr lang="en-US" sz="16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600" b="1" dirty="0">
                <a:solidFill>
                  <a:srgbClr val="002060"/>
                </a:solidFill>
                <a:latin typeface="Times New Roman" pitchFamily="18" charset="0"/>
                <a:cs typeface="Times New Roman" pitchFamily="18" charset="0"/>
              </a:rPr>
              <a:t>L.O. LOR-2.A: </a:t>
            </a:r>
            <a:r>
              <a:rPr lang="en-US" sz="16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600" b="1" dirty="0">
                <a:solidFill>
                  <a:srgbClr val="002060"/>
                </a:solidFill>
                <a:latin typeface="Times New Roman" pitchFamily="18" charset="0"/>
                <a:cs typeface="Times New Roman" pitchFamily="18" charset="0"/>
              </a:rPr>
              <a:t>L.O. LOR-2.B: </a:t>
            </a:r>
            <a:r>
              <a:rPr lang="en-US" sz="1600" dirty="0">
                <a:latin typeface="Times New Roman" pitchFamily="18" charset="0"/>
                <a:cs typeface="Times New Roman" pitchFamily="18" charset="0"/>
              </a:rPr>
              <a:t>Describe the rights protected in the Bill of Rights</a:t>
            </a:r>
          </a:p>
          <a:p>
            <a:pPr marL="0" indent="0">
              <a:spcBef>
                <a:spcPts val="0"/>
              </a:spcBef>
              <a:buNone/>
            </a:pPr>
            <a:r>
              <a:rPr lang="en-US" sz="1600" b="1" dirty="0">
                <a:solidFill>
                  <a:schemeClr val="tx2">
                    <a:lumMod val="50000"/>
                  </a:schemeClr>
                </a:solidFill>
                <a:latin typeface="Times New Roman" pitchFamily="18" charset="0"/>
                <a:cs typeface="Times New Roman" pitchFamily="18" charset="0"/>
              </a:rPr>
              <a:t>L.O. LOR-2.C: </a:t>
            </a:r>
            <a:r>
              <a:rPr lang="en-US" sz="16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600" b="1" dirty="0">
                <a:solidFill>
                  <a:srgbClr val="002060"/>
                </a:solidFill>
                <a:latin typeface="Times New Roman" pitchFamily="18" charset="0"/>
                <a:cs typeface="Times New Roman" pitchFamily="18" charset="0"/>
              </a:rPr>
              <a:t>Essential Question:</a:t>
            </a:r>
            <a:r>
              <a:rPr lang="en-US" sz="1600" b="1" dirty="0">
                <a:solidFill>
                  <a:srgbClr val="002060"/>
                </a:solidFill>
              </a:rPr>
              <a:t> </a:t>
            </a:r>
            <a:r>
              <a:rPr lang="en-US" sz="16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1600" dirty="0"/>
              <a:t>? </a:t>
            </a:r>
            <a:endParaRPr lang="en-US" sz="1600" dirty="0">
              <a:latin typeface="Times New Roman" pitchFamily="18" charset="0"/>
              <a:cs typeface="Times New Roman" pitchFamily="18" charset="0"/>
            </a:endParaRPr>
          </a:p>
          <a:p>
            <a:pPr marL="0" indent="0">
              <a:spcBef>
                <a:spcPts val="0"/>
              </a:spcBef>
              <a:buNone/>
            </a:pPr>
            <a:r>
              <a:rPr lang="en-US" sz="1600" b="1" dirty="0">
                <a:solidFill>
                  <a:srgbClr val="002060"/>
                </a:solidFill>
                <a:latin typeface="Times New Roman" pitchFamily="18" charset="0"/>
                <a:cs typeface="Times New Roman" pitchFamily="18" charset="0"/>
              </a:rPr>
              <a:t>Students can:</a:t>
            </a:r>
          </a:p>
          <a:p>
            <a:pPr marL="457200" indent="-234950">
              <a:spcBef>
                <a:spcPts val="0"/>
              </a:spcBef>
            </a:pPr>
            <a:r>
              <a:rPr lang="en-US" sz="1600" dirty="0">
                <a:latin typeface="Times New Roman" pitchFamily="18" charset="0"/>
                <a:cs typeface="Times New Roman" pitchFamily="18" charset="0"/>
              </a:rPr>
              <a:t>Evaluate the debate over the necessity of adding the Bill of Rights to the U.S. Constitution as a guardian of American civil liberties</a:t>
            </a:r>
          </a:p>
          <a:p>
            <a:pPr marL="457200" indent="-234950">
              <a:spcBef>
                <a:spcPts val="0"/>
              </a:spcBef>
            </a:pPr>
            <a:r>
              <a:rPr lang="en-US" sz="16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16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Agenda</a:t>
            </a:r>
          </a:p>
          <a:p>
            <a:pPr>
              <a:spcBef>
                <a:spcPts val="0"/>
              </a:spcBef>
            </a:pPr>
            <a:r>
              <a:rPr lang="en-US" sz="2200" dirty="0">
                <a:latin typeface="Times New Roman" pitchFamily="18" charset="0"/>
                <a:cs typeface="Times New Roman" pitchFamily="18" charset="0"/>
              </a:rPr>
              <a:t>A SCOTUS Comparison</a:t>
            </a:r>
          </a:p>
          <a:p>
            <a:pPr>
              <a:spcBef>
                <a:spcPts val="0"/>
              </a:spcBef>
            </a:pPr>
            <a:r>
              <a:rPr lang="en-US" sz="2200" dirty="0">
                <a:latin typeface="Times New Roman" pitchFamily="18" charset="0"/>
                <a:cs typeface="Times New Roman" pitchFamily="18" charset="0"/>
              </a:rPr>
              <a:t>The Power of Precedent</a:t>
            </a:r>
          </a:p>
          <a:p>
            <a:pPr marL="0" indent="0">
              <a:spcBef>
                <a:spcPts val="0"/>
              </a:spcBef>
              <a:buNone/>
            </a:pPr>
            <a:endParaRPr lang="en-US" sz="22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Homework:</a:t>
            </a:r>
          </a:p>
          <a:p>
            <a:pPr>
              <a:spcBef>
                <a:spcPts val="0"/>
              </a:spcBef>
              <a:buFont typeface="Wingdings" pitchFamily="2" charset="2"/>
              <a:buChar char="Ø"/>
            </a:pPr>
            <a:r>
              <a:rPr lang="en-US" sz="2200" b="1" dirty="0">
                <a:solidFill>
                  <a:srgbClr val="002060"/>
                </a:solidFill>
                <a:latin typeface="Times New Roman" pitchFamily="18" charset="0"/>
                <a:cs typeface="Times New Roman" pitchFamily="18" charset="0"/>
              </a:rPr>
              <a:t>SCOTUS Precedents</a:t>
            </a:r>
          </a:p>
          <a:p>
            <a:pPr marL="0" indent="0">
              <a:spcBef>
                <a:spcPts val="0"/>
              </a:spcBef>
              <a:buNone/>
            </a:pP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692574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itchFamily="18" charset="0"/>
              </a:rPr>
              <a:t>Scotus Rubric</a:t>
            </a:r>
          </a:p>
        </p:txBody>
      </p:sp>
      <p:sp>
        <p:nvSpPr>
          <p:cNvPr id="3" name="Content Placeholder 2"/>
          <p:cNvSpPr>
            <a:spLocks noGrp="1"/>
          </p:cNvSpPr>
          <p:nvPr>
            <p:ph idx="1"/>
          </p:nvPr>
        </p:nvSpPr>
        <p:spPr>
          <a:xfrm>
            <a:off x="448456" y="1469036"/>
            <a:ext cx="8229600" cy="5114326"/>
          </a:xfrm>
          <a:solidFill>
            <a:schemeClr val="bg1"/>
          </a:solidFill>
          <a:ln>
            <a:solidFill>
              <a:srgbClr val="002060"/>
            </a:solidFill>
          </a:ln>
        </p:spPr>
        <p:txBody>
          <a:bodyPr>
            <a:normAutofit fontScale="92500" lnSpcReduction="10000"/>
          </a:bodyPr>
          <a:lstStyle/>
          <a:p>
            <a:pPr marL="0" indent="0">
              <a:buNone/>
            </a:pPr>
            <a:r>
              <a:rPr lang="en-US" sz="2400" b="1" dirty="0">
                <a:latin typeface="Times New Roman" panose="02020603050405020304" pitchFamily="18" charset="0"/>
                <a:cs typeface="Times New Roman" panose="02020603050405020304" pitchFamily="18" charset="0"/>
              </a:rPr>
              <a:t>FRQ #3: SCOTUS COMPARISON: </a:t>
            </a:r>
            <a:r>
              <a:rPr lang="en-US" sz="2400" dirty="0">
                <a:latin typeface="Times New Roman" panose="02020603050405020304" pitchFamily="18" charset="0"/>
                <a:cs typeface="Times New Roman" panose="02020603050405020304" pitchFamily="18" charset="0"/>
              </a:rPr>
              <a:t>Compare one of the required 14 SCOTUS Cases to an unknow case:</a:t>
            </a: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4-point rubric: (You must write in complete sentences</a:t>
            </a:r>
          </a:p>
          <a:p>
            <a:r>
              <a:rPr lang="en-US" sz="2400" b="1" dirty="0">
                <a:latin typeface="Times New Roman" panose="02020603050405020304" pitchFamily="18" charset="0"/>
                <a:cs typeface="Times New Roman" panose="02020603050405020304" pitchFamily="18" charset="0"/>
              </a:rPr>
              <a:t>Part A – (1 pt.) correctly identifies the clause in common</a:t>
            </a:r>
          </a:p>
          <a:p>
            <a:r>
              <a:rPr lang="en-US" sz="2400" b="1" dirty="0">
                <a:latin typeface="Times New Roman" panose="02020603050405020304" pitchFamily="18" charset="0"/>
                <a:cs typeface="Times New Roman" panose="02020603050405020304" pitchFamily="18" charset="0"/>
              </a:rPr>
              <a:t>Part B – (2 pts.)</a:t>
            </a:r>
          </a:p>
          <a:p>
            <a:pPr lvl="1"/>
            <a:r>
              <a:rPr lang="en-US" sz="2000" b="1" dirty="0">
                <a:latin typeface="Times New Roman" panose="02020603050405020304" pitchFamily="18" charset="0"/>
                <a:cs typeface="Times New Roman" panose="02020603050405020304" pitchFamily="18" charset="0"/>
              </a:rPr>
              <a:t>(1 pt.) describing the relevant information (facts &amp; holdings) about the required court case</a:t>
            </a:r>
          </a:p>
          <a:p>
            <a:pPr lvl="1"/>
            <a:r>
              <a:rPr lang="en-US" sz="2000" b="1" dirty="0">
                <a:latin typeface="Times New Roman" panose="02020603050405020304" pitchFamily="18" charset="0"/>
                <a:cs typeface="Times New Roman" panose="02020603050405020304" pitchFamily="18" charset="0"/>
              </a:rPr>
              <a:t>(1 pt.) explaining how the facts in both case resulted in similar or different holdings</a:t>
            </a:r>
          </a:p>
          <a:p>
            <a:endParaRPr lang="en-US" sz="2400" b="1"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C73A20E-E957-5BE5-8C92-81243A8B2FBE}"/>
              </a:ext>
            </a:extLst>
          </p:cNvPr>
          <p:cNvCxnSpPr>
            <a:cxnSpLocks/>
          </p:cNvCxnSpPr>
          <p:nvPr/>
        </p:nvCxnSpPr>
        <p:spPr>
          <a:xfrm>
            <a:off x="4572000" y="2438400"/>
            <a:ext cx="0" cy="1466849"/>
          </a:xfrm>
          <a:prstGeom prst="line">
            <a:avLst/>
          </a:prstGeom>
          <a:ln w="28575"/>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56822198-977C-E467-EE8D-FA287CB4107F}"/>
              </a:ext>
            </a:extLst>
          </p:cNvPr>
          <p:cNvSpPr/>
          <p:nvPr/>
        </p:nvSpPr>
        <p:spPr>
          <a:xfrm>
            <a:off x="304800" y="2247900"/>
            <a:ext cx="3886197" cy="533400"/>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Wisconsin v. Yoder (1972)</a:t>
            </a:r>
          </a:p>
        </p:txBody>
      </p:sp>
      <p:sp>
        <p:nvSpPr>
          <p:cNvPr id="9" name="Rectangle 8">
            <a:extLst>
              <a:ext uri="{FF2B5EF4-FFF2-40B4-BE49-F238E27FC236}">
                <a16:creationId xmlns:a16="http://schemas.microsoft.com/office/drawing/2014/main" id="{C5ED949D-FD11-5413-8675-0F5B535C3D97}"/>
              </a:ext>
            </a:extLst>
          </p:cNvPr>
          <p:cNvSpPr/>
          <p:nvPr/>
        </p:nvSpPr>
        <p:spPr>
          <a:xfrm>
            <a:off x="4908031" y="2247900"/>
            <a:ext cx="4123540" cy="533400"/>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Engel v. Vitale (1962)</a:t>
            </a:r>
          </a:p>
        </p:txBody>
      </p:sp>
      <p:sp>
        <p:nvSpPr>
          <p:cNvPr id="10" name="Rectangle 9">
            <a:extLst>
              <a:ext uri="{FF2B5EF4-FFF2-40B4-BE49-F238E27FC236}">
                <a16:creationId xmlns:a16="http://schemas.microsoft.com/office/drawing/2014/main" id="{379D241F-3EC8-AA0F-2BC8-9C4A0197B43F}"/>
              </a:ext>
            </a:extLst>
          </p:cNvPr>
          <p:cNvSpPr/>
          <p:nvPr/>
        </p:nvSpPr>
        <p:spPr>
          <a:xfrm>
            <a:off x="289810" y="2952750"/>
            <a:ext cx="3886197" cy="952499"/>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Cantwell v. Connecticut (1940)</a:t>
            </a:r>
          </a:p>
        </p:txBody>
      </p:sp>
      <p:sp>
        <p:nvSpPr>
          <p:cNvPr id="11" name="Rectangle 10">
            <a:extLst>
              <a:ext uri="{FF2B5EF4-FFF2-40B4-BE49-F238E27FC236}">
                <a16:creationId xmlns:a16="http://schemas.microsoft.com/office/drawing/2014/main" id="{4948DF1E-00A2-E94F-6CC0-3EF39CDB7A45}"/>
              </a:ext>
            </a:extLst>
          </p:cNvPr>
          <p:cNvSpPr/>
          <p:nvPr/>
        </p:nvSpPr>
        <p:spPr>
          <a:xfrm>
            <a:off x="4908029" y="2952750"/>
            <a:ext cx="4123542" cy="935636"/>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Zelman v. Simmons-Harris (2002)</a:t>
            </a:r>
          </a:p>
        </p:txBody>
      </p:sp>
    </p:spTree>
    <p:extLst>
      <p:ext uri="{BB962C8B-B14F-4D97-AF65-F5344CB8AC3E}">
        <p14:creationId xmlns:p14="http://schemas.microsoft.com/office/powerpoint/2010/main" val="4149539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FF0000"/>
            </a:solidFill>
          </a:ln>
        </p:spPr>
        <p:txBody>
          <a:bodyPr>
            <a:normAutofit/>
          </a:bodyPr>
          <a:lstStyle/>
          <a:p>
            <a:r>
              <a:rPr lang="en-US" sz="3600" dirty="0">
                <a:latin typeface="Castellar" pitchFamily="18" charset="0"/>
              </a:rPr>
              <a:t>SCOTUS Power of Precedents</a:t>
            </a:r>
          </a:p>
        </p:txBody>
      </p:sp>
      <p:sp>
        <p:nvSpPr>
          <p:cNvPr id="3" name="Content Placeholder 2"/>
          <p:cNvSpPr>
            <a:spLocks noGrp="1"/>
          </p:cNvSpPr>
          <p:nvPr>
            <p:ph idx="1"/>
          </p:nvPr>
        </p:nvSpPr>
        <p:spPr>
          <a:xfrm>
            <a:off x="448456" y="1447800"/>
            <a:ext cx="8229600" cy="5135562"/>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Research and demonstrate how the Supreme Court defined civil liberties under the Bill of Rights.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5" name="Picture 4" descr="The Supreme Court can restore religious liberty in the workplace | The Hill">
            <a:extLst>
              <a:ext uri="{FF2B5EF4-FFF2-40B4-BE49-F238E27FC236}">
                <a16:creationId xmlns:a16="http://schemas.microsoft.com/office/drawing/2014/main" id="{28A7B7FA-086E-BE1C-26B4-8613A7DC0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15380"/>
            <a:ext cx="2971800" cy="230901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Why Republican? — The Lone Liberal Republican">
            <a:extLst>
              <a:ext uri="{FF2B5EF4-FFF2-40B4-BE49-F238E27FC236}">
                <a16:creationId xmlns:a16="http://schemas.microsoft.com/office/drawing/2014/main" id="{2F843ADB-C9B5-B051-6194-310789431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790" y="2424112"/>
            <a:ext cx="2971800" cy="230028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58F5C4-BDFF-31B8-FFFB-02F5BDF149A0}"/>
              </a:ext>
            </a:extLst>
          </p:cNvPr>
          <p:cNvSpPr/>
          <p:nvPr/>
        </p:nvSpPr>
        <p:spPr>
          <a:xfrm>
            <a:off x="838200" y="4876800"/>
            <a:ext cx="8001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Developing your poster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Case Title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Background of the case – be specific in details </a:t>
            </a:r>
          </a:p>
        </p:txBody>
      </p:sp>
    </p:spTree>
    <p:extLst>
      <p:ext uri="{BB962C8B-B14F-4D97-AF65-F5344CB8AC3E}">
        <p14:creationId xmlns:p14="http://schemas.microsoft.com/office/powerpoint/2010/main" val="2496896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marR="0" indent="0">
              <a:lnSpc>
                <a:spcPct val="107000"/>
              </a:lnSpc>
              <a:spcBef>
                <a:spcPts val="0"/>
              </a:spcBef>
              <a:spcAft>
                <a:spcPts val="0"/>
              </a:spcAft>
              <a:buNone/>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Learning Objective 3.3:</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Explain the extent to which the Supreme Court’s interpretation of the First Amendment reflects a commitment to free speech</a:t>
            </a:r>
          </a:p>
          <a:p>
            <a:pPr marL="0" marR="0" indent="0">
              <a:lnSpc>
                <a:spcPct val="107000"/>
              </a:lnSpc>
              <a:spcBef>
                <a:spcPts val="0"/>
              </a:spcBef>
              <a:spcAft>
                <a:spcPts val="0"/>
              </a:spcAft>
              <a:buNone/>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Hypothetical Free Speech</a:t>
            </a:r>
          </a:p>
          <a:p>
            <a:pPr>
              <a:spcBef>
                <a:spcPts val="0"/>
              </a:spcBef>
            </a:pPr>
            <a:r>
              <a:rPr lang="en-US" sz="2000" dirty="0">
                <a:latin typeface="Times New Roman" pitchFamily="18" charset="0"/>
                <a:cs typeface="Times New Roman" pitchFamily="18" charset="0"/>
              </a:rPr>
              <a:t>Expression of Liberty and Security – A line in the SAND????</a:t>
            </a:r>
          </a:p>
          <a:p>
            <a:pPr>
              <a:spcBef>
                <a:spcPts val="0"/>
              </a:spcBef>
            </a:pPr>
            <a:r>
              <a:rPr lang="en-US" sz="2000" dirty="0">
                <a:latin typeface="Times New Roman" pitchFamily="18" charset="0"/>
                <a:cs typeface="Times New Roman" pitchFamily="18" charset="0"/>
              </a:rPr>
              <a:t>Free Speech – Handle with Care</a:t>
            </a:r>
            <a:endParaRPr lang="en-US" sz="165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400" b="1" dirty="0">
                <a:solidFill>
                  <a:srgbClr val="FF0000"/>
                </a:solidFill>
                <a:latin typeface="Times New Roman" pitchFamily="18" charset="0"/>
                <a:cs typeface="Times New Roman" pitchFamily="18" charset="0"/>
              </a:rPr>
              <a:t>Power of Precedent</a:t>
            </a:r>
          </a:p>
        </p:txBody>
      </p:sp>
    </p:spTree>
    <p:extLst>
      <p:ext uri="{BB962C8B-B14F-4D97-AF65-F5344CB8AC3E}">
        <p14:creationId xmlns:p14="http://schemas.microsoft.com/office/powerpoint/2010/main" val="3259950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729E-9041-4DBC-A25A-54BDE0D924B6}"/>
              </a:ext>
            </a:extLst>
          </p:cNvPr>
          <p:cNvSpPr>
            <a:spLocks noGrp="1"/>
          </p:cNvSpPr>
          <p:nvPr>
            <p:ph type="title"/>
          </p:nvPr>
        </p:nvSpPr>
        <p:spPr>
          <a:xfrm>
            <a:off x="597758" y="381000"/>
            <a:ext cx="7886700" cy="521495"/>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Free Speech </a:t>
            </a:r>
          </a:p>
        </p:txBody>
      </p:sp>
      <p:sp>
        <p:nvSpPr>
          <p:cNvPr id="46083" name="Content Placeholder 2">
            <a:extLst>
              <a:ext uri="{FF2B5EF4-FFF2-40B4-BE49-F238E27FC236}">
                <a16:creationId xmlns:a16="http://schemas.microsoft.com/office/drawing/2014/main" id="{BD1E503E-7443-4D15-8F8B-0690EDE0E290}"/>
              </a:ext>
            </a:extLst>
          </p:cNvPr>
          <p:cNvSpPr>
            <a:spLocks noGrp="1"/>
          </p:cNvSpPr>
          <p:nvPr>
            <p:ph sz="quarter" idx="1"/>
          </p:nvPr>
        </p:nvSpPr>
        <p:spPr>
          <a:xfrm>
            <a:off x="316524" y="1295400"/>
            <a:ext cx="8493369" cy="4136231"/>
          </a:xfrm>
          <a:solidFill>
            <a:schemeClr val="bg1"/>
          </a:solidFill>
          <a:ln>
            <a:solidFill>
              <a:schemeClr val="tx1"/>
            </a:solidFill>
          </a:ln>
        </p:spPr>
        <p:txBody>
          <a:bodyPr/>
          <a:lstStyle/>
          <a:p>
            <a:r>
              <a:rPr lang="en-US" altLang="en-US" sz="1800" b="1" dirty="0">
                <a:latin typeface="Times New Roman" panose="02020603050405020304" pitchFamily="18" charset="0"/>
                <a:cs typeface="Times New Roman" panose="02020603050405020304" pitchFamily="18" charset="0"/>
              </a:rPr>
              <a:t>72% Put Freedom of Speech Ahead of Not Offending Other Cultures – 2012</a:t>
            </a:r>
          </a:p>
          <a:p>
            <a:endParaRPr lang="en-US" altLang="en-US" dirty="0"/>
          </a:p>
        </p:txBody>
      </p:sp>
      <p:pic>
        <p:nvPicPr>
          <p:cNvPr id="46084" name="Picture 2">
            <a:extLst>
              <a:ext uri="{FF2B5EF4-FFF2-40B4-BE49-F238E27FC236}">
                <a16:creationId xmlns:a16="http://schemas.microsoft.com/office/drawing/2014/main" id="{9968DC47-DC1E-4B50-8C1D-999BA4EDE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4419600"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6085" name="Picture 4" descr="http://i.cfr.org/content/publications/images/POP%20Graphs/USPOPCH16HumanRights.jpg">
            <a:extLst>
              <a:ext uri="{FF2B5EF4-FFF2-40B4-BE49-F238E27FC236}">
                <a16:creationId xmlns:a16="http://schemas.microsoft.com/office/drawing/2014/main" id="{3EC22764-47FB-4252-BDFA-87AEE43CC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379" y="1676400"/>
            <a:ext cx="3943350" cy="426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325715B-F24B-4044-BE45-D734417CAAEE}"/>
              </a:ext>
            </a:extLst>
          </p:cNvPr>
          <p:cNvSpPr/>
          <p:nvPr/>
        </p:nvSpPr>
        <p:spPr>
          <a:xfrm>
            <a:off x="152400" y="5943600"/>
            <a:ext cx="8657493"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itchFamily="2" charset="0"/>
              </a:rPr>
              <a:t>Congress shall make no law abridging the freedom of speech</a:t>
            </a:r>
          </a:p>
          <a:p>
            <a:pPr algn="ctr"/>
            <a:r>
              <a:rPr lang="en-US" sz="2000" dirty="0">
                <a:latin typeface="Times" pitchFamily="2" charset="0"/>
              </a:rPr>
              <a:t>- 1</a:t>
            </a:r>
            <a:r>
              <a:rPr lang="en-US" sz="2000" baseline="30000" dirty="0">
                <a:latin typeface="Times" pitchFamily="2" charset="0"/>
              </a:rPr>
              <a:t>st</a:t>
            </a:r>
            <a:r>
              <a:rPr lang="en-US" sz="2000" dirty="0">
                <a:latin typeface="Times" pitchFamily="2" charset="0"/>
              </a:rPr>
              <a:t> Amendment of the Constitution </a:t>
            </a:r>
          </a:p>
        </p:txBody>
      </p:sp>
    </p:spTree>
    <p:extLst>
      <p:ext uri="{BB962C8B-B14F-4D97-AF65-F5344CB8AC3E}">
        <p14:creationId xmlns:p14="http://schemas.microsoft.com/office/powerpoint/2010/main" val="2525856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43132" y="273211"/>
            <a:ext cx="8092440" cy="594122"/>
          </a:xfrm>
          <a:solidFill>
            <a:schemeClr val="bg1"/>
          </a:solidFill>
          <a:ln>
            <a:solidFill>
              <a:srgbClr val="FF0000"/>
            </a:solidFill>
          </a:ln>
        </p:spPr>
        <p:txBody>
          <a:bodyPr>
            <a:noAutofit/>
          </a:bodyPr>
          <a:lstStyle/>
          <a:p>
            <a:pPr algn="ctr">
              <a:defRPr/>
            </a:pPr>
            <a:r>
              <a:rPr lang="en-US" sz="3800" dirty="0">
                <a:latin typeface="Castellar" panose="020A0402060406010301" pitchFamily="18" charset="0"/>
              </a:rPr>
              <a:t>A Revolutionary Factor</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368837" y="3523134"/>
            <a:ext cx="8241030" cy="3087888"/>
          </a:xfrm>
          <a:solidFill>
            <a:schemeClr val="bg1"/>
          </a:solidFill>
          <a:ln>
            <a:solidFill>
              <a:schemeClr val="tx1"/>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Founders’ belief</a:t>
            </a:r>
            <a:r>
              <a:rPr lang="en-US" sz="2400" dirty="0">
                <a:latin typeface="Times New Roman" panose="02020603050405020304" pitchFamily="18" charset="0"/>
                <a:cs typeface="Times New Roman" panose="02020603050405020304" pitchFamily="18" charset="0"/>
              </a:rPr>
              <a:t>: Allowed for exchange of </a:t>
            </a:r>
            <a:r>
              <a:rPr lang="en-US" sz="2400" b="1" u="sng" dirty="0">
                <a:solidFill>
                  <a:srgbClr val="002060"/>
                </a:solidFill>
                <a:latin typeface="Times New Roman" panose="02020603050405020304" pitchFamily="18" charset="0"/>
                <a:cs typeface="Times New Roman" panose="02020603050405020304" pitchFamily="18" charset="0"/>
              </a:rPr>
              <a:t>ideas, criticize government, and debate important ideas</a:t>
            </a:r>
          </a:p>
          <a:p>
            <a:r>
              <a:rPr lang="en-US" sz="2400" b="1" i="1" u="sng" dirty="0">
                <a:solidFill>
                  <a:srgbClr val="FF0000"/>
                </a:solidFill>
                <a:latin typeface="Times New Roman" panose="02020603050405020304" pitchFamily="18" charset="0"/>
                <a:cs typeface="Times New Roman" panose="02020603050405020304" pitchFamily="18" charset="0"/>
              </a:rPr>
              <a:t>Bill of Rights = Check &amp; Balance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5F2C74F-358E-48EE-BED8-ABAD129AC455}"/>
              </a:ext>
            </a:extLst>
          </p:cNvPr>
          <p:cNvSpPr/>
          <p:nvPr/>
        </p:nvSpPr>
        <p:spPr>
          <a:xfrm>
            <a:off x="152400" y="990600"/>
            <a:ext cx="8686800" cy="1143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“Without freedom of thought, there can be no such thing as wisdom; and no such thing as public liberty, without freedom of speech”</a:t>
            </a:r>
          </a:p>
          <a:p>
            <a:r>
              <a:rPr lang="en-US" sz="2200" dirty="0">
                <a:latin typeface="Times" panose="02020603050405020304" pitchFamily="18" charset="0"/>
                <a:cs typeface="Times" panose="02020603050405020304" pitchFamily="18" charset="0"/>
              </a:rPr>
              <a:t>	- </a:t>
            </a:r>
            <a:r>
              <a:rPr lang="en-US" sz="2200" b="1" dirty="0">
                <a:latin typeface="Times" panose="02020603050405020304" pitchFamily="18" charset="0"/>
                <a:cs typeface="Times" panose="02020603050405020304" pitchFamily="18" charset="0"/>
              </a:rPr>
              <a:t>Ben Franklin</a:t>
            </a:r>
          </a:p>
        </p:txBody>
      </p:sp>
      <p:sp>
        <p:nvSpPr>
          <p:cNvPr id="7" name="Rectangle 6">
            <a:extLst>
              <a:ext uri="{FF2B5EF4-FFF2-40B4-BE49-F238E27FC236}">
                <a16:creationId xmlns:a16="http://schemas.microsoft.com/office/drawing/2014/main" id="{EE24A910-B2B2-D262-2A3F-8840BB12C24A}"/>
              </a:ext>
            </a:extLst>
          </p:cNvPr>
          <p:cNvSpPr/>
          <p:nvPr/>
        </p:nvSpPr>
        <p:spPr>
          <a:xfrm>
            <a:off x="260618" y="2256867"/>
            <a:ext cx="8470363" cy="11430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Why did the Founders believe that freedom of speech was an important tenant (principle) for American democracy?</a:t>
            </a:r>
          </a:p>
        </p:txBody>
      </p:sp>
      <p:sp>
        <p:nvSpPr>
          <p:cNvPr id="10" name="Rectangle 9">
            <a:extLst>
              <a:ext uri="{FF2B5EF4-FFF2-40B4-BE49-F238E27FC236}">
                <a16:creationId xmlns:a16="http://schemas.microsoft.com/office/drawing/2014/main" id="{7E4859A9-6973-6197-F748-1DBF6C739DA3}"/>
              </a:ext>
            </a:extLst>
          </p:cNvPr>
          <p:cNvSpPr/>
          <p:nvPr/>
        </p:nvSpPr>
        <p:spPr>
          <a:xfrm>
            <a:off x="149902" y="5591289"/>
            <a:ext cx="6216382" cy="1143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Prior restraint</a:t>
            </a:r>
            <a:r>
              <a:rPr lang="en-US" sz="2400" dirty="0">
                <a:latin typeface="Times" panose="02020603050405020304" pitchFamily="18" charset="0"/>
                <a:cs typeface="Times" panose="02020603050405020304" pitchFamily="18" charset="0"/>
              </a:rPr>
              <a:t>: Government cannot censor speech or press without a compelling reasons</a:t>
            </a:r>
          </a:p>
        </p:txBody>
      </p:sp>
      <p:sp>
        <p:nvSpPr>
          <p:cNvPr id="11" name="Rectangle 10">
            <a:extLst>
              <a:ext uri="{FF2B5EF4-FFF2-40B4-BE49-F238E27FC236}">
                <a16:creationId xmlns:a16="http://schemas.microsoft.com/office/drawing/2014/main" id="{71EF9BBE-11E7-A6D0-6972-9F74C5DD1ABF}"/>
              </a:ext>
            </a:extLst>
          </p:cNvPr>
          <p:cNvSpPr/>
          <p:nvPr/>
        </p:nvSpPr>
        <p:spPr>
          <a:xfrm>
            <a:off x="838200" y="5204890"/>
            <a:ext cx="4572000" cy="609600"/>
          </a:xfrm>
          <a:prstGeom prst="rect">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LIBERTY v. SECURITY</a:t>
            </a:r>
          </a:p>
        </p:txBody>
      </p:sp>
      <p:pic>
        <p:nvPicPr>
          <p:cNvPr id="2050" name="Picture 2" descr="Free Speech Cafes | We Talk | Western Michigan University">
            <a:extLst>
              <a:ext uri="{FF2B5EF4-FFF2-40B4-BE49-F238E27FC236}">
                <a16:creationId xmlns:a16="http://schemas.microsoft.com/office/drawing/2014/main" id="{CD3C7A4C-8B37-09ED-7823-E56A86EB6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235" y="4133718"/>
            <a:ext cx="2433863" cy="226708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43132" y="273211"/>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No Absolutes</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368837" y="1975631"/>
            <a:ext cx="8241030" cy="3514341"/>
          </a:xfrm>
          <a:solidFill>
            <a:schemeClr val="bg1"/>
          </a:solidFill>
          <a:ln>
            <a:solidFill>
              <a:schemeClr val="tx1"/>
            </a:solidFill>
          </a:ln>
        </p:spPr>
        <p:txBody>
          <a:bodyPr>
            <a:normAutofit/>
          </a:bodyPr>
          <a:lstStyle/>
          <a:p>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LIMITATIONS:</a:t>
            </a:r>
          </a:p>
          <a:p>
            <a:pPr lvl="1"/>
            <a:r>
              <a:rPr lang="en-US" sz="2400" i="1" dirty="0">
                <a:latin typeface="Times New Roman" panose="02020603050405020304" pitchFamily="18" charset="0"/>
                <a:cs typeface="Times New Roman" panose="02020603050405020304" pitchFamily="18" charset="0"/>
              </a:rPr>
              <a:t>Circumstance dictates</a:t>
            </a:r>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public endangerment, defamation, treason</a:t>
            </a:r>
            <a:r>
              <a:rPr 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Sedition Act, Alien Act, Smith Act, </a:t>
            </a:r>
            <a:r>
              <a:rPr lang="en-US" altLang="en-US" sz="2400" b="1" dirty="0" err="1">
                <a:latin typeface="Times New Roman" panose="02020603050405020304" pitchFamily="18" charset="0"/>
                <a:cs typeface="Times New Roman" panose="02020603050405020304" pitchFamily="18" charset="0"/>
              </a:rPr>
              <a:t>etc</a:t>
            </a:r>
            <a:r>
              <a:rPr lang="en-US" altLang="en-US" sz="2400" b="1"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Societal Debate: </a:t>
            </a:r>
            <a:r>
              <a:rPr lang="en-US" sz="2400" b="1" dirty="0">
                <a:solidFill>
                  <a:srgbClr val="002060"/>
                </a:solidFill>
                <a:latin typeface="Times New Roman" panose="02020603050405020304" pitchFamily="18" charset="0"/>
                <a:cs typeface="Times New Roman" panose="02020603050405020304" pitchFamily="18" charset="0"/>
              </a:rPr>
              <a:t>what speech covers in practice? </a:t>
            </a:r>
            <a:r>
              <a:rPr lang="en-US" sz="2400" b="1" dirty="0">
                <a:latin typeface="Times New Roman" panose="02020603050405020304" pitchFamily="18" charset="0"/>
                <a:cs typeface="Times New Roman" panose="02020603050405020304" pitchFamily="18" charset="0"/>
              </a:rPr>
              <a:t>(obscenity, flag </a:t>
            </a:r>
            <a:r>
              <a:rPr lang="en-US" sz="2400" b="1" dirty="0" err="1">
                <a:latin typeface="Times New Roman" panose="02020603050405020304" pitchFamily="18" charset="0"/>
                <a:cs typeface="Times New Roman" panose="02020603050405020304" pitchFamily="18" charset="0"/>
              </a:rPr>
              <a:t>buring</a:t>
            </a:r>
            <a:r>
              <a:rPr lang="en-US" sz="2400" b="1" dirty="0">
                <a:latin typeface="Times New Roman" panose="02020603050405020304" pitchFamily="18" charset="0"/>
                <a:cs typeface="Times New Roman" panose="02020603050405020304" pitchFamily="18" charset="0"/>
              </a:rPr>
              <a:t>, hate speech, fight words, etc. . .)</a:t>
            </a:r>
          </a:p>
        </p:txBody>
      </p:sp>
      <p:sp>
        <p:nvSpPr>
          <p:cNvPr id="5" name="Rectangle 4">
            <a:extLst>
              <a:ext uri="{FF2B5EF4-FFF2-40B4-BE49-F238E27FC236}">
                <a16:creationId xmlns:a16="http://schemas.microsoft.com/office/drawing/2014/main" id="{42009819-8391-4638-8FFB-5093AA0ABF39}"/>
              </a:ext>
            </a:extLst>
          </p:cNvPr>
          <p:cNvSpPr/>
          <p:nvPr/>
        </p:nvSpPr>
        <p:spPr>
          <a:xfrm>
            <a:off x="275852" y="1062637"/>
            <a:ext cx="8514471" cy="92846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latin typeface="Times New Roman" panose="02020603050405020304" pitchFamily="18" charset="0"/>
                <a:cs typeface="Times New Roman" panose="02020603050405020304" pitchFamily="18" charset="0"/>
              </a:rPr>
              <a:t>“Congress shall make no law… abridging the freedom of speech”.</a:t>
            </a:r>
          </a:p>
          <a:p>
            <a:pPr algn="ctr"/>
            <a:r>
              <a:rPr lang="en-US" altLang="en-US" dirty="0">
                <a:latin typeface="Times New Roman" panose="02020603050405020304" pitchFamily="18" charset="0"/>
                <a:cs typeface="Times New Roman" panose="02020603050405020304" pitchFamily="18" charset="0"/>
              </a:rPr>
              <a:t>- 1</a:t>
            </a:r>
            <a:r>
              <a:rPr lang="en-US" altLang="en-US" baseline="30000" dirty="0">
                <a:latin typeface="Times New Roman" panose="02020603050405020304" pitchFamily="18" charset="0"/>
                <a:cs typeface="Times New Roman" panose="02020603050405020304" pitchFamily="18" charset="0"/>
              </a:rPr>
              <a:t>st</a:t>
            </a:r>
            <a:r>
              <a:rPr lang="en-US" altLang="en-US" dirty="0">
                <a:latin typeface="Times New Roman" panose="02020603050405020304" pitchFamily="18" charset="0"/>
                <a:cs typeface="Times New Roman" panose="02020603050405020304" pitchFamily="18" charset="0"/>
              </a:rPr>
              <a:t> Amendment, U. S. Constitution</a:t>
            </a:r>
          </a:p>
        </p:txBody>
      </p:sp>
      <p:sp>
        <p:nvSpPr>
          <p:cNvPr id="7" name="Rectangle 6">
            <a:extLst>
              <a:ext uri="{FF2B5EF4-FFF2-40B4-BE49-F238E27FC236}">
                <a16:creationId xmlns:a16="http://schemas.microsoft.com/office/drawing/2014/main" id="{8DC02C82-EC1D-4AB4-8EE2-4812BA4578D3}"/>
              </a:ext>
            </a:extLst>
          </p:cNvPr>
          <p:cNvSpPr/>
          <p:nvPr/>
        </p:nvSpPr>
        <p:spPr>
          <a:xfrm>
            <a:off x="275852" y="2175437"/>
            <a:ext cx="1801331" cy="47244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a:latin typeface="Times New Roman" panose="02020603050405020304" pitchFamily="18" charset="0"/>
                <a:cs typeface="Times New Roman" panose="02020603050405020304" pitchFamily="18" charset="0"/>
              </a:rPr>
              <a:t>Spoken Word</a:t>
            </a:r>
          </a:p>
        </p:txBody>
      </p:sp>
      <p:sp>
        <p:nvSpPr>
          <p:cNvPr id="8" name="Rectangle 7">
            <a:extLst>
              <a:ext uri="{FF2B5EF4-FFF2-40B4-BE49-F238E27FC236}">
                <a16:creationId xmlns:a16="http://schemas.microsoft.com/office/drawing/2014/main" id="{8722BA3B-1ED6-4040-8461-0F720C49140E}"/>
              </a:ext>
            </a:extLst>
          </p:cNvPr>
          <p:cNvSpPr/>
          <p:nvPr/>
        </p:nvSpPr>
        <p:spPr>
          <a:xfrm>
            <a:off x="2637551" y="2175437"/>
            <a:ext cx="1543050" cy="47244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a:latin typeface="Times New Roman" panose="02020603050405020304" pitchFamily="18" charset="0"/>
                <a:cs typeface="Times New Roman" panose="02020603050405020304" pitchFamily="18" charset="0"/>
              </a:rPr>
              <a:t>Expression</a:t>
            </a:r>
          </a:p>
        </p:txBody>
      </p:sp>
      <p:sp>
        <p:nvSpPr>
          <p:cNvPr id="9" name="Rectangle 8">
            <a:extLst>
              <a:ext uri="{FF2B5EF4-FFF2-40B4-BE49-F238E27FC236}">
                <a16:creationId xmlns:a16="http://schemas.microsoft.com/office/drawing/2014/main" id="{F4EC326F-F577-4932-B781-E88001D9C71D}"/>
              </a:ext>
            </a:extLst>
          </p:cNvPr>
          <p:cNvSpPr/>
          <p:nvPr/>
        </p:nvSpPr>
        <p:spPr>
          <a:xfrm>
            <a:off x="4699927" y="2225384"/>
            <a:ext cx="1543050" cy="42643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a:latin typeface="Times New Roman" panose="02020603050405020304" pitchFamily="18" charset="0"/>
                <a:cs typeface="Times New Roman" panose="02020603050405020304" pitchFamily="18" charset="0"/>
              </a:rPr>
              <a:t>Symbolic</a:t>
            </a:r>
          </a:p>
        </p:txBody>
      </p:sp>
      <p:sp>
        <p:nvSpPr>
          <p:cNvPr id="10" name="Rectangle 9">
            <a:extLst>
              <a:ext uri="{FF2B5EF4-FFF2-40B4-BE49-F238E27FC236}">
                <a16:creationId xmlns:a16="http://schemas.microsoft.com/office/drawing/2014/main" id="{6145D7E3-AD8F-4CFD-AEE1-CA44FD2730F2}"/>
              </a:ext>
            </a:extLst>
          </p:cNvPr>
          <p:cNvSpPr/>
          <p:nvPr/>
        </p:nvSpPr>
        <p:spPr>
          <a:xfrm>
            <a:off x="6717018" y="2201279"/>
            <a:ext cx="1543050" cy="44660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a:latin typeface="Times New Roman" panose="02020603050405020304" pitchFamily="18" charset="0"/>
                <a:cs typeface="Times New Roman" panose="02020603050405020304" pitchFamily="18" charset="0"/>
              </a:rPr>
              <a:t>Action</a:t>
            </a:r>
          </a:p>
        </p:txBody>
      </p:sp>
      <p:sp>
        <p:nvSpPr>
          <p:cNvPr id="6" name="Arrow: Down 5">
            <a:extLst>
              <a:ext uri="{FF2B5EF4-FFF2-40B4-BE49-F238E27FC236}">
                <a16:creationId xmlns:a16="http://schemas.microsoft.com/office/drawing/2014/main" id="{FB6EA0C6-34DB-44C5-AF87-72D01D4FFDE3}"/>
              </a:ext>
            </a:extLst>
          </p:cNvPr>
          <p:cNvSpPr/>
          <p:nvPr/>
        </p:nvSpPr>
        <p:spPr>
          <a:xfrm>
            <a:off x="1161903" y="1855805"/>
            <a:ext cx="287509" cy="355796"/>
          </a:xfrm>
          <a:prstGeom prst="downArrow">
            <a:avLst/>
          </a:prstGeom>
          <a:solidFill>
            <a:schemeClr val="tx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row: Down 11">
            <a:extLst>
              <a:ext uri="{FF2B5EF4-FFF2-40B4-BE49-F238E27FC236}">
                <a16:creationId xmlns:a16="http://schemas.microsoft.com/office/drawing/2014/main" id="{A650068C-C666-41BE-A0F9-4B876F09D109}"/>
              </a:ext>
            </a:extLst>
          </p:cNvPr>
          <p:cNvSpPr/>
          <p:nvPr/>
        </p:nvSpPr>
        <p:spPr>
          <a:xfrm>
            <a:off x="3211099" y="1881508"/>
            <a:ext cx="287509" cy="35579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Down 12">
            <a:extLst>
              <a:ext uri="{FF2B5EF4-FFF2-40B4-BE49-F238E27FC236}">
                <a16:creationId xmlns:a16="http://schemas.microsoft.com/office/drawing/2014/main" id="{09BC1A6F-97CC-47B2-AFF8-57C9A03766AA}"/>
              </a:ext>
            </a:extLst>
          </p:cNvPr>
          <p:cNvSpPr/>
          <p:nvPr/>
        </p:nvSpPr>
        <p:spPr>
          <a:xfrm>
            <a:off x="5260295" y="1905373"/>
            <a:ext cx="287509" cy="35579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Arrow: Down 13">
            <a:extLst>
              <a:ext uri="{FF2B5EF4-FFF2-40B4-BE49-F238E27FC236}">
                <a16:creationId xmlns:a16="http://schemas.microsoft.com/office/drawing/2014/main" id="{BDDD4317-8FE3-430A-B033-C12763A0D70F}"/>
              </a:ext>
            </a:extLst>
          </p:cNvPr>
          <p:cNvSpPr/>
          <p:nvPr/>
        </p:nvSpPr>
        <p:spPr>
          <a:xfrm>
            <a:off x="7434017" y="1941763"/>
            <a:ext cx="287509" cy="35579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descr="A picture containing black, laying, lying, bed&#10;&#10;Description automatically generated">
            <a:extLst>
              <a:ext uri="{FF2B5EF4-FFF2-40B4-BE49-F238E27FC236}">
                <a16:creationId xmlns:a16="http://schemas.microsoft.com/office/drawing/2014/main" id="{A16D8D88-6467-4356-8480-C95AF5D18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1" y="5159878"/>
            <a:ext cx="2195438" cy="1545721"/>
          </a:xfrm>
          <a:prstGeom prst="rect">
            <a:avLst/>
          </a:prstGeom>
        </p:spPr>
      </p:pic>
      <p:pic>
        <p:nvPicPr>
          <p:cNvPr id="17" name="Picture 9" descr="http://www.worldpress.org/images/20101107-snyder.jpg">
            <a:extLst>
              <a:ext uri="{FF2B5EF4-FFF2-40B4-BE49-F238E27FC236}">
                <a16:creationId xmlns:a16="http://schemas.microsoft.com/office/drawing/2014/main" id="{8BDD8DA4-C7ED-40CB-9156-3AB7B6A40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363" y="5064897"/>
            <a:ext cx="2195438" cy="164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close up of text on a black background&#10;&#10;Description automatically generated">
            <a:extLst>
              <a:ext uri="{FF2B5EF4-FFF2-40B4-BE49-F238E27FC236}">
                <a16:creationId xmlns:a16="http://schemas.microsoft.com/office/drawing/2014/main" id="{8E7AE7D9-3AA2-4533-9DB4-5E61F1BDF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729" y="5126327"/>
            <a:ext cx="3144569" cy="1321412"/>
          </a:xfrm>
          <a:prstGeom prst="rect">
            <a:avLst/>
          </a:prstGeom>
          <a:ln>
            <a:solidFill>
              <a:srgbClr val="002060"/>
            </a:solidFill>
          </a:ln>
        </p:spPr>
      </p:pic>
      <p:sp>
        <p:nvSpPr>
          <p:cNvPr id="19" name="Arrow: Right 18">
            <a:extLst>
              <a:ext uri="{FF2B5EF4-FFF2-40B4-BE49-F238E27FC236}">
                <a16:creationId xmlns:a16="http://schemas.microsoft.com/office/drawing/2014/main" id="{61226B29-EF19-4C39-B9D2-2FC46E56DDBC}"/>
              </a:ext>
            </a:extLst>
          </p:cNvPr>
          <p:cNvSpPr/>
          <p:nvPr/>
        </p:nvSpPr>
        <p:spPr>
          <a:xfrm>
            <a:off x="5869494" y="5575167"/>
            <a:ext cx="464234" cy="355796"/>
          </a:xfrm>
          <a:prstGeom prst="rightArrow">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rrow: Right 20">
            <a:extLst>
              <a:ext uri="{FF2B5EF4-FFF2-40B4-BE49-F238E27FC236}">
                <a16:creationId xmlns:a16="http://schemas.microsoft.com/office/drawing/2014/main" id="{3961714C-8B5B-48BC-93CD-41CE274C901A}"/>
              </a:ext>
            </a:extLst>
          </p:cNvPr>
          <p:cNvSpPr/>
          <p:nvPr/>
        </p:nvSpPr>
        <p:spPr>
          <a:xfrm rot="10800000">
            <a:off x="2535252" y="5489972"/>
            <a:ext cx="464234" cy="355796"/>
          </a:xfrm>
          <a:prstGeom prst="rightArrow">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53783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43132" y="273211"/>
            <a:ext cx="8092440" cy="594122"/>
          </a:xfrm>
          <a:solidFill>
            <a:schemeClr val="bg1"/>
          </a:solidFill>
          <a:ln>
            <a:solidFill>
              <a:srgbClr val="FF0000"/>
            </a:solidFill>
          </a:ln>
        </p:spPr>
        <p:txBody>
          <a:bodyPr>
            <a:noAutofit/>
          </a:bodyPr>
          <a:lstStyle/>
          <a:p>
            <a:pPr algn="ctr">
              <a:defRPr/>
            </a:pPr>
            <a:r>
              <a:rPr lang="en-US" sz="3800" dirty="0">
                <a:latin typeface="Castellar" panose="020A0402060406010301" pitchFamily="18" charset="0"/>
              </a:rPr>
              <a:t>Guidelines for Free Speech</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368837" y="1143001"/>
            <a:ext cx="8241030" cy="4346972"/>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Government regulation of free speech</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E34C71A-568A-41E6-AD1F-7A6E1EFDDDC9}"/>
              </a:ext>
            </a:extLst>
          </p:cNvPr>
          <p:cNvSpPr/>
          <p:nvPr/>
        </p:nvSpPr>
        <p:spPr>
          <a:xfrm>
            <a:off x="228599" y="1600200"/>
            <a:ext cx="8546563" cy="1981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Time, place, &amp; manner test</a:t>
            </a:r>
            <a:r>
              <a:rPr lang="en-US" sz="2400" dirty="0">
                <a:latin typeface="Times" panose="02020603050405020304" pitchFamily="18" charset="0"/>
                <a:cs typeface="Times" panose="02020603050405020304" pitchFamily="18" charset="0"/>
              </a:rPr>
              <a:t>: Limits on freedom of speech based on when, where, and how individuals or organizations express their opinions – ex. </a:t>
            </a:r>
            <a:r>
              <a:rPr lang="en-US" sz="2400" i="1" dirty="0">
                <a:latin typeface="Times" panose="02020603050405020304" pitchFamily="18" charset="0"/>
                <a:cs typeface="Times" panose="02020603050405020304" pitchFamily="18" charset="0"/>
              </a:rPr>
              <a:t>Cities may require an organizations to obtain a permit in order to conduct a public protest (</a:t>
            </a:r>
            <a:r>
              <a:rPr lang="en-US" sz="2400" b="1" i="1" u="sng" dirty="0">
                <a:latin typeface="Times" panose="02020603050405020304" pitchFamily="18" charset="0"/>
                <a:cs typeface="Times" panose="02020603050405020304" pitchFamily="18" charset="0"/>
              </a:rPr>
              <a:t>safety = government compelling interest</a:t>
            </a:r>
            <a:r>
              <a:rPr lang="en-US" sz="2400" i="1" dirty="0">
                <a:latin typeface="Times" panose="02020603050405020304" pitchFamily="18" charset="0"/>
                <a:cs typeface="Times" panose="02020603050405020304" pitchFamily="18" charset="0"/>
              </a:rPr>
              <a:t>) </a:t>
            </a:r>
          </a:p>
        </p:txBody>
      </p:sp>
      <p:pic>
        <p:nvPicPr>
          <p:cNvPr id="2050" name="Picture 2" descr="The global gag on free speech is tightening | The Economist">
            <a:extLst>
              <a:ext uri="{FF2B5EF4-FFF2-40B4-BE49-F238E27FC236}">
                <a16:creationId xmlns:a16="http://schemas.microsoft.com/office/drawing/2014/main" id="{B920955A-D40B-4F07-9F5D-573C21003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3267768"/>
            <a:ext cx="4705350" cy="198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634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ACF7-AE5A-47DE-8F3B-4FAD5A901587}"/>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0"/>
              </a:rPr>
              <a:t>Free SPEECH</a:t>
            </a:r>
          </a:p>
        </p:txBody>
      </p:sp>
      <p:sp>
        <p:nvSpPr>
          <p:cNvPr id="3" name="Content Placeholder 2">
            <a:extLst>
              <a:ext uri="{FF2B5EF4-FFF2-40B4-BE49-F238E27FC236}">
                <a16:creationId xmlns:a16="http://schemas.microsoft.com/office/drawing/2014/main" id="{0A3D339C-0413-4D8D-B361-A6901A551155}"/>
              </a:ext>
            </a:extLst>
          </p:cNvPr>
          <p:cNvSpPr>
            <a:spLocks noGrp="1"/>
          </p:cNvSpPr>
          <p:nvPr>
            <p:ph idx="1"/>
          </p:nvPr>
        </p:nvSpPr>
        <p:spPr>
          <a:xfrm>
            <a:off x="304800" y="2895600"/>
            <a:ext cx="8686800" cy="3230563"/>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SCOTUS View’s on Free Speech:  </a:t>
            </a:r>
          </a:p>
          <a:p>
            <a:r>
              <a:rPr lang="en-US" sz="2400" dirty="0">
                <a:latin typeface="Times" panose="02020603050405020304" pitchFamily="18" charset="0"/>
                <a:cs typeface="Times" panose="02020603050405020304" pitchFamily="18" charset="0"/>
              </a:rPr>
              <a:t>Evaluate when SCOTUS views free speech as protected, somewhat protect, or not protected at all </a:t>
            </a:r>
          </a:p>
        </p:txBody>
      </p:sp>
      <p:sp>
        <p:nvSpPr>
          <p:cNvPr id="4" name="Rectangle 3">
            <a:extLst>
              <a:ext uri="{FF2B5EF4-FFF2-40B4-BE49-F238E27FC236}">
                <a16:creationId xmlns:a16="http://schemas.microsoft.com/office/drawing/2014/main" id="{3269E973-7F14-34BC-A14E-3698B9B71640}"/>
              </a:ext>
            </a:extLst>
          </p:cNvPr>
          <p:cNvSpPr/>
          <p:nvPr/>
        </p:nvSpPr>
        <p:spPr>
          <a:xfrm>
            <a:off x="304800" y="1219200"/>
            <a:ext cx="8686800" cy="1447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b="1" dirty="0">
                <a:latin typeface="Times" panose="02020603050405020304" pitchFamily="18" charset="0"/>
                <a:cs typeface="Times" panose="02020603050405020304" pitchFamily="18" charset="0"/>
              </a:rPr>
              <a:t>“The right to think is the beginning of freedom, and speech must be protected from government because speech is the beginning of thought.” </a:t>
            </a:r>
          </a:p>
          <a:p>
            <a:r>
              <a:rPr lang="en-US" sz="2200" b="1" dirty="0">
                <a:latin typeface="Times" panose="02020603050405020304" pitchFamily="18" charset="0"/>
                <a:cs typeface="Times" panose="02020603050405020304" pitchFamily="18" charset="0"/>
              </a:rPr>
              <a:t>	- Justice Anthony Kennedy, Ashcroft v. Free Speech Coalition</a:t>
            </a:r>
          </a:p>
        </p:txBody>
      </p:sp>
      <p:cxnSp>
        <p:nvCxnSpPr>
          <p:cNvPr id="6" name="Straight Connector 5">
            <a:extLst>
              <a:ext uri="{FF2B5EF4-FFF2-40B4-BE49-F238E27FC236}">
                <a16:creationId xmlns:a16="http://schemas.microsoft.com/office/drawing/2014/main" id="{F75844D0-2A45-EBFD-F5CB-5DEA668DB4BC}"/>
              </a:ext>
            </a:extLst>
          </p:cNvPr>
          <p:cNvCxnSpPr/>
          <p:nvPr/>
        </p:nvCxnSpPr>
        <p:spPr>
          <a:xfrm>
            <a:off x="762000" y="4876800"/>
            <a:ext cx="80010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6DC0FB8-6769-F4CC-0A0B-5E445760FE07}"/>
              </a:ext>
            </a:extLst>
          </p:cNvPr>
          <p:cNvCxnSpPr/>
          <p:nvPr/>
        </p:nvCxnSpPr>
        <p:spPr>
          <a:xfrm>
            <a:off x="762000" y="4572000"/>
            <a:ext cx="0" cy="533400"/>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D3962DB-324B-9D7E-9A34-900C6ED98DC9}"/>
              </a:ext>
            </a:extLst>
          </p:cNvPr>
          <p:cNvCxnSpPr/>
          <p:nvPr/>
        </p:nvCxnSpPr>
        <p:spPr>
          <a:xfrm>
            <a:off x="8777990" y="4609475"/>
            <a:ext cx="0" cy="533400"/>
          </a:xfrm>
          <a:prstGeom prst="line">
            <a:avLst/>
          </a:prstGeom>
          <a:ln w="5715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1229CF5D-F598-4FA9-1B22-4209BBB37172}"/>
              </a:ext>
            </a:extLst>
          </p:cNvPr>
          <p:cNvSpPr/>
          <p:nvPr/>
        </p:nvSpPr>
        <p:spPr>
          <a:xfrm>
            <a:off x="122420" y="4172287"/>
            <a:ext cx="2362199" cy="45717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Protected</a:t>
            </a:r>
          </a:p>
        </p:txBody>
      </p:sp>
      <p:sp>
        <p:nvSpPr>
          <p:cNvPr id="11" name="Rectangle 10">
            <a:extLst>
              <a:ext uri="{FF2B5EF4-FFF2-40B4-BE49-F238E27FC236}">
                <a16:creationId xmlns:a16="http://schemas.microsoft.com/office/drawing/2014/main" id="{C1237AC1-AEE4-54DC-FD45-75D69A46E7EE}"/>
              </a:ext>
            </a:extLst>
          </p:cNvPr>
          <p:cNvSpPr/>
          <p:nvPr/>
        </p:nvSpPr>
        <p:spPr>
          <a:xfrm>
            <a:off x="3276602" y="4172287"/>
            <a:ext cx="2895598" cy="45717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Somewhat Protected</a:t>
            </a:r>
          </a:p>
        </p:txBody>
      </p:sp>
      <p:sp>
        <p:nvSpPr>
          <p:cNvPr id="12" name="Rectangle 11">
            <a:extLst>
              <a:ext uri="{FF2B5EF4-FFF2-40B4-BE49-F238E27FC236}">
                <a16:creationId xmlns:a16="http://schemas.microsoft.com/office/drawing/2014/main" id="{5BC46ED4-BF84-ACA1-7DD3-6EF0A872999C}"/>
              </a:ext>
            </a:extLst>
          </p:cNvPr>
          <p:cNvSpPr/>
          <p:nvPr/>
        </p:nvSpPr>
        <p:spPr>
          <a:xfrm>
            <a:off x="6771183" y="4172287"/>
            <a:ext cx="2362199" cy="45717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panose="02020603050405020304" pitchFamily="18" charset="0"/>
                <a:cs typeface="Times" panose="02020603050405020304" pitchFamily="18" charset="0"/>
              </a:rPr>
              <a:t>Not Protected</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22046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49DC-3494-4B33-BA7B-0FFA3CC986CF}"/>
              </a:ext>
            </a:extLst>
          </p:cNvPr>
          <p:cNvSpPr>
            <a:spLocks noGrp="1"/>
          </p:cNvSpPr>
          <p:nvPr>
            <p:ph type="title"/>
          </p:nvPr>
        </p:nvSpPr>
        <p:spPr>
          <a:xfrm>
            <a:off x="583406" y="266832"/>
            <a:ext cx="7886700" cy="611981"/>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Guidepost </a:t>
            </a:r>
          </a:p>
        </p:txBody>
      </p:sp>
      <p:sp>
        <p:nvSpPr>
          <p:cNvPr id="4" name="Rectangle 3">
            <a:extLst>
              <a:ext uri="{FF2B5EF4-FFF2-40B4-BE49-F238E27FC236}">
                <a16:creationId xmlns:a16="http://schemas.microsoft.com/office/drawing/2014/main" id="{BE132F63-E161-478D-93A7-7E4E1D94F1C3}"/>
              </a:ext>
            </a:extLst>
          </p:cNvPr>
          <p:cNvSpPr/>
          <p:nvPr/>
        </p:nvSpPr>
        <p:spPr>
          <a:xfrm>
            <a:off x="451360" y="978753"/>
            <a:ext cx="4321106" cy="997789"/>
          </a:xfrm>
          <a:prstGeom prst="rect">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000" b="1" dirty="0">
                <a:solidFill>
                  <a:srgbClr val="FFC000"/>
                </a:solidFill>
                <a:latin typeface="Times New Roman" panose="02020603050405020304" pitchFamily="18" charset="0"/>
                <a:cs typeface="Times New Roman" panose="02020603050405020304" pitchFamily="18" charset="0"/>
              </a:rPr>
              <a:t>Symbolic Speech</a:t>
            </a:r>
            <a:r>
              <a:rPr lang="en-US" sz="2000" b="1" dirty="0">
                <a:solidFill>
                  <a:schemeClr val="tx1"/>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Tinker v. Des Moines</a:t>
            </a:r>
          </a:p>
          <a:p>
            <a:pPr marL="214313" indent="-214313">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Can you burn your draft card?</a:t>
            </a:r>
          </a:p>
        </p:txBody>
      </p:sp>
      <p:sp>
        <p:nvSpPr>
          <p:cNvPr id="5" name="Content Placeholder 4">
            <a:extLst>
              <a:ext uri="{FF2B5EF4-FFF2-40B4-BE49-F238E27FC236}">
                <a16:creationId xmlns:a16="http://schemas.microsoft.com/office/drawing/2014/main" id="{91926C34-C50C-4B0D-8AA7-50D50C570FAE}"/>
              </a:ext>
            </a:extLst>
          </p:cNvPr>
          <p:cNvSpPr>
            <a:spLocks noGrp="1"/>
          </p:cNvSpPr>
          <p:nvPr>
            <p:ph sz="quarter" idx="1"/>
          </p:nvPr>
        </p:nvSpPr>
        <p:spPr>
          <a:xfrm>
            <a:off x="451360" y="2195081"/>
            <a:ext cx="4321107" cy="1233919"/>
          </a:xfr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forceAA="0">
            <a:noAutofit/>
          </a:bodyPr>
          <a:lstStyle/>
          <a:p>
            <a:pPr marL="0" indent="0">
              <a:buNone/>
              <a:defRPr/>
            </a:pPr>
            <a:r>
              <a:rPr lang="en-US" sz="2000" b="1" dirty="0">
                <a:solidFill>
                  <a:srgbClr val="FFC000"/>
                </a:solidFill>
                <a:latin typeface="Times New Roman" panose="02020603050405020304" pitchFamily="18" charset="0"/>
                <a:cs typeface="Times New Roman" panose="02020603050405020304" pitchFamily="18" charset="0"/>
              </a:rPr>
              <a:t>Controversial Speech </a:t>
            </a:r>
            <a:r>
              <a:rPr lang="en-US" sz="2000" dirty="0">
                <a:latin typeface="Times New Roman" panose="02020603050405020304" pitchFamily="18" charset="0"/>
                <a:cs typeface="Times New Roman" panose="02020603050405020304" pitchFamily="18" charset="0"/>
              </a:rPr>
              <a:t>(</a:t>
            </a:r>
            <a:r>
              <a:rPr lang="en-US" sz="2000" b="1" i="1" dirty="0">
                <a:solidFill>
                  <a:srgbClr val="002060"/>
                </a:solidFill>
                <a:latin typeface="Times New Roman" panose="02020603050405020304" pitchFamily="18" charset="0"/>
                <a:cs typeface="Times New Roman" panose="02020603050405020304" pitchFamily="18" charset="0"/>
              </a:rPr>
              <a:t>preferred position doctrine</a:t>
            </a:r>
            <a:r>
              <a:rPr lang="en-US" sz="2000" b="1" dirty="0">
                <a:solidFill>
                  <a:schemeClr val="bg1"/>
                </a:solidFill>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 government should virtually never limit it </a:t>
            </a:r>
          </a:p>
          <a:p>
            <a:pPr marL="0" indent="0">
              <a:buNone/>
              <a:defRPr/>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What about hate speech?</a:t>
            </a:r>
          </a:p>
        </p:txBody>
      </p:sp>
      <p:sp>
        <p:nvSpPr>
          <p:cNvPr id="6" name="Content Placeholder 4">
            <a:extLst>
              <a:ext uri="{FF2B5EF4-FFF2-40B4-BE49-F238E27FC236}">
                <a16:creationId xmlns:a16="http://schemas.microsoft.com/office/drawing/2014/main" id="{BBEE7674-30FD-4A05-A9D7-616AB3608F97}"/>
              </a:ext>
            </a:extLst>
          </p:cNvPr>
          <p:cNvSpPr txBox="1">
            <a:spLocks/>
          </p:cNvSpPr>
          <p:nvPr/>
        </p:nvSpPr>
        <p:spPr bwMode="auto">
          <a:xfrm>
            <a:off x="451360" y="3628518"/>
            <a:ext cx="4321107" cy="1476882"/>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marL="0" indent="0">
              <a:buNone/>
              <a:defRPr/>
            </a:pPr>
            <a:r>
              <a:rPr lang="en-US" sz="2000" b="1" dirty="0">
                <a:solidFill>
                  <a:srgbClr val="FFC000"/>
                </a:solidFill>
                <a:latin typeface="Times New Roman" panose="02020603050405020304" pitchFamily="18" charset="0"/>
                <a:cs typeface="Times New Roman" panose="02020603050405020304" pitchFamily="18" charset="0"/>
              </a:rPr>
              <a:t>Least drastic means test</a:t>
            </a:r>
            <a:r>
              <a:rPr lang="en-US" sz="2000" dirty="0">
                <a:solidFill>
                  <a:srgbClr val="FFC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Laws should not restrict speech if there are other methods of dealing with the problem</a:t>
            </a:r>
          </a:p>
          <a:p>
            <a:pPr marL="0" indent="0">
              <a:buNone/>
              <a:defRPr/>
            </a:pPr>
            <a:r>
              <a:rPr lang="en-US" sz="2000" dirty="0">
                <a:solidFill>
                  <a:schemeClr val="bg1"/>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Can Universities limit your free speech</a:t>
            </a:r>
          </a:p>
        </p:txBody>
      </p:sp>
      <p:sp>
        <p:nvSpPr>
          <p:cNvPr id="9" name="Right Arrow 8">
            <a:extLst>
              <a:ext uri="{FF2B5EF4-FFF2-40B4-BE49-F238E27FC236}">
                <a16:creationId xmlns:a16="http://schemas.microsoft.com/office/drawing/2014/main" id="{A8E0EC65-80B0-49BB-9D71-0EA22664C9CF}"/>
              </a:ext>
            </a:extLst>
          </p:cNvPr>
          <p:cNvSpPr/>
          <p:nvPr/>
        </p:nvSpPr>
        <p:spPr>
          <a:xfrm>
            <a:off x="4648465" y="1460364"/>
            <a:ext cx="348853" cy="257175"/>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10" name="Right Arrow 9">
            <a:extLst>
              <a:ext uri="{FF2B5EF4-FFF2-40B4-BE49-F238E27FC236}">
                <a16:creationId xmlns:a16="http://schemas.microsoft.com/office/drawing/2014/main" id="{51439E53-6E77-45A6-919F-78FADE4AF79F}"/>
              </a:ext>
            </a:extLst>
          </p:cNvPr>
          <p:cNvSpPr/>
          <p:nvPr/>
        </p:nvSpPr>
        <p:spPr>
          <a:xfrm>
            <a:off x="4625174" y="2636626"/>
            <a:ext cx="354806" cy="257175"/>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11" name="Right Arrow 10">
            <a:extLst>
              <a:ext uri="{FF2B5EF4-FFF2-40B4-BE49-F238E27FC236}">
                <a16:creationId xmlns:a16="http://schemas.microsoft.com/office/drawing/2014/main" id="{96345D4E-3E45-405B-93EE-2C31874D44F5}"/>
              </a:ext>
            </a:extLst>
          </p:cNvPr>
          <p:cNvSpPr/>
          <p:nvPr/>
        </p:nvSpPr>
        <p:spPr>
          <a:xfrm>
            <a:off x="4648464" y="4054565"/>
            <a:ext cx="348854" cy="257175"/>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12" name="Content Placeholder 4">
            <a:extLst>
              <a:ext uri="{FF2B5EF4-FFF2-40B4-BE49-F238E27FC236}">
                <a16:creationId xmlns:a16="http://schemas.microsoft.com/office/drawing/2014/main" id="{BBEE7674-30FD-4A05-A9D7-616AB3608F97}"/>
              </a:ext>
            </a:extLst>
          </p:cNvPr>
          <p:cNvSpPr txBox="1">
            <a:spLocks/>
          </p:cNvSpPr>
          <p:nvPr/>
        </p:nvSpPr>
        <p:spPr bwMode="auto">
          <a:xfrm>
            <a:off x="565862" y="5485654"/>
            <a:ext cx="8091762" cy="98291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marL="0" indent="0">
              <a:buNone/>
              <a:defRPr/>
            </a:pPr>
            <a:r>
              <a:rPr lang="en-US" sz="2400" b="1" dirty="0">
                <a:solidFill>
                  <a:srgbClr val="002060"/>
                </a:solidFill>
                <a:latin typeface="Times New Roman" panose="02020603050405020304" pitchFamily="18" charset="0"/>
                <a:cs typeface="Times New Roman" panose="02020603050405020304" pitchFamily="18" charset="0"/>
              </a:rPr>
              <a:t>*****POLITICAL SPEECH</a:t>
            </a:r>
            <a:r>
              <a:rPr lang="en-US" sz="2400" dirty="0">
                <a:solidFill>
                  <a:srgbClr val="C00000"/>
                </a:solidFill>
                <a:latin typeface="Times New Roman" panose="02020603050405020304" pitchFamily="18" charset="0"/>
                <a:cs typeface="Times New Roman" panose="02020603050405020304" pitchFamily="18" charset="0"/>
              </a:rPr>
              <a:t>: most protected speech (conveys the ideas of democracy)</a:t>
            </a:r>
          </a:p>
        </p:txBody>
      </p:sp>
      <p:pic>
        <p:nvPicPr>
          <p:cNvPr id="7" name="Picture 6" descr="A picture containing chain, holding, white&#10;&#10;Description automatically generated">
            <a:extLst>
              <a:ext uri="{FF2B5EF4-FFF2-40B4-BE49-F238E27FC236}">
                <a16:creationId xmlns:a16="http://schemas.microsoft.com/office/drawing/2014/main" id="{AFE4A391-DADF-48AD-AA8E-121C977BD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318" y="1233159"/>
            <a:ext cx="2175849" cy="3617173"/>
          </a:xfrm>
          <a:prstGeom prst="rect">
            <a:avLst/>
          </a:prstGeom>
        </p:spPr>
      </p:pic>
      <p:sp>
        <p:nvSpPr>
          <p:cNvPr id="8" name="Thought Bubble: Cloud 7">
            <a:extLst>
              <a:ext uri="{FF2B5EF4-FFF2-40B4-BE49-F238E27FC236}">
                <a16:creationId xmlns:a16="http://schemas.microsoft.com/office/drawing/2014/main" id="{99056FB7-CE07-4C6C-A453-368E2F7DD5D9}"/>
              </a:ext>
            </a:extLst>
          </p:cNvPr>
          <p:cNvSpPr/>
          <p:nvPr/>
        </p:nvSpPr>
        <p:spPr>
          <a:xfrm>
            <a:off x="6083520" y="1729357"/>
            <a:ext cx="3070274" cy="2004443"/>
          </a:xfrm>
          <a:prstGeom prst="cloudCallout">
            <a:avLst>
              <a:gd name="adj1" fmla="val -45339"/>
              <a:gd name="adj2" fmla="val 643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Times New Roman" panose="02020603050405020304" pitchFamily="18" charset="0"/>
                <a:cs typeface="Times New Roman" panose="02020603050405020304" pitchFamily="18" charset="0"/>
              </a:rPr>
              <a:t>“During times of universal deceit, telling the truth becomes a revolutionary act.</a:t>
            </a:r>
          </a:p>
          <a:p>
            <a:r>
              <a:rPr lang="en-US" sz="1350" dirty="0">
                <a:solidFill>
                  <a:schemeClr val="bg1"/>
                </a:solidFill>
                <a:latin typeface="Times New Roman" panose="02020603050405020304" pitchFamily="18" charset="0"/>
                <a:cs typeface="Times New Roman" panose="02020603050405020304" pitchFamily="18" charset="0"/>
              </a:rPr>
              <a:t>	- George Orwell</a:t>
            </a:r>
          </a:p>
        </p:txBody>
      </p:sp>
      <p:sp>
        <p:nvSpPr>
          <p:cNvPr id="13" name="Rectangle 12">
            <a:extLst>
              <a:ext uri="{FF2B5EF4-FFF2-40B4-BE49-F238E27FC236}">
                <a16:creationId xmlns:a16="http://schemas.microsoft.com/office/drawing/2014/main" id="{F4C85D65-F626-6046-AF35-C0546A3346BB}"/>
              </a:ext>
            </a:extLst>
          </p:cNvPr>
          <p:cNvSpPr/>
          <p:nvPr/>
        </p:nvSpPr>
        <p:spPr>
          <a:xfrm>
            <a:off x="5214733" y="3981552"/>
            <a:ext cx="3788229" cy="1440667"/>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C000"/>
                </a:solidFill>
                <a:latin typeface="Times" pitchFamily="2" charset="0"/>
              </a:rPr>
              <a:t>Prior restraint </a:t>
            </a:r>
            <a:r>
              <a:rPr lang="en-US" sz="2400" dirty="0">
                <a:solidFill>
                  <a:srgbClr val="FFC000"/>
                </a:solidFill>
                <a:latin typeface="Times" pitchFamily="2" charset="0"/>
              </a:rPr>
              <a:t>= </a:t>
            </a:r>
            <a:r>
              <a:rPr lang="en-US" sz="2400" b="1" i="1" u="sng" dirty="0">
                <a:solidFill>
                  <a:srgbClr val="FFC000"/>
                </a:solidFill>
                <a:latin typeface="Times" pitchFamily="2" charset="0"/>
              </a:rPr>
              <a:t>Government censorship </a:t>
            </a:r>
            <a:r>
              <a:rPr lang="en-US" sz="2400" dirty="0">
                <a:latin typeface="Times" pitchFamily="2" charset="0"/>
              </a:rPr>
              <a:t>(When can free speech be censored?)</a:t>
            </a:r>
          </a:p>
        </p:txBody>
      </p:sp>
    </p:spTree>
    <p:extLst>
      <p:ext uri="{BB962C8B-B14F-4D97-AF65-F5344CB8AC3E}">
        <p14:creationId xmlns:p14="http://schemas.microsoft.com/office/powerpoint/2010/main" val="281802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93B-46A2-6A4F-82B9-700EA8D75EC8}"/>
              </a:ext>
            </a:extLst>
          </p:cNvPr>
          <p:cNvSpPr>
            <a:spLocks noGrp="1"/>
          </p:cNvSpPr>
          <p:nvPr>
            <p:ph type="title"/>
          </p:nvPr>
        </p:nvSpPr>
        <p:spPr>
          <a:xfrm>
            <a:off x="385639" y="227155"/>
            <a:ext cx="7886700" cy="618785"/>
          </a:xfrm>
          <a:solidFill>
            <a:srgbClr val="002060"/>
          </a:solidFill>
          <a:ln>
            <a:solidFill>
              <a:srgbClr val="C00000"/>
            </a:solidFill>
          </a:ln>
        </p:spPr>
        <p:txBody>
          <a:bodyPr>
            <a:normAutofit fontScale="90000"/>
          </a:bodyPr>
          <a:lstStyle/>
          <a:p>
            <a:r>
              <a:rPr lang="en-US" dirty="0">
                <a:solidFill>
                  <a:schemeClr val="bg1"/>
                </a:solidFill>
                <a:latin typeface="Castellar" panose="020A0402060406010301" pitchFamily="18" charset="77"/>
              </a:rPr>
              <a:t>Rubric parts</a:t>
            </a:r>
          </a:p>
        </p:txBody>
      </p:sp>
      <p:sp>
        <p:nvSpPr>
          <p:cNvPr id="3" name="Content Placeholder 2">
            <a:extLst>
              <a:ext uri="{FF2B5EF4-FFF2-40B4-BE49-F238E27FC236}">
                <a16:creationId xmlns:a16="http://schemas.microsoft.com/office/drawing/2014/main" id="{13C6DA49-3D93-D749-BD59-CFDCEA0EBEE5}"/>
              </a:ext>
            </a:extLst>
          </p:cNvPr>
          <p:cNvSpPr>
            <a:spLocks noGrp="1"/>
          </p:cNvSpPr>
          <p:nvPr>
            <p:ph idx="1"/>
          </p:nvPr>
        </p:nvSpPr>
        <p:spPr>
          <a:xfrm>
            <a:off x="628650" y="1131094"/>
            <a:ext cx="8286750" cy="4358879"/>
          </a:xfrm>
          <a:solidFill>
            <a:schemeClr val="bg1"/>
          </a:solidFill>
          <a:ln>
            <a:solidFill>
              <a:srgbClr val="C00000"/>
            </a:solidFill>
          </a:ln>
        </p:spPr>
        <p:txBody>
          <a:bodyPr>
            <a:normAutofit/>
          </a:bodyPr>
          <a:lstStyle/>
          <a:p>
            <a:pPr marL="0" indent="0">
              <a:buNone/>
            </a:pPr>
            <a:r>
              <a:rPr lang="en-US" sz="2400" b="1" dirty="0">
                <a:latin typeface="Times" pitchFamily="2" charset="0"/>
              </a:rPr>
              <a:t>Parts							Pts.</a:t>
            </a:r>
          </a:p>
        </p:txBody>
      </p:sp>
      <p:sp>
        <p:nvSpPr>
          <p:cNvPr id="5" name="Rectangle 4">
            <a:extLst>
              <a:ext uri="{FF2B5EF4-FFF2-40B4-BE49-F238E27FC236}">
                <a16:creationId xmlns:a16="http://schemas.microsoft.com/office/drawing/2014/main" id="{CC086E95-D4D4-5545-9F7F-4AD2644F8825}"/>
              </a:ext>
            </a:extLst>
          </p:cNvPr>
          <p:cNvSpPr/>
          <p:nvPr/>
        </p:nvSpPr>
        <p:spPr>
          <a:xfrm>
            <a:off x="391885" y="1752600"/>
            <a:ext cx="6348416" cy="1401537"/>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US" sz="2400" b="1" dirty="0">
              <a:solidFill>
                <a:schemeClr val="bg1"/>
              </a:solidFill>
              <a:latin typeface="Times" pitchFamily="2" charset="0"/>
            </a:endParaRPr>
          </a:p>
          <a:p>
            <a:pPr marL="257175" indent="-257175">
              <a:buFont typeface="Arial" panose="020B0604020202020204" pitchFamily="34" charset="0"/>
              <a:buChar char="•"/>
            </a:pPr>
            <a:r>
              <a:rPr lang="en-US" sz="2400" b="1" dirty="0">
                <a:solidFill>
                  <a:schemeClr val="bg1"/>
                </a:solidFill>
                <a:latin typeface="Times" pitchFamily="2" charset="0"/>
              </a:rPr>
              <a:t>Reasoning</a:t>
            </a:r>
          </a:p>
          <a:p>
            <a:pPr marL="557213" lvl="1" indent="-214313">
              <a:buFont typeface="Arial" panose="020B0604020202020204" pitchFamily="34" charset="0"/>
              <a:buChar char="•"/>
            </a:pPr>
            <a:r>
              <a:rPr lang="en-US" sz="2400" dirty="0">
                <a:latin typeface="Times" pitchFamily="2" charset="0"/>
              </a:rPr>
              <a:t>Must explain the relationship between the evidence provided and the claim or thesis</a:t>
            </a:r>
          </a:p>
          <a:p>
            <a:pPr marL="600075" lvl="1" indent="-257175">
              <a:buFont typeface="Arial" panose="020B0604020202020204" pitchFamily="34" charset="0"/>
              <a:buChar char="•"/>
            </a:pPr>
            <a:endParaRPr lang="en-US" dirty="0">
              <a:solidFill>
                <a:schemeClr val="bg1"/>
              </a:solidFill>
              <a:latin typeface="Times" pitchFamily="2" charset="0"/>
            </a:endParaRPr>
          </a:p>
        </p:txBody>
      </p:sp>
      <p:sp>
        <p:nvSpPr>
          <p:cNvPr id="6" name="Rectangle 5">
            <a:extLst>
              <a:ext uri="{FF2B5EF4-FFF2-40B4-BE49-F238E27FC236}">
                <a16:creationId xmlns:a16="http://schemas.microsoft.com/office/drawing/2014/main" id="{05D9F4B3-FB5F-214F-9149-A3045E454B08}"/>
              </a:ext>
            </a:extLst>
          </p:cNvPr>
          <p:cNvSpPr/>
          <p:nvPr/>
        </p:nvSpPr>
        <p:spPr>
          <a:xfrm>
            <a:off x="391885" y="3429001"/>
            <a:ext cx="6348416" cy="2820986"/>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en-US" sz="2400" b="1" dirty="0">
              <a:solidFill>
                <a:schemeClr val="bg1"/>
              </a:solidFill>
              <a:latin typeface="Times" pitchFamily="2" charset="0"/>
            </a:endParaRPr>
          </a:p>
          <a:p>
            <a:pPr marL="257175" indent="-257175">
              <a:buFont typeface="Arial" panose="020B0604020202020204" pitchFamily="34" charset="0"/>
              <a:buChar char="•"/>
            </a:pPr>
            <a:r>
              <a:rPr lang="en-US" sz="2400" b="1" dirty="0">
                <a:solidFill>
                  <a:schemeClr val="bg1"/>
                </a:solidFill>
                <a:latin typeface="Times" pitchFamily="2" charset="0"/>
              </a:rPr>
              <a:t>Responds to an alternative perspective</a:t>
            </a:r>
          </a:p>
          <a:p>
            <a:pPr marL="561975" indent="-238125">
              <a:buFont typeface="Arial" panose="020B0604020202020204" pitchFamily="34" charset="0"/>
              <a:buChar char="•"/>
            </a:pPr>
            <a:r>
              <a:rPr lang="en-US" sz="2400" dirty="0">
                <a:latin typeface="Times" pitchFamily="2" charset="0"/>
              </a:rPr>
              <a:t>Responds to an opposing or alternate perspective using refutation, concession, or rebuttal</a:t>
            </a:r>
          </a:p>
          <a:p>
            <a:pPr marL="561975" indent="-238125">
              <a:buFont typeface="Arial" panose="020B0604020202020204" pitchFamily="34" charset="0"/>
              <a:buChar char="•"/>
            </a:pPr>
            <a:r>
              <a:rPr lang="en-US" sz="2400" b="1" dirty="0">
                <a:latin typeface="Times" pitchFamily="2" charset="0"/>
              </a:rPr>
              <a:t>Rebuttal/Refutation </a:t>
            </a:r>
            <a:r>
              <a:rPr lang="en-US" sz="2400" dirty="0">
                <a:latin typeface="Times" pitchFamily="2" charset="0"/>
              </a:rPr>
              <a:t>– prove an argument wrong</a:t>
            </a:r>
          </a:p>
          <a:p>
            <a:pPr marL="561975" indent="-238125">
              <a:buFont typeface="Arial" panose="020B0604020202020204" pitchFamily="34" charset="0"/>
              <a:buChar char="•"/>
            </a:pPr>
            <a:r>
              <a:rPr lang="en-US" sz="2400" b="1" dirty="0">
                <a:latin typeface="Times" pitchFamily="2" charset="0"/>
              </a:rPr>
              <a:t>Concession</a:t>
            </a:r>
            <a:r>
              <a:rPr lang="en-US" sz="2400" dirty="0">
                <a:latin typeface="Times" pitchFamily="2" charset="0"/>
              </a:rPr>
              <a:t> – support counter argument </a:t>
            </a:r>
          </a:p>
          <a:p>
            <a:pPr marL="600075" lvl="1" indent="-257175">
              <a:buFont typeface="Arial" panose="020B0604020202020204" pitchFamily="34" charset="0"/>
              <a:buChar char="•"/>
            </a:pPr>
            <a:endParaRPr lang="en-US" dirty="0">
              <a:solidFill>
                <a:schemeClr val="bg1"/>
              </a:solidFill>
              <a:latin typeface="Times" pitchFamily="2" charset="0"/>
            </a:endParaRPr>
          </a:p>
        </p:txBody>
      </p:sp>
      <p:sp>
        <p:nvSpPr>
          <p:cNvPr id="7" name="Rectangle 6">
            <a:extLst>
              <a:ext uri="{FF2B5EF4-FFF2-40B4-BE49-F238E27FC236}">
                <a16:creationId xmlns:a16="http://schemas.microsoft.com/office/drawing/2014/main" id="{3AB1A300-2BE3-0E46-B8D6-A933980016C4}"/>
              </a:ext>
            </a:extLst>
          </p:cNvPr>
          <p:cNvSpPr/>
          <p:nvPr/>
        </p:nvSpPr>
        <p:spPr>
          <a:xfrm>
            <a:off x="7113235" y="2323474"/>
            <a:ext cx="1393371" cy="59871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itchFamily="2" charset="0"/>
              </a:rPr>
              <a:t>0-1 pt.</a:t>
            </a:r>
          </a:p>
        </p:txBody>
      </p:sp>
      <p:sp>
        <p:nvSpPr>
          <p:cNvPr id="8" name="Rectangle 7">
            <a:extLst>
              <a:ext uri="{FF2B5EF4-FFF2-40B4-BE49-F238E27FC236}">
                <a16:creationId xmlns:a16="http://schemas.microsoft.com/office/drawing/2014/main" id="{33DF9BF3-8F42-4A40-9775-9633B0529345}"/>
              </a:ext>
            </a:extLst>
          </p:cNvPr>
          <p:cNvSpPr/>
          <p:nvPr/>
        </p:nvSpPr>
        <p:spPr>
          <a:xfrm>
            <a:off x="7113234" y="4001293"/>
            <a:ext cx="1393371" cy="598715"/>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itchFamily="2" charset="0"/>
              </a:rPr>
              <a:t>0-1 pt.</a:t>
            </a:r>
          </a:p>
        </p:txBody>
      </p:sp>
      <p:sp>
        <p:nvSpPr>
          <p:cNvPr id="10" name="Right Arrow 9">
            <a:extLst>
              <a:ext uri="{FF2B5EF4-FFF2-40B4-BE49-F238E27FC236}">
                <a16:creationId xmlns:a16="http://schemas.microsoft.com/office/drawing/2014/main" id="{B6A9DB68-F406-2049-9721-93D33F288F53}"/>
              </a:ext>
            </a:extLst>
          </p:cNvPr>
          <p:cNvSpPr/>
          <p:nvPr/>
        </p:nvSpPr>
        <p:spPr>
          <a:xfrm>
            <a:off x="6575222" y="2512614"/>
            <a:ext cx="583746" cy="22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ight Arrow 10">
            <a:extLst>
              <a:ext uri="{FF2B5EF4-FFF2-40B4-BE49-F238E27FC236}">
                <a16:creationId xmlns:a16="http://schemas.microsoft.com/office/drawing/2014/main" id="{43AC3B14-C178-8A42-9C9C-160C26E1D724}"/>
              </a:ext>
            </a:extLst>
          </p:cNvPr>
          <p:cNvSpPr/>
          <p:nvPr/>
        </p:nvSpPr>
        <p:spPr>
          <a:xfrm>
            <a:off x="6655254" y="4236299"/>
            <a:ext cx="583746" cy="22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66764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ACF7-AE5A-47DE-8F3B-4FAD5A901587}"/>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0"/>
              </a:rPr>
              <a:t>Handle with Care</a:t>
            </a:r>
          </a:p>
        </p:txBody>
      </p:sp>
      <p:sp>
        <p:nvSpPr>
          <p:cNvPr id="3" name="Content Placeholder 2">
            <a:extLst>
              <a:ext uri="{FF2B5EF4-FFF2-40B4-BE49-F238E27FC236}">
                <a16:creationId xmlns:a16="http://schemas.microsoft.com/office/drawing/2014/main" id="{0A3D339C-0413-4D8D-B361-A6901A551155}"/>
              </a:ext>
            </a:extLst>
          </p:cNvPr>
          <p:cNvSpPr>
            <a:spLocks noGrp="1"/>
          </p:cNvSpPr>
          <p:nvPr>
            <p:ph idx="1"/>
          </p:nvPr>
        </p:nvSpPr>
        <p:spPr>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Freedom speech protection falls to the rule of time, place, and manner.  For your assigned case design a poster that illustrates how SCOTUS has defined how speech is suppose to be utilized. </a:t>
            </a:r>
          </a:p>
        </p:txBody>
      </p:sp>
      <p:pic>
        <p:nvPicPr>
          <p:cNvPr id="1026" name="Picture 2" descr="Fallout 4 Vault Tec Promotional Poster by Xeynox on DeviantArt">
            <a:extLst>
              <a:ext uri="{FF2B5EF4-FFF2-40B4-BE49-F238E27FC236}">
                <a16:creationId xmlns:a16="http://schemas.microsoft.com/office/drawing/2014/main" id="{96B0D9F4-A257-4569-AD2C-2C1D845D8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99" y="2924420"/>
            <a:ext cx="2336802"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ter Fallout 4 - Vault Forever | Wall Art, Gifts &amp; Merchandise |  Abposters.com">
            <a:extLst>
              <a:ext uri="{FF2B5EF4-FFF2-40B4-BE49-F238E27FC236}">
                <a16:creationId xmlns:a16="http://schemas.microsoft.com/office/drawing/2014/main" id="{2B1A6ADF-0A0B-48AE-945A-8D6329728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924420"/>
            <a:ext cx="2336801"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utral Grey's Fallout Blog — “Revolutionizing safety for an uncertain  future.”...">
            <a:extLst>
              <a:ext uri="{FF2B5EF4-FFF2-40B4-BE49-F238E27FC236}">
                <a16:creationId xmlns:a16="http://schemas.microsoft.com/office/drawing/2014/main" id="{33524A20-E0AE-47C2-8BDF-B9F8C4EB6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828" y="2933163"/>
            <a:ext cx="2336801" cy="349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010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525780" y="225202"/>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How symbolic</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274320" y="1070967"/>
            <a:ext cx="8241030" cy="4419005"/>
          </a:xfrm>
          <a:solidFill>
            <a:schemeClr val="bg1"/>
          </a:solidFill>
          <a:ln>
            <a:solidFill>
              <a:schemeClr val="tx1"/>
            </a:solidFill>
          </a:ln>
        </p:spPr>
        <p:txBody>
          <a:bodyPr>
            <a:normAutofit/>
          </a:bodyPr>
          <a:lstStyle/>
          <a:p>
            <a:pPr>
              <a:spcBef>
                <a:spcPts val="0"/>
              </a:spcBef>
            </a:pPr>
            <a:r>
              <a:rPr lang="en-US" sz="2400" dirty="0">
                <a:latin typeface="Times New Roman" panose="02020603050405020304" pitchFamily="18" charset="0"/>
                <a:cs typeface="Times New Roman" panose="02020603050405020304" pitchFamily="18" charset="0"/>
              </a:rPr>
              <a:t>Testing the barriers of free speech in public school</a:t>
            </a: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750" dirty="0">
              <a:latin typeface="Times New Roman" panose="02020603050405020304" pitchFamily="18" charset="0"/>
              <a:cs typeface="Times New Roman" panose="02020603050405020304" pitchFamily="18" charset="0"/>
            </a:endParaRP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r>
              <a:rPr lang="en-US" sz="2400" dirty="0">
                <a:latin typeface="Times New Roman" panose="02020603050405020304" pitchFamily="18" charset="0"/>
                <a:cs typeface="Times New Roman" panose="02020603050405020304" pitchFamily="18" charset="0"/>
              </a:rPr>
              <a:t>Students have First Amendment free speech if it does not interfere or endanger education</a:t>
            </a:r>
          </a:p>
        </p:txBody>
      </p:sp>
      <p:sp>
        <p:nvSpPr>
          <p:cNvPr id="3" name="Rectangle 2">
            <a:extLst>
              <a:ext uri="{FF2B5EF4-FFF2-40B4-BE49-F238E27FC236}">
                <a16:creationId xmlns:a16="http://schemas.microsoft.com/office/drawing/2014/main" id="{0A7E73E1-1335-4D87-8F65-B9108FC0D8B5}"/>
              </a:ext>
            </a:extLst>
          </p:cNvPr>
          <p:cNvSpPr/>
          <p:nvPr/>
        </p:nvSpPr>
        <p:spPr>
          <a:xfrm>
            <a:off x="86719" y="1546554"/>
            <a:ext cx="8774723" cy="1359954"/>
          </a:xfrm>
          <a:prstGeom prst="rect">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“It can hardly be argued that either students or teachers shed their constitutional rights freedom of speech or expression at the schoolhouse gate.”</a:t>
            </a:r>
          </a:p>
          <a:p>
            <a:r>
              <a:rPr lang="en-US" dirty="0">
                <a:latin typeface="Times New Roman" panose="02020603050405020304" pitchFamily="18" charset="0"/>
                <a:cs typeface="Times New Roman" panose="02020603050405020304" pitchFamily="18" charset="0"/>
              </a:rPr>
              <a:t>	- Justice Abe Fortas, “Tinker v. Des Moines </a:t>
            </a:r>
            <a:r>
              <a:rPr lang="en-US" dirty="0" err="1">
                <a:latin typeface="Times New Roman" panose="02020603050405020304" pitchFamily="18" charset="0"/>
                <a:cs typeface="Times New Roman" panose="02020603050405020304" pitchFamily="18" charset="0"/>
              </a:rPr>
              <a:t>Indep</a:t>
            </a:r>
            <a:r>
              <a:rPr lang="en-US" dirty="0">
                <a:latin typeface="Times New Roman" panose="02020603050405020304" pitchFamily="18" charset="0"/>
                <a:cs typeface="Times New Roman" panose="02020603050405020304" pitchFamily="18" charset="0"/>
              </a:rPr>
              <a:t>. Community School District”, 1969</a:t>
            </a:r>
          </a:p>
        </p:txBody>
      </p:sp>
      <p:sp>
        <p:nvSpPr>
          <p:cNvPr id="7" name="Rectangle 6">
            <a:extLst>
              <a:ext uri="{FF2B5EF4-FFF2-40B4-BE49-F238E27FC236}">
                <a16:creationId xmlns:a16="http://schemas.microsoft.com/office/drawing/2014/main" id="{6674D471-D194-481F-8141-34F8D684E136}"/>
              </a:ext>
            </a:extLst>
          </p:cNvPr>
          <p:cNvSpPr/>
          <p:nvPr/>
        </p:nvSpPr>
        <p:spPr>
          <a:xfrm>
            <a:off x="2599281" y="3951492"/>
            <a:ext cx="5486400" cy="159316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Bethel School District 403 v. Fraser (1986)</a:t>
            </a:r>
          </a:p>
          <a:p>
            <a:pPr marL="257175" indent="-257175">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Hazelwood School District v. Kuhlmeier (1988)</a:t>
            </a:r>
          </a:p>
          <a:p>
            <a:pPr marL="257175" indent="-257175">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Citizens United v. FEC (2010)</a:t>
            </a:r>
          </a:p>
          <a:p>
            <a:pPr marL="257175" indent="-257175">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Morse v. Frederick (2007) </a:t>
            </a:r>
          </a:p>
        </p:txBody>
      </p:sp>
      <p:pic>
        <p:nvPicPr>
          <p:cNvPr id="6" name="Picture 5" descr="A person wearing a suit and tie&#10;&#10;Description automatically generated">
            <a:extLst>
              <a:ext uri="{FF2B5EF4-FFF2-40B4-BE49-F238E27FC236}">
                <a16:creationId xmlns:a16="http://schemas.microsoft.com/office/drawing/2014/main" id="{70373E6F-A0B6-48AA-A460-1964F602E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012" y="3319536"/>
            <a:ext cx="859338" cy="1041889"/>
          </a:xfrm>
          <a:prstGeom prst="rect">
            <a:avLst/>
          </a:prstGeom>
        </p:spPr>
      </p:pic>
      <p:pic>
        <p:nvPicPr>
          <p:cNvPr id="9" name="Picture 8" descr="A person holding a gun&#10;&#10;Description automatically generated">
            <a:extLst>
              <a:ext uri="{FF2B5EF4-FFF2-40B4-BE49-F238E27FC236}">
                <a16:creationId xmlns:a16="http://schemas.microsoft.com/office/drawing/2014/main" id="{03899F4A-EE49-4DC4-AB5B-A4A644070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14" y="4193866"/>
            <a:ext cx="2409468" cy="1593167"/>
          </a:xfrm>
          <a:prstGeom prst="rect">
            <a:avLst/>
          </a:prstGeom>
          <a:ln>
            <a:solidFill>
              <a:srgbClr val="FF0000"/>
            </a:solidFill>
          </a:ln>
        </p:spPr>
      </p:pic>
      <p:pic>
        <p:nvPicPr>
          <p:cNvPr id="11" name="Picture 10" descr="A group of people standing in front of a crowd posing for the camera&#10;&#10;Description automatically generated">
            <a:extLst>
              <a:ext uri="{FF2B5EF4-FFF2-40B4-BE49-F238E27FC236}">
                <a16:creationId xmlns:a16="http://schemas.microsoft.com/office/drawing/2014/main" id="{A7276FA4-4412-4A28-9C2C-25E8E1FD7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415" y="4914295"/>
            <a:ext cx="3019771" cy="1041890"/>
          </a:xfrm>
          <a:prstGeom prst="rect">
            <a:avLst/>
          </a:prstGeom>
          <a:ln>
            <a:solidFill>
              <a:srgbClr val="FF0000"/>
            </a:solidFill>
          </a:ln>
        </p:spPr>
      </p:pic>
      <p:cxnSp>
        <p:nvCxnSpPr>
          <p:cNvPr id="13" name="Straight Connector 12">
            <a:extLst>
              <a:ext uri="{FF2B5EF4-FFF2-40B4-BE49-F238E27FC236}">
                <a16:creationId xmlns:a16="http://schemas.microsoft.com/office/drawing/2014/main" id="{9A597AC3-9501-4B19-ADF5-30F943EA1E55}"/>
              </a:ext>
            </a:extLst>
          </p:cNvPr>
          <p:cNvCxnSpPr>
            <a:cxnSpLocks/>
          </p:cNvCxnSpPr>
          <p:nvPr/>
        </p:nvCxnSpPr>
        <p:spPr>
          <a:xfrm flipV="1">
            <a:off x="5908431" y="4882369"/>
            <a:ext cx="3235569" cy="986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drawing&#10;&#10;Description automatically generated">
            <a:extLst>
              <a:ext uri="{FF2B5EF4-FFF2-40B4-BE49-F238E27FC236}">
                <a16:creationId xmlns:a16="http://schemas.microsoft.com/office/drawing/2014/main" id="{60A2FB35-E0C1-4A17-88FD-4EDBA8D04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1629" y="5413677"/>
            <a:ext cx="545978" cy="476800"/>
          </a:xfrm>
          <a:prstGeom prst="rect">
            <a:avLst/>
          </a:prstGeom>
          <a:ln>
            <a:solidFill>
              <a:srgbClr val="FF0000"/>
            </a:solidFill>
          </a:ln>
        </p:spPr>
      </p:pic>
    </p:spTree>
    <p:extLst>
      <p:ext uri="{BB962C8B-B14F-4D97-AF65-F5344CB8AC3E}">
        <p14:creationId xmlns:p14="http://schemas.microsoft.com/office/powerpoint/2010/main" val="4148060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81058" y="30620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The Line of Freedom </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274320" y="2753085"/>
            <a:ext cx="8595360" cy="3033949"/>
          </a:xfrm>
          <a:solidFill>
            <a:schemeClr val="bg1"/>
          </a:solidFill>
          <a:ln>
            <a:solidFill>
              <a:schemeClr val="tx1"/>
            </a:solidFill>
          </a:ln>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WHERE IS THE LINE WHERE A WORD, ACTION, OR EXPRESSION MOVES BEYOND THE BARRIER OF PROTECTION UNDER THE FIRST AMENDMENT???</a:t>
            </a:r>
          </a:p>
        </p:txBody>
      </p:sp>
      <p:sp>
        <p:nvSpPr>
          <p:cNvPr id="3" name="Rectangle 2">
            <a:extLst>
              <a:ext uri="{FF2B5EF4-FFF2-40B4-BE49-F238E27FC236}">
                <a16:creationId xmlns:a16="http://schemas.microsoft.com/office/drawing/2014/main" id="{74A6924D-E43E-4F04-B101-CF1FC5303F6B}"/>
              </a:ext>
            </a:extLst>
          </p:cNvPr>
          <p:cNvSpPr/>
          <p:nvPr/>
        </p:nvSpPr>
        <p:spPr>
          <a:xfrm>
            <a:off x="428296" y="1124262"/>
            <a:ext cx="8168054" cy="140489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2"/>
                </a:solidFill>
                <a:latin typeface="Times New Roman" panose="02020603050405020304" pitchFamily="18" charset="0"/>
                <a:cs typeface="Times New Roman" panose="02020603050405020304" pitchFamily="18" charset="0"/>
              </a:rPr>
              <a:t>“We admit in many places, and in ordinary times . . . the defendants . . . Would have within their constitutional rights.  But the character of every act depends on the circumstance in which it is done.  The most astringent protection of free speech would not protect a man in falsely shouting ‘FIRE!’ in a crowded theater causing a panic.”</a:t>
            </a:r>
          </a:p>
          <a:p>
            <a:r>
              <a:rPr lang="en-US" dirty="0">
                <a:solidFill>
                  <a:schemeClr val="bg2"/>
                </a:solidFill>
                <a:latin typeface="Times New Roman" panose="02020603050405020304" pitchFamily="18" charset="0"/>
                <a:cs typeface="Times New Roman" panose="02020603050405020304" pitchFamily="18" charset="0"/>
              </a:rPr>
              <a:t>	- Justice Oliver Wendell Holmes, “Schenck v. United States” 1919</a:t>
            </a:r>
          </a:p>
        </p:txBody>
      </p:sp>
      <p:cxnSp>
        <p:nvCxnSpPr>
          <p:cNvPr id="8" name="Straight Connector 7">
            <a:extLst>
              <a:ext uri="{FF2B5EF4-FFF2-40B4-BE49-F238E27FC236}">
                <a16:creationId xmlns:a16="http://schemas.microsoft.com/office/drawing/2014/main" id="{0BB1DDDC-A0FD-4AEA-A1DD-47966C0804DC}"/>
              </a:ext>
            </a:extLst>
          </p:cNvPr>
          <p:cNvCxnSpPr>
            <a:cxnSpLocks/>
          </p:cNvCxnSpPr>
          <p:nvPr/>
        </p:nvCxnSpPr>
        <p:spPr>
          <a:xfrm>
            <a:off x="4572000" y="3763735"/>
            <a:ext cx="0" cy="223701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16CD811F-B12D-4EB1-892F-F65E123242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284" y="3894364"/>
            <a:ext cx="2001432" cy="1981646"/>
          </a:xfrm>
          <a:prstGeom prst="rect">
            <a:avLst/>
          </a:prstGeom>
          <a:solidFill>
            <a:schemeClr val="tx1"/>
          </a:solidFill>
          <a:ln>
            <a:solidFill>
              <a:srgbClr val="002060"/>
            </a:solidFill>
          </a:ln>
        </p:spPr>
      </p:pic>
      <p:pic>
        <p:nvPicPr>
          <p:cNvPr id="11" name="Picture 10" descr="A picture containing book, man, holding, hat&#10;&#10;Description automatically generated">
            <a:extLst>
              <a:ext uri="{FF2B5EF4-FFF2-40B4-BE49-F238E27FC236}">
                <a16:creationId xmlns:a16="http://schemas.microsoft.com/office/drawing/2014/main" id="{7A3EBC28-2BAA-49C8-8BE8-7A6CDF672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81" y="3601042"/>
            <a:ext cx="2460692" cy="1338033"/>
          </a:xfrm>
          <a:prstGeom prst="rect">
            <a:avLst/>
          </a:prstGeom>
        </p:spPr>
      </p:pic>
      <p:sp>
        <p:nvSpPr>
          <p:cNvPr id="12" name="Rectangle 11">
            <a:extLst>
              <a:ext uri="{FF2B5EF4-FFF2-40B4-BE49-F238E27FC236}">
                <a16:creationId xmlns:a16="http://schemas.microsoft.com/office/drawing/2014/main" id="{42791E71-07F8-4CDE-8E05-2B0542A6CAA6}"/>
              </a:ext>
            </a:extLst>
          </p:cNvPr>
          <p:cNvSpPr/>
          <p:nvPr/>
        </p:nvSpPr>
        <p:spPr>
          <a:xfrm>
            <a:off x="6214404" y="5235819"/>
            <a:ext cx="2078501" cy="4325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Times New Roman" panose="02020603050405020304" pitchFamily="18" charset="0"/>
                <a:cs typeface="Times New Roman" panose="02020603050405020304" pitchFamily="18" charset="0"/>
              </a:rPr>
              <a:t>CENSORSHIP</a:t>
            </a:r>
          </a:p>
          <a:p>
            <a:pPr algn="ctr"/>
            <a:r>
              <a:rPr lang="en-US" sz="1500" b="1" dirty="0">
                <a:solidFill>
                  <a:schemeClr val="bg1"/>
                </a:solidFill>
                <a:latin typeface="Times New Roman" panose="02020603050405020304" pitchFamily="18" charset="0"/>
                <a:cs typeface="Times New Roman" panose="02020603050405020304" pitchFamily="18" charset="0"/>
              </a:rPr>
              <a:t>PRIOR RESTRAINT</a:t>
            </a:r>
          </a:p>
        </p:txBody>
      </p:sp>
      <p:pic>
        <p:nvPicPr>
          <p:cNvPr id="14" name="Picture 13" descr="A close up of a logo&#10;&#10;Description automatically generated">
            <a:extLst>
              <a:ext uri="{FF2B5EF4-FFF2-40B4-BE49-F238E27FC236}">
                <a16:creationId xmlns:a16="http://schemas.microsoft.com/office/drawing/2014/main" id="{56D9D599-6C3D-47BE-8C07-689B980EDC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977" y="3556585"/>
            <a:ext cx="2725591" cy="1338033"/>
          </a:xfrm>
          <a:prstGeom prst="rect">
            <a:avLst/>
          </a:prstGeom>
        </p:spPr>
      </p:pic>
      <p:sp>
        <p:nvSpPr>
          <p:cNvPr id="15" name="Rectangle 14">
            <a:extLst>
              <a:ext uri="{FF2B5EF4-FFF2-40B4-BE49-F238E27FC236}">
                <a16:creationId xmlns:a16="http://schemas.microsoft.com/office/drawing/2014/main" id="{D784556A-8359-4610-A03B-EBF6173F1E3C}"/>
              </a:ext>
            </a:extLst>
          </p:cNvPr>
          <p:cNvSpPr/>
          <p:nvPr/>
        </p:nvSpPr>
        <p:spPr>
          <a:xfrm>
            <a:off x="735037" y="5194529"/>
            <a:ext cx="2078501" cy="4325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Times New Roman" panose="02020603050405020304" pitchFamily="18" charset="0"/>
                <a:cs typeface="Times New Roman" panose="02020603050405020304" pitchFamily="18" charset="0"/>
              </a:rPr>
              <a:t>FREEDOM</a:t>
            </a:r>
          </a:p>
        </p:txBody>
      </p:sp>
      <p:sp>
        <p:nvSpPr>
          <p:cNvPr id="16" name="Rectangle 15">
            <a:extLst>
              <a:ext uri="{FF2B5EF4-FFF2-40B4-BE49-F238E27FC236}">
                <a16:creationId xmlns:a16="http://schemas.microsoft.com/office/drawing/2014/main" id="{8624EB4A-D042-4286-9E08-DF343D997669}"/>
              </a:ext>
            </a:extLst>
          </p:cNvPr>
          <p:cNvSpPr/>
          <p:nvPr/>
        </p:nvSpPr>
        <p:spPr>
          <a:xfrm>
            <a:off x="590696" y="4052319"/>
            <a:ext cx="3112474" cy="5294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Times New Roman" panose="02020603050405020304" pitchFamily="18" charset="0"/>
                <a:cs typeface="Times New Roman" panose="02020603050405020304" pitchFamily="18" charset="0"/>
              </a:rPr>
              <a:t>TEXAS v. JOHNSON (1989)</a:t>
            </a:r>
          </a:p>
        </p:txBody>
      </p:sp>
      <p:sp>
        <p:nvSpPr>
          <p:cNvPr id="17" name="Rectangle 16">
            <a:extLst>
              <a:ext uri="{FF2B5EF4-FFF2-40B4-BE49-F238E27FC236}">
                <a16:creationId xmlns:a16="http://schemas.microsoft.com/office/drawing/2014/main" id="{F9BEC995-B47B-468B-B8E8-593381CC5A8F}"/>
              </a:ext>
            </a:extLst>
          </p:cNvPr>
          <p:cNvSpPr/>
          <p:nvPr/>
        </p:nvSpPr>
        <p:spPr>
          <a:xfrm>
            <a:off x="5814357" y="4252779"/>
            <a:ext cx="3112474" cy="5294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Times New Roman" panose="02020603050405020304" pitchFamily="18" charset="0"/>
                <a:cs typeface="Times New Roman" panose="02020603050405020304" pitchFamily="18" charset="0"/>
              </a:rPr>
              <a:t>UNITED STATES v. DENNIS(1950)</a:t>
            </a:r>
          </a:p>
        </p:txBody>
      </p:sp>
      <p:sp>
        <p:nvSpPr>
          <p:cNvPr id="18" name="Rectangle 17">
            <a:extLst>
              <a:ext uri="{FF2B5EF4-FFF2-40B4-BE49-F238E27FC236}">
                <a16:creationId xmlns:a16="http://schemas.microsoft.com/office/drawing/2014/main" id="{84CB5566-3B51-4AC8-A53C-BE62D4754C27}"/>
              </a:ext>
            </a:extLst>
          </p:cNvPr>
          <p:cNvSpPr/>
          <p:nvPr/>
        </p:nvSpPr>
        <p:spPr>
          <a:xfrm>
            <a:off x="2928443" y="5590812"/>
            <a:ext cx="3112474" cy="38015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C000"/>
                </a:solidFill>
                <a:latin typeface="Times New Roman" panose="02020603050405020304" pitchFamily="18" charset="0"/>
                <a:cs typeface="Times New Roman" panose="02020603050405020304" pitchFamily="18" charset="0"/>
              </a:rPr>
              <a:t>SELECTIVE INCORPORATION</a:t>
            </a:r>
          </a:p>
        </p:txBody>
      </p:sp>
    </p:spTree>
    <p:extLst>
      <p:ext uri="{BB962C8B-B14F-4D97-AF65-F5344CB8AC3E}">
        <p14:creationId xmlns:p14="http://schemas.microsoft.com/office/powerpoint/2010/main" val="109180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SCOTUS Application</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213360" y="1217414"/>
            <a:ext cx="8717280" cy="3965972"/>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The First Amendment </a:t>
            </a:r>
            <a:r>
              <a:rPr lang="en-US" sz="2400" b="1" dirty="0">
                <a:solidFill>
                  <a:srgbClr val="002060"/>
                </a:solidFill>
                <a:latin typeface="Times New Roman" panose="02020603050405020304" pitchFamily="18" charset="0"/>
                <a:cs typeface="Times New Roman" panose="02020603050405020304" pitchFamily="18" charset="0"/>
              </a:rPr>
              <a:t>FREE SPEECH </a:t>
            </a:r>
            <a:r>
              <a:rPr lang="en-US" sz="2400" dirty="0">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FUNDAMENTAL RIGHT</a:t>
            </a:r>
            <a:r>
              <a:rPr lang="en-US" sz="2400" dirty="0">
                <a:latin typeface="Times New Roman" panose="02020603050405020304" pitchFamily="18" charset="0"/>
                <a:cs typeface="Times New Roman" panose="02020603050405020304" pitchFamily="18" charset="0"/>
              </a:rPr>
              <a:t> (Democracy depends on exchange of ideas)</a:t>
            </a:r>
          </a:p>
          <a:p>
            <a:r>
              <a:rPr lang="en-US" sz="2400" b="1" dirty="0">
                <a:solidFill>
                  <a:srgbClr val="002060"/>
                </a:solidFill>
                <a:latin typeface="Times New Roman" panose="02020603050405020304" pitchFamily="18" charset="0"/>
                <a:cs typeface="Times New Roman" panose="02020603050405020304" pitchFamily="18" charset="0"/>
              </a:rPr>
              <a:t>Free Speech Test: </a:t>
            </a:r>
            <a:r>
              <a:rPr lang="en-US" sz="2400" dirty="0">
                <a:latin typeface="Times New Roman" panose="02020603050405020304" pitchFamily="18" charset="0"/>
                <a:cs typeface="Times New Roman" panose="02020603050405020304" pitchFamily="18" charset="0"/>
              </a:rPr>
              <a:t>provide guidance (NOT an ABSOLUTE RIGHT) – ONLY Applies to government censorship</a:t>
            </a:r>
          </a:p>
        </p:txBody>
      </p:sp>
      <p:sp>
        <p:nvSpPr>
          <p:cNvPr id="5" name="Rectangle 4">
            <a:extLst>
              <a:ext uri="{FF2B5EF4-FFF2-40B4-BE49-F238E27FC236}">
                <a16:creationId xmlns:a16="http://schemas.microsoft.com/office/drawing/2014/main" id="{8D898055-8642-47BA-A249-8B61AD78F14D}"/>
              </a:ext>
            </a:extLst>
          </p:cNvPr>
          <p:cNvSpPr/>
          <p:nvPr/>
        </p:nvSpPr>
        <p:spPr>
          <a:xfrm>
            <a:off x="3810000" y="2819400"/>
            <a:ext cx="5265420" cy="1524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New Challenge: </a:t>
            </a:r>
            <a:r>
              <a:rPr lang="en-US" sz="2400" b="1" dirty="0">
                <a:latin typeface="Times" panose="02020603050405020304" pitchFamily="18" charset="0"/>
                <a:cs typeface="Times" panose="02020603050405020304" pitchFamily="18" charset="0"/>
              </a:rPr>
              <a:t>Social Media</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Prior restraint guidelines DO NOT apply to social media platforms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Example: Facebook or Instagram </a:t>
            </a:r>
          </a:p>
        </p:txBody>
      </p:sp>
      <p:pic>
        <p:nvPicPr>
          <p:cNvPr id="2050" name="Picture 2" descr="Free Speech Cafes | We Talk | Western Michigan University">
            <a:extLst>
              <a:ext uri="{FF2B5EF4-FFF2-40B4-BE49-F238E27FC236}">
                <a16:creationId xmlns:a16="http://schemas.microsoft.com/office/drawing/2014/main" id="{20C0237A-69E1-46ED-9DA1-5A10A2376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10" y="2971800"/>
            <a:ext cx="2857500" cy="320040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Out of bounds!!!!!</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274320" y="1524001"/>
            <a:ext cx="8241030" cy="3965972"/>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The First Amendment DOES NOT protect</a:t>
            </a:r>
          </a:p>
          <a:p>
            <a:endParaRPr lang="en-US" sz="1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77DD700-5C49-45BC-9F9A-D5D4A7859C23}"/>
              </a:ext>
            </a:extLst>
          </p:cNvPr>
          <p:cNvSpPr/>
          <p:nvPr/>
        </p:nvSpPr>
        <p:spPr>
          <a:xfrm>
            <a:off x="147711" y="2313256"/>
            <a:ext cx="4758397" cy="2563543"/>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FIGHT WORDS </a:t>
            </a:r>
            <a:r>
              <a:rPr lang="en-US" sz="2400" dirty="0">
                <a:solidFill>
                  <a:srgbClr val="FF0000"/>
                </a:solidFill>
                <a:latin typeface="Times New Roman" panose="02020603050405020304" pitchFamily="18" charset="0"/>
                <a:cs typeface="Times New Roman" panose="02020603050405020304" pitchFamily="18" charset="0"/>
              </a:rPr>
              <a:t>– “I am going to beat you with my bare hands”</a:t>
            </a:r>
          </a:p>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TREASON </a:t>
            </a:r>
          </a:p>
          <a:p>
            <a:pPr marL="257175" indent="-257175">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CLEAR &amp; PRESENT DANGER </a:t>
            </a:r>
            <a:r>
              <a:rPr lang="en-US" sz="2400" dirty="0">
                <a:solidFill>
                  <a:srgbClr val="FF0000"/>
                </a:solidFill>
                <a:latin typeface="Times New Roman" panose="02020603050405020304" pitchFamily="18" charset="0"/>
                <a:cs typeface="Times New Roman" panose="02020603050405020304" pitchFamily="18" charset="0"/>
              </a:rPr>
              <a:t>– “Let’s assassinate the President of the U.S.”</a:t>
            </a:r>
          </a:p>
        </p:txBody>
      </p:sp>
      <p:pic>
        <p:nvPicPr>
          <p:cNvPr id="6" name="Picture 5" descr="A close up of a sign&#10;&#10;Description automatically generated">
            <a:extLst>
              <a:ext uri="{FF2B5EF4-FFF2-40B4-BE49-F238E27FC236}">
                <a16:creationId xmlns:a16="http://schemas.microsoft.com/office/drawing/2014/main" id="{1EE5FE91-C51E-41DE-BFE8-8F588D5EF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618" y="2431293"/>
            <a:ext cx="3048000" cy="3355740"/>
          </a:xfrm>
          <a:prstGeom prst="rect">
            <a:avLst/>
          </a:prstGeom>
          <a:ln>
            <a:solidFill>
              <a:srgbClr val="002060"/>
            </a:solidFill>
          </a:ln>
        </p:spPr>
      </p:pic>
    </p:spTree>
    <p:extLst>
      <p:ext uri="{BB962C8B-B14F-4D97-AF65-F5344CB8AC3E}">
        <p14:creationId xmlns:p14="http://schemas.microsoft.com/office/powerpoint/2010/main" val="2645092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533629" y="415312"/>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Free speech v. overreach?</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263770" y="1371600"/>
            <a:ext cx="8241030" cy="4495800"/>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SCOTUS  at work – Establishing the boundaries of free speech </a:t>
            </a:r>
          </a:p>
        </p:txBody>
      </p:sp>
      <p:pic>
        <p:nvPicPr>
          <p:cNvPr id="5" name="Picture 3">
            <a:extLst>
              <a:ext uri="{FF2B5EF4-FFF2-40B4-BE49-F238E27FC236}">
                <a16:creationId xmlns:a16="http://schemas.microsoft.com/office/drawing/2014/main" id="{3498D02D-D1AA-4A35-8B6A-2C22F2DC31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26" y="2447778"/>
            <a:ext cx="4768445" cy="23238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1DAE2EED-F6F5-4C5F-9102-CB8911749948}"/>
              </a:ext>
            </a:extLst>
          </p:cNvPr>
          <p:cNvSpPr/>
          <p:nvPr/>
        </p:nvSpPr>
        <p:spPr>
          <a:xfrm>
            <a:off x="6739524" y="2639329"/>
            <a:ext cx="411480" cy="506438"/>
          </a:xfrm>
          <a:prstGeom prst="cloudCallout">
            <a:avLst>
              <a:gd name="adj1" fmla="val -87500"/>
              <a:gd name="adj2" fmla="val 6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anose="02020603050405020304" pitchFamily="18" charset="0"/>
                <a:cs typeface="Times New Roman" panose="02020603050405020304" pitchFamily="18" charset="0"/>
              </a:rPr>
              <a:t>?</a:t>
            </a:r>
          </a:p>
        </p:txBody>
      </p:sp>
      <p:sp>
        <p:nvSpPr>
          <p:cNvPr id="7" name="Thought Bubble: Cloud 6">
            <a:extLst>
              <a:ext uri="{FF2B5EF4-FFF2-40B4-BE49-F238E27FC236}">
                <a16:creationId xmlns:a16="http://schemas.microsoft.com/office/drawing/2014/main" id="{D8704C64-1855-42F8-82D6-FCDF82431E8B}"/>
              </a:ext>
            </a:extLst>
          </p:cNvPr>
          <p:cNvSpPr/>
          <p:nvPr/>
        </p:nvSpPr>
        <p:spPr>
          <a:xfrm>
            <a:off x="5856886" y="2708910"/>
            <a:ext cx="411480" cy="506438"/>
          </a:xfrm>
          <a:prstGeom prst="cloudCallout">
            <a:avLst>
              <a:gd name="adj1" fmla="val -87500"/>
              <a:gd name="adj2" fmla="val 6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anose="02020603050405020304" pitchFamily="18" charset="0"/>
                <a:cs typeface="Times New Roman" panose="02020603050405020304" pitchFamily="18" charset="0"/>
              </a:rPr>
              <a:t>?</a:t>
            </a:r>
          </a:p>
        </p:txBody>
      </p:sp>
      <p:sp>
        <p:nvSpPr>
          <p:cNvPr id="8" name="Thought Bubble: Cloud 7">
            <a:extLst>
              <a:ext uri="{FF2B5EF4-FFF2-40B4-BE49-F238E27FC236}">
                <a16:creationId xmlns:a16="http://schemas.microsoft.com/office/drawing/2014/main" id="{3566BF98-4590-4C4A-9645-68BDE7B0015E}"/>
              </a:ext>
            </a:extLst>
          </p:cNvPr>
          <p:cNvSpPr/>
          <p:nvPr/>
        </p:nvSpPr>
        <p:spPr>
          <a:xfrm>
            <a:off x="7622162" y="2455691"/>
            <a:ext cx="411480" cy="506438"/>
          </a:xfrm>
          <a:prstGeom prst="cloudCallout">
            <a:avLst>
              <a:gd name="adj1" fmla="val -87500"/>
              <a:gd name="adj2" fmla="val 6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anose="02020603050405020304" pitchFamily="18" charset="0"/>
                <a:cs typeface="Times New Roman" panose="02020603050405020304" pitchFamily="18" charset="0"/>
              </a:rPr>
              <a:t>?</a:t>
            </a:r>
          </a:p>
        </p:txBody>
      </p:sp>
      <p:sp>
        <p:nvSpPr>
          <p:cNvPr id="9" name="Thought Bubble: Cloud 8">
            <a:extLst>
              <a:ext uri="{FF2B5EF4-FFF2-40B4-BE49-F238E27FC236}">
                <a16:creationId xmlns:a16="http://schemas.microsoft.com/office/drawing/2014/main" id="{66B33663-086D-49C3-966C-44EC3A13B30D}"/>
              </a:ext>
            </a:extLst>
          </p:cNvPr>
          <p:cNvSpPr/>
          <p:nvPr/>
        </p:nvSpPr>
        <p:spPr>
          <a:xfrm>
            <a:off x="8383404" y="2670981"/>
            <a:ext cx="411480" cy="506438"/>
          </a:xfrm>
          <a:prstGeom prst="cloudCallout">
            <a:avLst>
              <a:gd name="adj1" fmla="val -87500"/>
              <a:gd name="adj2" fmla="val 6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A916AD70-B719-4EF7-90DE-C9E5C76745AE}"/>
              </a:ext>
            </a:extLst>
          </p:cNvPr>
          <p:cNvSpPr/>
          <p:nvPr/>
        </p:nvSpPr>
        <p:spPr>
          <a:xfrm>
            <a:off x="68058" y="1941340"/>
            <a:ext cx="3641398" cy="506438"/>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85000"/>
                  </a:schemeClr>
                </a:solidFill>
                <a:latin typeface="Times New Roman" panose="02020603050405020304" pitchFamily="18" charset="0"/>
                <a:cs typeface="Times New Roman" panose="02020603050405020304" pitchFamily="18" charset="0"/>
              </a:rPr>
              <a:t>Brandenburg Test</a:t>
            </a:r>
          </a:p>
        </p:txBody>
      </p:sp>
      <p:sp>
        <p:nvSpPr>
          <p:cNvPr id="11" name="Rectangle 10">
            <a:extLst>
              <a:ext uri="{FF2B5EF4-FFF2-40B4-BE49-F238E27FC236}">
                <a16:creationId xmlns:a16="http://schemas.microsoft.com/office/drawing/2014/main" id="{C6AAC713-FFEE-4F85-8A13-7483D6766C97}"/>
              </a:ext>
            </a:extLst>
          </p:cNvPr>
          <p:cNvSpPr/>
          <p:nvPr/>
        </p:nvSpPr>
        <p:spPr>
          <a:xfrm>
            <a:off x="65820" y="2544417"/>
            <a:ext cx="3641398" cy="506438"/>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85000"/>
                  </a:schemeClr>
                </a:solidFill>
                <a:latin typeface="Times New Roman" panose="02020603050405020304" pitchFamily="18" charset="0"/>
                <a:cs typeface="Times New Roman" panose="02020603050405020304" pitchFamily="18" charset="0"/>
              </a:rPr>
              <a:t>Clear and Present Danger Test</a:t>
            </a:r>
          </a:p>
        </p:txBody>
      </p:sp>
      <p:sp>
        <p:nvSpPr>
          <p:cNvPr id="12" name="Rectangle 11">
            <a:extLst>
              <a:ext uri="{FF2B5EF4-FFF2-40B4-BE49-F238E27FC236}">
                <a16:creationId xmlns:a16="http://schemas.microsoft.com/office/drawing/2014/main" id="{64D0F63A-3797-432A-9AD0-D328F23B6244}"/>
              </a:ext>
            </a:extLst>
          </p:cNvPr>
          <p:cNvSpPr/>
          <p:nvPr/>
        </p:nvSpPr>
        <p:spPr>
          <a:xfrm>
            <a:off x="57582" y="3137741"/>
            <a:ext cx="3641398" cy="506438"/>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85000"/>
                  </a:schemeClr>
                </a:solidFill>
                <a:latin typeface="Times New Roman" panose="02020603050405020304" pitchFamily="18" charset="0"/>
                <a:cs typeface="Times New Roman" panose="02020603050405020304" pitchFamily="18" charset="0"/>
              </a:rPr>
              <a:t>O’Brien Test </a:t>
            </a:r>
          </a:p>
        </p:txBody>
      </p:sp>
      <p:sp>
        <p:nvSpPr>
          <p:cNvPr id="13" name="Rectangle 12">
            <a:extLst>
              <a:ext uri="{FF2B5EF4-FFF2-40B4-BE49-F238E27FC236}">
                <a16:creationId xmlns:a16="http://schemas.microsoft.com/office/drawing/2014/main" id="{5418F62A-3D22-40C4-97B7-FAC89467CC54}"/>
              </a:ext>
            </a:extLst>
          </p:cNvPr>
          <p:cNvSpPr/>
          <p:nvPr/>
        </p:nvSpPr>
        <p:spPr>
          <a:xfrm>
            <a:off x="65820" y="3752290"/>
            <a:ext cx="3641398" cy="506438"/>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85000"/>
                  </a:schemeClr>
                </a:solidFill>
                <a:latin typeface="Times New Roman" panose="02020603050405020304" pitchFamily="18" charset="0"/>
                <a:cs typeface="Times New Roman" panose="02020603050405020304" pitchFamily="18" charset="0"/>
              </a:rPr>
              <a:t>Garrison Test</a:t>
            </a:r>
          </a:p>
        </p:txBody>
      </p:sp>
      <p:sp>
        <p:nvSpPr>
          <p:cNvPr id="14" name="Rectangle 13">
            <a:extLst>
              <a:ext uri="{FF2B5EF4-FFF2-40B4-BE49-F238E27FC236}">
                <a16:creationId xmlns:a16="http://schemas.microsoft.com/office/drawing/2014/main" id="{F79F9298-67BF-48DB-92C5-0B78E2EAA9CC}"/>
              </a:ext>
            </a:extLst>
          </p:cNvPr>
          <p:cNvSpPr/>
          <p:nvPr/>
        </p:nvSpPr>
        <p:spPr>
          <a:xfrm>
            <a:off x="65820" y="4367675"/>
            <a:ext cx="3641398" cy="506438"/>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85000"/>
                  </a:schemeClr>
                </a:solidFill>
                <a:latin typeface="Times New Roman" panose="02020603050405020304" pitchFamily="18" charset="0"/>
                <a:cs typeface="Times New Roman" panose="02020603050405020304" pitchFamily="18" charset="0"/>
              </a:rPr>
              <a:t>Liquor Mart Test</a:t>
            </a:r>
          </a:p>
        </p:txBody>
      </p:sp>
      <p:sp>
        <p:nvSpPr>
          <p:cNvPr id="15" name="Rectangle 14">
            <a:extLst>
              <a:ext uri="{FF2B5EF4-FFF2-40B4-BE49-F238E27FC236}">
                <a16:creationId xmlns:a16="http://schemas.microsoft.com/office/drawing/2014/main" id="{565E7568-74E7-40D6-8B3D-B3FC1CB868FE}"/>
              </a:ext>
            </a:extLst>
          </p:cNvPr>
          <p:cNvSpPr/>
          <p:nvPr/>
        </p:nvSpPr>
        <p:spPr>
          <a:xfrm>
            <a:off x="65820" y="4995387"/>
            <a:ext cx="3641398" cy="506438"/>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85000"/>
                  </a:schemeClr>
                </a:solidFill>
                <a:latin typeface="Times New Roman" panose="02020603050405020304" pitchFamily="18" charset="0"/>
                <a:cs typeface="Times New Roman" panose="02020603050405020304" pitchFamily="18" charset="0"/>
              </a:rPr>
              <a:t>Miller Test</a:t>
            </a:r>
          </a:p>
        </p:txBody>
      </p:sp>
      <p:sp>
        <p:nvSpPr>
          <p:cNvPr id="16" name="Rectangle 15">
            <a:extLst>
              <a:ext uri="{FF2B5EF4-FFF2-40B4-BE49-F238E27FC236}">
                <a16:creationId xmlns:a16="http://schemas.microsoft.com/office/drawing/2014/main" id="{B7CC3094-5590-4B6C-978C-D0175B408EA9}"/>
              </a:ext>
            </a:extLst>
          </p:cNvPr>
          <p:cNvSpPr/>
          <p:nvPr/>
        </p:nvSpPr>
        <p:spPr>
          <a:xfrm>
            <a:off x="4579849" y="4821443"/>
            <a:ext cx="3641398" cy="50643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SCOTUS – Interpretation of the U.S. Constitution</a:t>
            </a:r>
          </a:p>
        </p:txBody>
      </p:sp>
    </p:spTree>
    <p:extLst>
      <p:ext uri="{BB962C8B-B14F-4D97-AF65-F5344CB8AC3E}">
        <p14:creationId xmlns:p14="http://schemas.microsoft.com/office/powerpoint/2010/main" val="3773489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SCOTUS Definition </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274320" y="1524001"/>
            <a:ext cx="8641080" cy="3965972"/>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Application of free speech standards</a:t>
            </a:r>
          </a:p>
          <a:p>
            <a:pPr marL="0" indent="0">
              <a:buNone/>
            </a:pPr>
            <a:endParaRPr lang="en-US" sz="24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1028" name="Picture 4" descr="Tinker v. Des Moines - Landmark Supreme Court Ruling on Behalf of Student  Expression | American Civil Liberties Union">
            <a:extLst>
              <a:ext uri="{FF2B5EF4-FFF2-40B4-BE49-F238E27FC236}">
                <a16:creationId xmlns:a16="http://schemas.microsoft.com/office/drawing/2014/main" id="{516AE675-6908-4E24-BA38-CDEE116A0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46" y="2133600"/>
            <a:ext cx="3651354" cy="1905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43D9690-891B-41BB-A193-CD7615C011A2}"/>
              </a:ext>
            </a:extLst>
          </p:cNvPr>
          <p:cNvSpPr/>
          <p:nvPr/>
        </p:nvSpPr>
        <p:spPr>
          <a:xfrm>
            <a:off x="457200" y="3851222"/>
            <a:ext cx="3817620" cy="7795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Tinker v. Des Moines (1969) – Tinker Test</a:t>
            </a:r>
          </a:p>
        </p:txBody>
      </p:sp>
      <p:pic>
        <p:nvPicPr>
          <p:cNvPr id="1030" name="Picture 6" descr="Fire! | Cjr290&amp;#39;s Blog">
            <a:extLst>
              <a:ext uri="{FF2B5EF4-FFF2-40B4-BE49-F238E27FC236}">
                <a16:creationId xmlns:a16="http://schemas.microsoft.com/office/drawing/2014/main" id="{5AFCF434-AB6F-4B41-A0B8-D3222BEFC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776" y="907434"/>
            <a:ext cx="3048000" cy="286077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209A7A8-97A6-44E8-B3BE-0A66F4B669CF}"/>
              </a:ext>
            </a:extLst>
          </p:cNvPr>
          <p:cNvSpPr/>
          <p:nvPr/>
        </p:nvSpPr>
        <p:spPr>
          <a:xfrm>
            <a:off x="5212892" y="3838335"/>
            <a:ext cx="3817620" cy="11973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Schenck v. United States (1919) – Clear &amp; Present Danger Test </a:t>
            </a:r>
          </a:p>
        </p:txBody>
      </p:sp>
      <p:sp>
        <p:nvSpPr>
          <p:cNvPr id="7" name="Rectangle 6">
            <a:extLst>
              <a:ext uri="{FF2B5EF4-FFF2-40B4-BE49-F238E27FC236}">
                <a16:creationId xmlns:a16="http://schemas.microsoft.com/office/drawing/2014/main" id="{2037A1E9-B26F-4F56-9A86-18DD09C69A45}"/>
              </a:ext>
            </a:extLst>
          </p:cNvPr>
          <p:cNvSpPr/>
          <p:nvPr/>
        </p:nvSpPr>
        <p:spPr>
          <a:xfrm>
            <a:off x="525780" y="5158010"/>
            <a:ext cx="8429094" cy="1491111"/>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400" dirty="0">
                <a:solidFill>
                  <a:schemeClr val="bg1"/>
                </a:solidFill>
                <a:latin typeface="Times" panose="02020603050405020304" pitchFamily="18" charset="0"/>
                <a:cs typeface="Times" panose="02020603050405020304" pitchFamily="18" charset="0"/>
              </a:rPr>
              <a:t>Explain how each case applies the standard of free speech to different cases.</a:t>
            </a:r>
          </a:p>
          <a:p>
            <a:pPr marL="342900" indent="-342900">
              <a:buFont typeface="+mj-lt"/>
              <a:buAutoNum type="arabicPeriod"/>
            </a:pPr>
            <a:r>
              <a:rPr lang="en-US" sz="2400" dirty="0">
                <a:solidFill>
                  <a:schemeClr val="bg1"/>
                </a:solidFill>
                <a:latin typeface="Times" panose="02020603050405020304" pitchFamily="18" charset="0"/>
                <a:cs typeface="Times" panose="02020603050405020304" pitchFamily="18" charset="0"/>
              </a:rPr>
              <a:t>Which type of speech garners the most protection from government constraints?  </a:t>
            </a:r>
          </a:p>
        </p:txBody>
      </p:sp>
    </p:spTree>
    <p:extLst>
      <p:ext uri="{BB962C8B-B14F-4D97-AF65-F5344CB8AC3E}">
        <p14:creationId xmlns:p14="http://schemas.microsoft.com/office/powerpoint/2010/main" val="3089210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E7CF-24CC-119D-E33F-22158B515C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813FA-7573-EC7C-1CE0-D88425CFF05A}"/>
              </a:ext>
            </a:extLst>
          </p:cNvPr>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marR="0" indent="0">
              <a:lnSpc>
                <a:spcPct val="107000"/>
              </a:lnSpc>
              <a:spcBef>
                <a:spcPts val="0"/>
              </a:spcBef>
              <a:spcAft>
                <a:spcPts val="0"/>
              </a:spcAft>
              <a:buNone/>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Learning Objective 3.3:</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Explain the extent to which the Supreme Court’s interpretation of the First Amendment reflects a commitment to free speech</a:t>
            </a:r>
          </a:p>
          <a:p>
            <a:pPr marL="0" marR="0" indent="0">
              <a:lnSpc>
                <a:spcPct val="107000"/>
              </a:lnSpc>
              <a:spcBef>
                <a:spcPts val="0"/>
              </a:spcBef>
              <a:spcAft>
                <a:spcPts val="0"/>
              </a:spcAft>
              <a:buNone/>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Defining the Absoluteness of Speech</a:t>
            </a:r>
          </a:p>
          <a:p>
            <a:pPr>
              <a:spcBef>
                <a:spcPts val="0"/>
              </a:spcBef>
            </a:pPr>
            <a:r>
              <a:rPr lang="en-US" sz="2000" dirty="0">
                <a:latin typeface="Times New Roman" pitchFamily="18" charset="0"/>
                <a:cs typeface="Times New Roman" pitchFamily="18" charset="0"/>
              </a:rPr>
              <a:t>Free Speech Test </a:t>
            </a:r>
          </a:p>
          <a:p>
            <a:pPr>
              <a:spcBef>
                <a:spcPts val="0"/>
              </a:spcBef>
            </a:pPr>
            <a:r>
              <a:rPr lang="en-US" sz="2000" dirty="0">
                <a:latin typeface="Times New Roman" pitchFamily="18" charset="0"/>
                <a:cs typeface="Times New Roman" pitchFamily="18" charset="0"/>
              </a:rPr>
              <a:t>Power of Precedent </a:t>
            </a:r>
            <a:endParaRPr lang="en-US" sz="165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400" b="1" dirty="0">
                <a:solidFill>
                  <a:srgbClr val="FF0000"/>
                </a:solidFill>
                <a:latin typeface="Times New Roman" pitchFamily="18" charset="0"/>
                <a:cs typeface="Times New Roman" pitchFamily="18" charset="0"/>
              </a:rPr>
              <a:t>The Power of Free Press</a:t>
            </a:r>
          </a:p>
          <a:p>
            <a:pPr>
              <a:spcBef>
                <a:spcPts val="0"/>
              </a:spcBef>
            </a:pPr>
            <a:r>
              <a:rPr lang="en-US" sz="2400" b="1" dirty="0">
                <a:solidFill>
                  <a:srgbClr val="002060"/>
                </a:solidFill>
                <a:latin typeface="Times New Roman" pitchFamily="18" charset="0"/>
                <a:cs typeface="Times New Roman" pitchFamily="18" charset="0"/>
              </a:rPr>
              <a:t>The Power of Precedent due Fri. 2/9</a:t>
            </a:r>
          </a:p>
        </p:txBody>
      </p:sp>
    </p:spTree>
    <p:extLst>
      <p:ext uri="{BB962C8B-B14F-4D97-AF65-F5344CB8AC3E}">
        <p14:creationId xmlns:p14="http://schemas.microsoft.com/office/powerpoint/2010/main" val="2042870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CE615-4B18-1CF3-9AF4-AC47C9B33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94540-00EC-0F6B-5EBB-EEE54D40CD30}"/>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Defining Free Speech  </a:t>
            </a:r>
          </a:p>
        </p:txBody>
      </p:sp>
      <p:sp>
        <p:nvSpPr>
          <p:cNvPr id="4" name="Content Placeholder 3">
            <a:extLst>
              <a:ext uri="{FF2B5EF4-FFF2-40B4-BE49-F238E27FC236}">
                <a16:creationId xmlns:a16="http://schemas.microsoft.com/office/drawing/2014/main" id="{58510695-841C-5656-7071-71DA9972753F}"/>
              </a:ext>
            </a:extLst>
          </p:cNvPr>
          <p:cNvSpPr>
            <a:spLocks noGrp="1"/>
          </p:cNvSpPr>
          <p:nvPr>
            <p:ph idx="1"/>
          </p:nvPr>
        </p:nvSpPr>
        <p:spPr>
          <a:xfrm>
            <a:off x="381000" y="2554339"/>
            <a:ext cx="8641080" cy="3965972"/>
          </a:xfrm>
          <a:solidFill>
            <a:schemeClr val="bg1"/>
          </a:solidFill>
          <a:ln>
            <a:solidFill>
              <a:schemeClr val="tx1"/>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Define when speech is protected vs. when government can limit it </a:t>
            </a:r>
          </a:p>
          <a:p>
            <a:endParaRPr lang="en-US" sz="1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6EC81AA-A393-8F07-EE7F-A2E51B4A7499}"/>
              </a:ext>
            </a:extLst>
          </p:cNvPr>
          <p:cNvSpPr/>
          <p:nvPr/>
        </p:nvSpPr>
        <p:spPr>
          <a:xfrm>
            <a:off x="152400" y="1066800"/>
            <a:ext cx="8641080" cy="1143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“Congress shall make no law . . . Abridging the freedom of speech or the press”</a:t>
            </a:r>
          </a:p>
          <a:p>
            <a:r>
              <a:rPr lang="en-US" sz="2400" dirty="0">
                <a:latin typeface="Times" panose="02020603050405020304" pitchFamily="18" charset="0"/>
                <a:cs typeface="Times" panose="02020603050405020304" pitchFamily="18" charset="0"/>
              </a:rPr>
              <a:t>	- 1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Amendment, U.S. Constitution </a:t>
            </a:r>
          </a:p>
        </p:txBody>
      </p:sp>
      <p:sp>
        <p:nvSpPr>
          <p:cNvPr id="6" name="Rectangle 5">
            <a:extLst>
              <a:ext uri="{FF2B5EF4-FFF2-40B4-BE49-F238E27FC236}">
                <a16:creationId xmlns:a16="http://schemas.microsoft.com/office/drawing/2014/main" id="{BE4A29BC-DE56-BD71-E5F0-981553F262D6}"/>
              </a:ext>
            </a:extLst>
          </p:cNvPr>
          <p:cNvSpPr/>
          <p:nvPr/>
        </p:nvSpPr>
        <p:spPr>
          <a:xfrm>
            <a:off x="685800" y="3124200"/>
            <a:ext cx="3124200" cy="6096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Protected Speech</a:t>
            </a:r>
          </a:p>
        </p:txBody>
      </p:sp>
      <p:sp>
        <p:nvSpPr>
          <p:cNvPr id="8" name="Rectangle 7">
            <a:extLst>
              <a:ext uri="{FF2B5EF4-FFF2-40B4-BE49-F238E27FC236}">
                <a16:creationId xmlns:a16="http://schemas.microsoft.com/office/drawing/2014/main" id="{4399A8EB-63AE-F56B-3BBD-E531E11EACC0}"/>
              </a:ext>
            </a:extLst>
          </p:cNvPr>
          <p:cNvSpPr/>
          <p:nvPr/>
        </p:nvSpPr>
        <p:spPr>
          <a:xfrm>
            <a:off x="5321508" y="3124200"/>
            <a:ext cx="3124200" cy="609600"/>
          </a:xfrm>
          <a:prstGeom prst="rect">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Government Regulate</a:t>
            </a:r>
          </a:p>
        </p:txBody>
      </p:sp>
      <p:cxnSp>
        <p:nvCxnSpPr>
          <p:cNvPr id="11" name="Straight Connector 10">
            <a:extLst>
              <a:ext uri="{FF2B5EF4-FFF2-40B4-BE49-F238E27FC236}">
                <a16:creationId xmlns:a16="http://schemas.microsoft.com/office/drawing/2014/main" id="{8267AFBB-E6C3-2B02-B098-A318E360C411}"/>
              </a:ext>
            </a:extLst>
          </p:cNvPr>
          <p:cNvCxnSpPr/>
          <p:nvPr/>
        </p:nvCxnSpPr>
        <p:spPr>
          <a:xfrm>
            <a:off x="685800" y="3962400"/>
            <a:ext cx="775990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B29E83-B842-D0A5-F4D7-5F08CBF5DB80}"/>
              </a:ext>
            </a:extLst>
          </p:cNvPr>
          <p:cNvCxnSpPr/>
          <p:nvPr/>
        </p:nvCxnSpPr>
        <p:spPr>
          <a:xfrm>
            <a:off x="4701540" y="3276600"/>
            <a:ext cx="0" cy="289560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0392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3A808-C903-3C6B-995E-E45F3C3C1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8EA97-43C5-4FEA-DC1B-7D066D7A87FE}"/>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0"/>
              </a:rPr>
              <a:t>Free SPEECH</a:t>
            </a:r>
          </a:p>
        </p:txBody>
      </p:sp>
      <p:sp>
        <p:nvSpPr>
          <p:cNvPr id="3" name="Content Placeholder 2">
            <a:extLst>
              <a:ext uri="{FF2B5EF4-FFF2-40B4-BE49-F238E27FC236}">
                <a16:creationId xmlns:a16="http://schemas.microsoft.com/office/drawing/2014/main" id="{770DBC98-892A-D8C8-D121-06A7D0F2BE9C}"/>
              </a:ext>
            </a:extLst>
          </p:cNvPr>
          <p:cNvSpPr>
            <a:spLocks noGrp="1"/>
          </p:cNvSpPr>
          <p:nvPr>
            <p:ph idx="1"/>
          </p:nvPr>
        </p:nvSpPr>
        <p:spPr>
          <a:xfrm>
            <a:off x="304800" y="2895600"/>
            <a:ext cx="8686800" cy="3230563"/>
          </a:xfrm>
          <a:solidFill>
            <a:schemeClr val="bg1"/>
          </a:solidFill>
          <a:ln>
            <a:solidFill>
              <a:srgbClr val="002060"/>
            </a:solidFill>
          </a:ln>
        </p:spPr>
        <p:txBody>
          <a:bodyPr>
            <a:normAutofit/>
          </a:bodyPr>
          <a:lstStyle/>
          <a:p>
            <a:pPr marL="0" indent="0">
              <a:buNone/>
            </a:pPr>
            <a:r>
              <a:rPr lang="en-US" sz="2400" b="1" dirty="0">
                <a:latin typeface="Times" panose="02020603050405020304" pitchFamily="18" charset="0"/>
                <a:cs typeface="Times" panose="02020603050405020304" pitchFamily="18" charset="0"/>
              </a:rPr>
              <a:t>SCOTUS View’s on Free Speech:  </a:t>
            </a:r>
          </a:p>
          <a:p>
            <a:r>
              <a:rPr lang="en-US" sz="2400" dirty="0">
                <a:latin typeface="Times" panose="02020603050405020304" pitchFamily="18" charset="0"/>
                <a:cs typeface="Times" panose="02020603050405020304" pitchFamily="18" charset="0"/>
              </a:rPr>
              <a:t>Evaluate when SCOTUS views free speech as protected, somewhat protect, or not protected at all </a:t>
            </a:r>
          </a:p>
        </p:txBody>
      </p:sp>
      <p:sp>
        <p:nvSpPr>
          <p:cNvPr id="4" name="Rectangle 3">
            <a:extLst>
              <a:ext uri="{FF2B5EF4-FFF2-40B4-BE49-F238E27FC236}">
                <a16:creationId xmlns:a16="http://schemas.microsoft.com/office/drawing/2014/main" id="{21DCB43F-AB7F-6C38-0153-13D9A8DBACA0}"/>
              </a:ext>
            </a:extLst>
          </p:cNvPr>
          <p:cNvSpPr/>
          <p:nvPr/>
        </p:nvSpPr>
        <p:spPr>
          <a:xfrm>
            <a:off x="304800" y="1219200"/>
            <a:ext cx="8686800" cy="1447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b="1" dirty="0">
                <a:latin typeface="Times" panose="02020603050405020304" pitchFamily="18" charset="0"/>
                <a:cs typeface="Times" panose="02020603050405020304" pitchFamily="18" charset="0"/>
              </a:rPr>
              <a:t>“The right to think is the beginning of freedom, and speech must be protected from government because speech is the beginning of thought.” </a:t>
            </a:r>
          </a:p>
          <a:p>
            <a:r>
              <a:rPr lang="en-US" sz="2200" b="1" dirty="0">
                <a:latin typeface="Times" panose="02020603050405020304" pitchFamily="18" charset="0"/>
                <a:cs typeface="Times" panose="02020603050405020304" pitchFamily="18" charset="0"/>
              </a:rPr>
              <a:t>	- Justice Anthony Kennedy, Ashcroft v. Free Speech Coalition</a:t>
            </a:r>
          </a:p>
        </p:txBody>
      </p:sp>
      <p:cxnSp>
        <p:nvCxnSpPr>
          <p:cNvPr id="6" name="Straight Connector 5">
            <a:extLst>
              <a:ext uri="{FF2B5EF4-FFF2-40B4-BE49-F238E27FC236}">
                <a16:creationId xmlns:a16="http://schemas.microsoft.com/office/drawing/2014/main" id="{22414F6B-ADAE-9809-69B7-8E78E17769B8}"/>
              </a:ext>
            </a:extLst>
          </p:cNvPr>
          <p:cNvCxnSpPr/>
          <p:nvPr/>
        </p:nvCxnSpPr>
        <p:spPr>
          <a:xfrm>
            <a:off x="762000" y="4876800"/>
            <a:ext cx="80010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EAE0554-01E1-9621-546D-7F3435EC064A}"/>
              </a:ext>
            </a:extLst>
          </p:cNvPr>
          <p:cNvCxnSpPr/>
          <p:nvPr/>
        </p:nvCxnSpPr>
        <p:spPr>
          <a:xfrm>
            <a:off x="762000" y="4572000"/>
            <a:ext cx="0" cy="533400"/>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F5E15E1-603D-4AB0-7361-A6F1737ACE65}"/>
              </a:ext>
            </a:extLst>
          </p:cNvPr>
          <p:cNvCxnSpPr/>
          <p:nvPr/>
        </p:nvCxnSpPr>
        <p:spPr>
          <a:xfrm>
            <a:off x="8777990" y="4609475"/>
            <a:ext cx="0" cy="533400"/>
          </a:xfrm>
          <a:prstGeom prst="line">
            <a:avLst/>
          </a:prstGeom>
          <a:ln w="5715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AE0E2B15-0D63-B25D-A576-9B20C66E2CC7}"/>
              </a:ext>
            </a:extLst>
          </p:cNvPr>
          <p:cNvSpPr/>
          <p:nvPr/>
        </p:nvSpPr>
        <p:spPr>
          <a:xfrm>
            <a:off x="122420" y="4172287"/>
            <a:ext cx="2362199" cy="45717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Protected</a:t>
            </a:r>
          </a:p>
        </p:txBody>
      </p:sp>
      <p:sp>
        <p:nvSpPr>
          <p:cNvPr id="11" name="Rectangle 10">
            <a:extLst>
              <a:ext uri="{FF2B5EF4-FFF2-40B4-BE49-F238E27FC236}">
                <a16:creationId xmlns:a16="http://schemas.microsoft.com/office/drawing/2014/main" id="{66174145-63D7-D0DE-460F-8AB2D4A7548E}"/>
              </a:ext>
            </a:extLst>
          </p:cNvPr>
          <p:cNvSpPr/>
          <p:nvPr/>
        </p:nvSpPr>
        <p:spPr>
          <a:xfrm>
            <a:off x="3276602" y="4172287"/>
            <a:ext cx="2895598" cy="45717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Somewhat Protected</a:t>
            </a:r>
          </a:p>
        </p:txBody>
      </p:sp>
      <p:sp>
        <p:nvSpPr>
          <p:cNvPr id="12" name="Rectangle 11">
            <a:extLst>
              <a:ext uri="{FF2B5EF4-FFF2-40B4-BE49-F238E27FC236}">
                <a16:creationId xmlns:a16="http://schemas.microsoft.com/office/drawing/2014/main" id="{A405B20A-5FD2-568D-CE50-3548A1A70868}"/>
              </a:ext>
            </a:extLst>
          </p:cNvPr>
          <p:cNvSpPr/>
          <p:nvPr/>
        </p:nvSpPr>
        <p:spPr>
          <a:xfrm>
            <a:off x="6771183" y="4172287"/>
            <a:ext cx="2362199" cy="45717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panose="02020603050405020304" pitchFamily="18" charset="0"/>
                <a:cs typeface="Times" panose="02020603050405020304" pitchFamily="18" charset="0"/>
              </a:rPr>
              <a:t>Not Protected</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60186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C00000"/>
            </a:solidFill>
          </a:ln>
        </p:spPr>
        <p:txBody>
          <a:bodyPr>
            <a:normAutofit/>
          </a:bodyPr>
          <a:lstStyle/>
          <a:p>
            <a:pPr marL="0" indent="0">
              <a:spcBef>
                <a:spcPts val="0"/>
              </a:spcBef>
              <a:buNone/>
            </a:pPr>
            <a:r>
              <a:rPr lang="en-US" sz="1600" b="1" dirty="0">
                <a:solidFill>
                  <a:srgbClr val="002060"/>
                </a:solidFill>
                <a:latin typeface="Times New Roman" pitchFamily="18" charset="0"/>
                <a:cs typeface="Times New Roman" pitchFamily="18" charset="0"/>
              </a:rPr>
              <a:t>Enduring Understanding</a:t>
            </a:r>
            <a:r>
              <a:rPr lang="en-US" sz="16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600" b="1" dirty="0">
                <a:solidFill>
                  <a:srgbClr val="002060"/>
                </a:solidFill>
                <a:latin typeface="Times New Roman" pitchFamily="18" charset="0"/>
                <a:cs typeface="Times New Roman" pitchFamily="18" charset="0"/>
              </a:rPr>
              <a:t>L.O. LOR-2.A: </a:t>
            </a:r>
            <a:r>
              <a:rPr lang="en-US" sz="16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600" b="1" dirty="0">
                <a:solidFill>
                  <a:srgbClr val="002060"/>
                </a:solidFill>
                <a:latin typeface="Times New Roman" pitchFamily="18" charset="0"/>
                <a:cs typeface="Times New Roman" pitchFamily="18" charset="0"/>
              </a:rPr>
              <a:t>L.O. LOR-2.B: </a:t>
            </a:r>
            <a:r>
              <a:rPr lang="en-US" sz="1600" dirty="0">
                <a:latin typeface="Times New Roman" pitchFamily="18" charset="0"/>
                <a:cs typeface="Times New Roman" pitchFamily="18" charset="0"/>
              </a:rPr>
              <a:t>Describe the rights protected in the Bill of Rights</a:t>
            </a:r>
          </a:p>
          <a:p>
            <a:pPr marL="0" indent="0">
              <a:spcBef>
                <a:spcPts val="0"/>
              </a:spcBef>
              <a:buNone/>
            </a:pPr>
            <a:r>
              <a:rPr lang="en-US" sz="1600" b="1" dirty="0">
                <a:solidFill>
                  <a:srgbClr val="002060"/>
                </a:solidFill>
                <a:latin typeface="Times New Roman" pitchFamily="18" charset="0"/>
                <a:cs typeface="Times New Roman" pitchFamily="18" charset="0"/>
              </a:rPr>
              <a:t>Essential Question:</a:t>
            </a:r>
            <a:r>
              <a:rPr lang="en-US" sz="1600" b="1" dirty="0">
                <a:solidFill>
                  <a:srgbClr val="002060"/>
                </a:solidFill>
              </a:rPr>
              <a:t> </a:t>
            </a:r>
            <a:r>
              <a:rPr lang="en-US" sz="16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1600" dirty="0"/>
              <a:t>? </a:t>
            </a:r>
            <a:endParaRPr lang="en-US" sz="1600" dirty="0">
              <a:latin typeface="Times New Roman" pitchFamily="18" charset="0"/>
              <a:cs typeface="Times New Roman" pitchFamily="18" charset="0"/>
            </a:endParaRPr>
          </a:p>
          <a:p>
            <a:pPr marL="0" indent="0">
              <a:spcBef>
                <a:spcPts val="0"/>
              </a:spcBef>
              <a:buNone/>
            </a:pPr>
            <a:r>
              <a:rPr lang="en-US" sz="1600" b="1" dirty="0">
                <a:solidFill>
                  <a:srgbClr val="002060"/>
                </a:solidFill>
                <a:latin typeface="Times New Roman" pitchFamily="18" charset="0"/>
                <a:cs typeface="Times New Roman" pitchFamily="18" charset="0"/>
              </a:rPr>
              <a:t>Students can:</a:t>
            </a:r>
          </a:p>
          <a:p>
            <a:pPr marL="457200" indent="-234950">
              <a:spcBef>
                <a:spcPts val="0"/>
              </a:spcBef>
            </a:pPr>
            <a:r>
              <a:rPr lang="en-US" sz="1800" dirty="0">
                <a:latin typeface="Times New Roman" pitchFamily="18" charset="0"/>
                <a:cs typeface="Times New Roman" pitchFamily="18" charset="0"/>
              </a:rPr>
              <a:t>Evaluate the debate over the necessity of adding the Bill of Rights to the U.S. Constitution as a guardian of American civil liberties</a:t>
            </a:r>
          </a:p>
          <a:p>
            <a:pPr marL="457200" indent="-234950">
              <a:spcBef>
                <a:spcPts val="0"/>
              </a:spcBef>
            </a:pPr>
            <a:r>
              <a:rPr lang="en-US" sz="18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16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Agenda</a:t>
            </a:r>
          </a:p>
          <a:p>
            <a:pPr>
              <a:spcBef>
                <a:spcPts val="0"/>
              </a:spcBef>
            </a:pPr>
            <a:r>
              <a:rPr lang="en-US" sz="2200" dirty="0">
                <a:latin typeface="Times New Roman" pitchFamily="18" charset="0"/>
                <a:cs typeface="Times New Roman" pitchFamily="18" charset="0"/>
              </a:rPr>
              <a:t>An 84 Justification </a:t>
            </a:r>
          </a:p>
          <a:p>
            <a:pPr>
              <a:spcBef>
                <a:spcPts val="0"/>
              </a:spcBef>
            </a:pPr>
            <a:r>
              <a:rPr lang="en-US" sz="2200" dirty="0">
                <a:latin typeface="Times New Roman" pitchFamily="18" charset="0"/>
                <a:cs typeface="Times New Roman" pitchFamily="18" charset="0"/>
              </a:rPr>
              <a:t>The Bill of Rights Factor</a:t>
            </a:r>
          </a:p>
          <a:p>
            <a:pPr>
              <a:spcBef>
                <a:spcPts val="0"/>
              </a:spcBef>
            </a:pPr>
            <a:r>
              <a:rPr lang="en-US" sz="2200" dirty="0">
                <a:latin typeface="Times New Roman" pitchFamily="18" charset="0"/>
                <a:cs typeface="Times New Roman" pitchFamily="18" charset="0"/>
              </a:rPr>
              <a:t>The Meaning of the Bill of Rights</a:t>
            </a:r>
          </a:p>
          <a:p>
            <a:pPr marL="0" indent="0">
              <a:spcBef>
                <a:spcPts val="0"/>
              </a:spcBef>
              <a:buNone/>
            </a:pPr>
            <a:r>
              <a:rPr lang="en-US" sz="2200" b="1" dirty="0">
                <a:solidFill>
                  <a:srgbClr val="002060"/>
                </a:solidFill>
                <a:latin typeface="Times New Roman" pitchFamily="18" charset="0"/>
                <a:cs typeface="Times New Roman" pitchFamily="18" charset="0"/>
              </a:rPr>
              <a:t>Homework:</a:t>
            </a:r>
          </a:p>
          <a:p>
            <a:pPr>
              <a:spcBef>
                <a:spcPts val="0"/>
              </a:spcBef>
              <a:buFont typeface="Wingdings" pitchFamily="2" charset="2"/>
              <a:buChar char="Ø"/>
            </a:pPr>
            <a:r>
              <a:rPr lang="en-US" sz="2200" b="1" dirty="0">
                <a:solidFill>
                  <a:srgbClr val="002060"/>
                </a:solidFill>
                <a:latin typeface="Times New Roman" pitchFamily="18" charset="0"/>
                <a:cs typeface="Times New Roman" pitchFamily="18" charset="0"/>
              </a:rPr>
              <a:t>Read &amp; Annotate Federalist 84 (Focus on the arguments of why a Bill of Rights was not a necessary addition to the U.S. Constitution)</a:t>
            </a:r>
          </a:p>
          <a:p>
            <a:pPr marL="0" indent="0">
              <a:spcBef>
                <a:spcPts val="0"/>
              </a:spcBef>
              <a:buNone/>
            </a:pP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31681513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E795-0073-DD6D-852F-8A2675E78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10F16-8B74-F481-A40B-722F45796D4D}"/>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Power of Precedent</a:t>
            </a:r>
          </a:p>
        </p:txBody>
      </p:sp>
      <p:sp>
        <p:nvSpPr>
          <p:cNvPr id="4" name="Content Placeholder 3">
            <a:extLst>
              <a:ext uri="{FF2B5EF4-FFF2-40B4-BE49-F238E27FC236}">
                <a16:creationId xmlns:a16="http://schemas.microsoft.com/office/drawing/2014/main" id="{0D753389-0AF1-CC5D-5FF4-A66D2B95302B}"/>
              </a:ext>
            </a:extLst>
          </p:cNvPr>
          <p:cNvSpPr>
            <a:spLocks noGrp="1"/>
          </p:cNvSpPr>
          <p:nvPr>
            <p:ph idx="1"/>
          </p:nvPr>
        </p:nvSpPr>
        <p:spPr>
          <a:xfrm>
            <a:off x="251460" y="1295399"/>
            <a:ext cx="8641080" cy="5224911"/>
          </a:xfrm>
          <a:solidFill>
            <a:schemeClr val="bg1"/>
          </a:solidFill>
          <a:ln>
            <a:solidFill>
              <a:schemeClr val="tx1"/>
            </a:solidFill>
          </a:ln>
        </p:spPr>
        <p:txBody>
          <a:bodyPr>
            <a:normAutofit lnSpcReduction="10000"/>
          </a:bodyPr>
          <a:lstStyle/>
          <a:p>
            <a:pPr marL="0" indent="0" algn="ctr">
              <a:buNone/>
            </a:pPr>
            <a:r>
              <a:rPr lang="en-US" sz="2400" dirty="0">
                <a:latin typeface="Times New Roman" panose="02020603050405020304" pitchFamily="18" charset="0"/>
                <a:cs typeface="Times New Roman" panose="02020603050405020304" pitchFamily="18" charset="0"/>
              </a:rPr>
              <a:t>TITLE: (SIMPLIFY the Precedent – Ex. Mapp v. Ohio = Exclusionary Principle)</a:t>
            </a:r>
          </a:p>
          <a:p>
            <a:pPr marL="0" indent="0">
              <a:buNone/>
            </a:pPr>
            <a:r>
              <a:rPr lang="en-US" sz="2400" dirty="0">
                <a:latin typeface="Times New Roman" panose="02020603050405020304" pitchFamily="18" charset="0"/>
                <a:cs typeface="Times New Roman" panose="02020603050405020304" pitchFamily="18" charset="0"/>
              </a:rPr>
              <a:t>Background Summary: Who, What, Why, When and How</a:t>
            </a:r>
          </a:p>
          <a:p>
            <a:pPr marL="0" indent="0">
              <a:buNone/>
            </a:pPr>
            <a:r>
              <a:rPr lang="en-US" sz="2400" dirty="0">
                <a:latin typeface="Times New Roman" panose="02020603050405020304" pitchFamily="18" charset="0"/>
                <a:cs typeface="Times New Roman" panose="02020603050405020304" pitchFamily="18" charset="0"/>
              </a:rPr>
              <a:t>Constitutional Question: (Should include the Amendment/Right/Clause)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Opinion of the Court summary: (include Amendment/Right/Clause/) and how it applies to the situation – (relevant terms – Ex. Prior restraint, parochial school, etc.)</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Activism or Restraint decision: </a:t>
            </a:r>
          </a:p>
          <a:p>
            <a:endParaRPr lang="en-US" sz="1800" dirty="0">
              <a:latin typeface="Times New Roman" panose="02020603050405020304" pitchFamily="18" charset="0"/>
              <a:cs typeface="Times New Roman" panose="02020603050405020304" pitchFamily="18" charset="0"/>
            </a:endParaRPr>
          </a:p>
        </p:txBody>
      </p:sp>
      <p:pic>
        <p:nvPicPr>
          <p:cNvPr id="1026" name="Picture 2" descr="Introduction to the Exclusionary Rule - Federal Criminal Law Center">
            <a:extLst>
              <a:ext uri="{FF2B5EF4-FFF2-40B4-BE49-F238E27FC236}">
                <a16:creationId xmlns:a16="http://schemas.microsoft.com/office/drawing/2014/main" id="{C057E527-D901-DF5B-D799-6F4D3B276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281" y="2533650"/>
            <a:ext cx="2552700" cy="1790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41EBDF6-B8D0-C2C4-3528-C2DA3AFFE79F}"/>
              </a:ext>
            </a:extLst>
          </p:cNvPr>
          <p:cNvCxnSpPr/>
          <p:nvPr/>
        </p:nvCxnSpPr>
        <p:spPr>
          <a:xfrm flipV="1">
            <a:off x="5867400" y="2438400"/>
            <a:ext cx="2819400" cy="1981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080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Determine how the interpretation of civil liberties protect under the Bill of Rights relies on time, place, and manner in which they are utilized.</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Free Speech – Handle with Care</a:t>
            </a:r>
          </a:p>
          <a:p>
            <a:pPr>
              <a:spcBef>
                <a:spcPts val="0"/>
              </a:spcBef>
            </a:pPr>
            <a:r>
              <a:rPr lang="en-US" sz="2000" dirty="0">
                <a:latin typeface="Times New Roman" pitchFamily="18" charset="0"/>
                <a:cs typeface="Times New Roman" pitchFamily="18" charset="0"/>
              </a:rPr>
              <a:t>SCOTUS comparison of free speech incidents</a:t>
            </a:r>
          </a:p>
          <a:p>
            <a:pPr>
              <a:spcBef>
                <a:spcPts val="0"/>
              </a:spcBef>
            </a:pPr>
            <a:r>
              <a:rPr lang="en-US" sz="2000" dirty="0">
                <a:latin typeface="Times New Roman" pitchFamily="18" charset="0"/>
                <a:cs typeface="Times New Roman" pitchFamily="18" charset="0"/>
              </a:rPr>
              <a:t>The Time, Place, &amp; Manner Test</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Free Press Comparison </a:t>
            </a:r>
          </a:p>
        </p:txBody>
      </p:sp>
    </p:spTree>
    <p:extLst>
      <p:ext uri="{BB962C8B-B14F-4D97-AF65-F5344CB8AC3E}">
        <p14:creationId xmlns:p14="http://schemas.microsoft.com/office/powerpoint/2010/main" val="3093782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ACF7-AE5A-47DE-8F3B-4FAD5A901587}"/>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0"/>
              </a:rPr>
              <a:t>Handle with Care</a:t>
            </a:r>
          </a:p>
        </p:txBody>
      </p:sp>
      <p:sp>
        <p:nvSpPr>
          <p:cNvPr id="3" name="Content Placeholder 2">
            <a:extLst>
              <a:ext uri="{FF2B5EF4-FFF2-40B4-BE49-F238E27FC236}">
                <a16:creationId xmlns:a16="http://schemas.microsoft.com/office/drawing/2014/main" id="{0A3D339C-0413-4D8D-B361-A6901A551155}"/>
              </a:ext>
            </a:extLst>
          </p:cNvPr>
          <p:cNvSpPr>
            <a:spLocks noGrp="1"/>
          </p:cNvSpPr>
          <p:nvPr>
            <p:ph idx="1"/>
          </p:nvPr>
        </p:nvSpPr>
        <p:spPr>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Freedom speech protection falls to the rule of time, place, and manner.  For your assigned case design a poster that illustrates how SCOTUS has defined how speech is suppose to be utilized. </a:t>
            </a:r>
          </a:p>
        </p:txBody>
      </p:sp>
      <p:pic>
        <p:nvPicPr>
          <p:cNvPr id="1026" name="Picture 2" descr="Fallout 4 Vault Tec Promotional Poster by Xeynox on DeviantArt">
            <a:extLst>
              <a:ext uri="{FF2B5EF4-FFF2-40B4-BE49-F238E27FC236}">
                <a16:creationId xmlns:a16="http://schemas.microsoft.com/office/drawing/2014/main" id="{96B0D9F4-A257-4569-AD2C-2C1D845D8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99" y="2924420"/>
            <a:ext cx="2336802"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ter Fallout 4 - Vault Forever | Wall Art, Gifts &amp; Merchandise |  Abposters.com">
            <a:extLst>
              <a:ext uri="{FF2B5EF4-FFF2-40B4-BE49-F238E27FC236}">
                <a16:creationId xmlns:a16="http://schemas.microsoft.com/office/drawing/2014/main" id="{2B1A6ADF-0A0B-48AE-945A-8D6329728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924420"/>
            <a:ext cx="2336801"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utral Grey's Fallout Blog — “Revolutionizing safety for an uncertain  future.”...">
            <a:extLst>
              <a:ext uri="{FF2B5EF4-FFF2-40B4-BE49-F238E27FC236}">
                <a16:creationId xmlns:a16="http://schemas.microsoft.com/office/drawing/2014/main" id="{33524A20-E0AE-47C2-8BDF-B9F8C4EB6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828" y="2933163"/>
            <a:ext cx="2336801" cy="349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54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ACF7-AE5A-47DE-8F3B-4FAD5A901587}"/>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0"/>
              </a:rPr>
              <a:t>Free Speech Comparison</a:t>
            </a:r>
          </a:p>
        </p:txBody>
      </p:sp>
      <p:sp>
        <p:nvSpPr>
          <p:cNvPr id="3" name="Content Placeholder 2">
            <a:extLst>
              <a:ext uri="{FF2B5EF4-FFF2-40B4-BE49-F238E27FC236}">
                <a16:creationId xmlns:a16="http://schemas.microsoft.com/office/drawing/2014/main" id="{0A3D339C-0413-4D8D-B361-A6901A551155}"/>
              </a:ext>
            </a:extLst>
          </p:cNvPr>
          <p:cNvSpPr>
            <a:spLocks noGrp="1"/>
          </p:cNvSpPr>
          <p:nvPr>
            <p:ph idx="1"/>
          </p:nvPr>
        </p:nvSpPr>
        <p:spPr>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how free speech is interpreted based on time, place, and manner in which it is utilized.</a:t>
            </a:r>
          </a:p>
        </p:txBody>
      </p:sp>
      <p:pic>
        <p:nvPicPr>
          <p:cNvPr id="4" name="Picture 2" descr="ArtStation - Fallout 4 Red Rocket Service Station WIP #038">
            <a:extLst>
              <a:ext uri="{FF2B5EF4-FFF2-40B4-BE49-F238E27FC236}">
                <a16:creationId xmlns:a16="http://schemas.microsoft.com/office/drawing/2014/main" id="{B7C830C0-E37D-4483-B7A5-E58E72E9F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14600"/>
            <a:ext cx="2362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00F959B-F731-4CAC-9E1E-1E1DA2EFAEC6}"/>
              </a:ext>
            </a:extLst>
          </p:cNvPr>
          <p:cNvSpPr/>
          <p:nvPr/>
        </p:nvSpPr>
        <p:spPr>
          <a:xfrm>
            <a:off x="3657600" y="2667000"/>
            <a:ext cx="5257800" cy="2590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Collect information on each case from the safety posters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Compare precedents of </a:t>
            </a:r>
            <a:r>
              <a:rPr lang="en-US" sz="2400" b="1" i="1" u="sng" dirty="0">
                <a:latin typeface="Times" panose="02020603050405020304" pitchFamily="18" charset="0"/>
                <a:cs typeface="Times" panose="02020603050405020304" pitchFamily="18" charset="0"/>
              </a:rPr>
              <a:t>Tinker v. Des Moines (1969)</a:t>
            </a:r>
            <a:r>
              <a:rPr lang="en-US" sz="2400" b="1" i="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and </a:t>
            </a:r>
            <a:r>
              <a:rPr lang="en-US" sz="2400" b="1" i="1" u="sng" dirty="0">
                <a:latin typeface="Times" panose="02020603050405020304" pitchFamily="18" charset="0"/>
                <a:cs typeface="Times" panose="02020603050405020304" pitchFamily="18" charset="0"/>
              </a:rPr>
              <a:t>Schenck v. United States (1919)</a:t>
            </a:r>
          </a:p>
        </p:txBody>
      </p:sp>
      <p:sp>
        <p:nvSpPr>
          <p:cNvPr id="6" name="Rectangle 5">
            <a:extLst>
              <a:ext uri="{FF2B5EF4-FFF2-40B4-BE49-F238E27FC236}">
                <a16:creationId xmlns:a16="http://schemas.microsoft.com/office/drawing/2014/main" id="{6530D9FA-97DC-4902-AC9F-0456E75ABB09}"/>
              </a:ext>
            </a:extLst>
          </p:cNvPr>
          <p:cNvSpPr/>
          <p:nvPr/>
        </p:nvSpPr>
        <p:spPr>
          <a:xfrm>
            <a:off x="2667000" y="5486400"/>
            <a:ext cx="6248400" cy="10969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How does time, place, and manner in which free speech is utilized impacted whether it is protected by the 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Amendment? </a:t>
            </a:r>
          </a:p>
        </p:txBody>
      </p:sp>
    </p:spTree>
    <p:extLst>
      <p:ext uri="{BB962C8B-B14F-4D97-AF65-F5344CB8AC3E}">
        <p14:creationId xmlns:p14="http://schemas.microsoft.com/office/powerpoint/2010/main" val="1959715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ACF7-AE5A-47DE-8F3B-4FAD5A901587}"/>
              </a:ext>
            </a:extLst>
          </p:cNvPr>
          <p:cNvSpPr>
            <a:spLocks noGrp="1"/>
          </p:cNvSpPr>
          <p:nvPr>
            <p:ph type="title"/>
          </p:nvPr>
        </p:nvSpPr>
        <p:spPr>
          <a:xfrm>
            <a:off x="228600" y="228600"/>
            <a:ext cx="8686800" cy="715962"/>
          </a:xfrm>
          <a:solidFill>
            <a:schemeClr val="bg1"/>
          </a:solidFill>
          <a:ln>
            <a:solidFill>
              <a:srgbClr val="FF0000"/>
            </a:solidFill>
          </a:ln>
        </p:spPr>
        <p:txBody>
          <a:bodyPr>
            <a:normAutofit fontScale="90000"/>
          </a:bodyPr>
          <a:lstStyle/>
          <a:p>
            <a:r>
              <a:rPr lang="en-US" dirty="0">
                <a:latin typeface="Castellar" panose="020A0402060406010301" pitchFamily="18" charset="0"/>
              </a:rPr>
              <a:t>Time, Place, &amp; MANNER TEST</a:t>
            </a:r>
          </a:p>
        </p:txBody>
      </p:sp>
      <p:sp>
        <p:nvSpPr>
          <p:cNvPr id="3" name="Content Placeholder 2">
            <a:extLst>
              <a:ext uri="{FF2B5EF4-FFF2-40B4-BE49-F238E27FC236}">
                <a16:creationId xmlns:a16="http://schemas.microsoft.com/office/drawing/2014/main" id="{0A3D339C-0413-4D8D-B361-A6901A551155}"/>
              </a:ext>
            </a:extLst>
          </p:cNvPr>
          <p:cNvSpPr>
            <a:spLocks noGrp="1"/>
          </p:cNvSpPr>
          <p:nvPr>
            <p:ph idx="1"/>
          </p:nvPr>
        </p:nvSpPr>
        <p:spPr>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how free speech is interpreted based on time, place, and manner in which it is utilized.</a:t>
            </a:r>
          </a:p>
        </p:txBody>
      </p:sp>
      <p:cxnSp>
        <p:nvCxnSpPr>
          <p:cNvPr id="8" name="Straight Connector 7">
            <a:extLst>
              <a:ext uri="{FF2B5EF4-FFF2-40B4-BE49-F238E27FC236}">
                <a16:creationId xmlns:a16="http://schemas.microsoft.com/office/drawing/2014/main" id="{23FA7945-FBB2-4A78-B013-7C4CA767C3AE}"/>
              </a:ext>
            </a:extLst>
          </p:cNvPr>
          <p:cNvCxnSpPr/>
          <p:nvPr/>
        </p:nvCxnSpPr>
        <p:spPr>
          <a:xfrm>
            <a:off x="5791200" y="2693590"/>
            <a:ext cx="0" cy="320040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4A8AED8-0C3B-40CF-A8B4-80D1B31BB0F1}"/>
              </a:ext>
            </a:extLst>
          </p:cNvPr>
          <p:cNvSpPr/>
          <p:nvPr/>
        </p:nvSpPr>
        <p:spPr>
          <a:xfrm>
            <a:off x="2989918" y="2529233"/>
            <a:ext cx="2590791" cy="76200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dirty="0"/>
              <a:t>Tinker v. Des Moines (1969)</a:t>
            </a:r>
          </a:p>
        </p:txBody>
      </p:sp>
      <p:sp>
        <p:nvSpPr>
          <p:cNvPr id="10" name="Rectangle 9">
            <a:extLst>
              <a:ext uri="{FF2B5EF4-FFF2-40B4-BE49-F238E27FC236}">
                <a16:creationId xmlns:a16="http://schemas.microsoft.com/office/drawing/2014/main" id="{8056378B-B0EF-4C50-9D8F-0FD8B10C5080}"/>
              </a:ext>
            </a:extLst>
          </p:cNvPr>
          <p:cNvSpPr/>
          <p:nvPr/>
        </p:nvSpPr>
        <p:spPr>
          <a:xfrm>
            <a:off x="6096009" y="2513351"/>
            <a:ext cx="2590791" cy="76200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dirty="0"/>
              <a:t>Schenck v. United States (1919)</a:t>
            </a:r>
          </a:p>
        </p:txBody>
      </p:sp>
      <p:sp>
        <p:nvSpPr>
          <p:cNvPr id="11" name="Rectangle 10">
            <a:extLst>
              <a:ext uri="{FF2B5EF4-FFF2-40B4-BE49-F238E27FC236}">
                <a16:creationId xmlns:a16="http://schemas.microsoft.com/office/drawing/2014/main" id="{407AE259-8ED8-4D9E-A666-66B0BD5E54A2}"/>
              </a:ext>
            </a:extLst>
          </p:cNvPr>
          <p:cNvSpPr/>
          <p:nvPr/>
        </p:nvSpPr>
        <p:spPr>
          <a:xfrm>
            <a:off x="213609" y="4495800"/>
            <a:ext cx="2971787" cy="76200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dirty="0"/>
              <a:t>Circumstance (Time, Place, Manner)</a:t>
            </a:r>
          </a:p>
        </p:txBody>
      </p:sp>
      <p:sp>
        <p:nvSpPr>
          <p:cNvPr id="12" name="Rectangle 11">
            <a:extLst>
              <a:ext uri="{FF2B5EF4-FFF2-40B4-BE49-F238E27FC236}">
                <a16:creationId xmlns:a16="http://schemas.microsoft.com/office/drawing/2014/main" id="{D04F6D7F-A610-4640-9470-508C9608FAF8}"/>
              </a:ext>
            </a:extLst>
          </p:cNvPr>
          <p:cNvSpPr/>
          <p:nvPr/>
        </p:nvSpPr>
        <p:spPr>
          <a:xfrm>
            <a:off x="213610" y="3531790"/>
            <a:ext cx="2971786" cy="76200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dirty="0"/>
              <a:t>Issue or type of speech</a:t>
            </a:r>
          </a:p>
        </p:txBody>
      </p:sp>
    </p:spTree>
    <p:extLst>
      <p:ext uri="{BB962C8B-B14F-4D97-AF65-F5344CB8AC3E}">
        <p14:creationId xmlns:p14="http://schemas.microsoft.com/office/powerpoint/2010/main" val="2578180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525780" y="368033"/>
            <a:ext cx="8092440" cy="594122"/>
          </a:xfrm>
          <a:solidFill>
            <a:schemeClr val="bg1"/>
          </a:solidFill>
          <a:ln>
            <a:solidFill>
              <a:srgbClr val="FF0000"/>
            </a:solidFill>
          </a:ln>
        </p:spPr>
        <p:txBody>
          <a:bodyPr>
            <a:normAutofit/>
          </a:bodyPr>
          <a:lstStyle/>
          <a:p>
            <a:pPr algn="ctr">
              <a:defRPr/>
            </a:pPr>
            <a:r>
              <a:rPr lang="en-US" sz="2400" dirty="0">
                <a:latin typeface="Castellar" panose="020A0402060406010301" pitchFamily="18" charset="0"/>
              </a:rPr>
              <a:t>Testing the words of the Constitution</a:t>
            </a:r>
          </a:p>
        </p:txBody>
      </p:sp>
      <p:sp>
        <p:nvSpPr>
          <p:cNvPr id="6" name="Rectangle 5">
            <a:extLst>
              <a:ext uri="{FF2B5EF4-FFF2-40B4-BE49-F238E27FC236}">
                <a16:creationId xmlns:a16="http://schemas.microsoft.com/office/drawing/2014/main" id="{71F929D3-F3B7-4D45-A083-D88CA4C30413}"/>
              </a:ext>
            </a:extLst>
          </p:cNvPr>
          <p:cNvSpPr/>
          <p:nvPr/>
        </p:nvSpPr>
        <p:spPr>
          <a:xfrm>
            <a:off x="250372" y="4657578"/>
            <a:ext cx="8752114" cy="1962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UcPeriod"/>
            </a:pPr>
            <a:endParaRPr lang="en-US" dirty="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lphaUcPeriod"/>
            </a:pPr>
            <a:r>
              <a:rPr lang="en-US" dirty="0">
                <a:solidFill>
                  <a:schemeClr val="tx1"/>
                </a:solidFill>
                <a:latin typeface="Times New Roman" panose="02020603050405020304" pitchFamily="18" charset="0"/>
                <a:cs typeface="Times New Roman" panose="02020603050405020304" pitchFamily="18" charset="0"/>
              </a:rPr>
              <a:t>Describe the constitutional principle at issue in the excerpt and how the Supreme Court helped to shape it.</a:t>
            </a:r>
          </a:p>
          <a:p>
            <a:pPr marL="342900" indent="-342900">
              <a:buFont typeface="+mj-lt"/>
              <a:buAutoNum type="alphaUcPeriod"/>
            </a:pPr>
            <a:r>
              <a:rPr lang="en-US" dirty="0">
                <a:solidFill>
                  <a:schemeClr val="tx1"/>
                </a:solidFill>
                <a:latin typeface="Times New Roman" panose="02020603050405020304" pitchFamily="18" charset="0"/>
                <a:cs typeface="Times New Roman" panose="02020603050405020304" pitchFamily="18" charset="0"/>
              </a:rPr>
              <a:t>In context of the excerpt, explain how that principle described in part A effects the relationship of the Bill of Rights and state government authority.</a:t>
            </a:r>
          </a:p>
          <a:p>
            <a:pPr marL="342900" indent="-342900">
              <a:buFont typeface="+mj-lt"/>
              <a:buAutoNum type="alphaUcPeriod"/>
            </a:pPr>
            <a:r>
              <a:rPr lang="en-US" dirty="0">
                <a:solidFill>
                  <a:schemeClr val="tx1"/>
                </a:solidFill>
                <a:latin typeface="Times New Roman" panose="02020603050405020304" pitchFamily="18" charset="0"/>
                <a:cs typeface="Times New Roman" panose="02020603050405020304" pitchFamily="18" charset="0"/>
              </a:rPr>
              <a:t>Select a Supreme Court case that demonstrates the role of the Supreme Court and the First Amendment and explain how it has applied protections of civil liberties as a limit on state authority  </a:t>
            </a:r>
          </a:p>
          <a:p>
            <a:pPr marL="342900" indent="-342900">
              <a:buFont typeface="+mj-lt"/>
              <a:buAutoNum type="alphaUcPeriod"/>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3253A55D-46C2-4294-A40F-693768324601}"/>
              </a:ext>
            </a:extLst>
          </p:cNvPr>
          <p:cNvSpPr>
            <a:spLocks noGrp="1"/>
          </p:cNvSpPr>
          <p:nvPr>
            <p:ph idx="1"/>
          </p:nvPr>
        </p:nvSpPr>
        <p:spPr>
          <a:xfrm>
            <a:off x="250372" y="1219200"/>
            <a:ext cx="8580622" cy="3276600"/>
          </a:xfrm>
          <a:solidFill>
            <a:schemeClr val="bg1"/>
          </a:solidFill>
          <a:ln>
            <a:solidFill>
              <a:srgbClr val="FF0000"/>
            </a:solidFill>
          </a:ln>
        </p:spPr>
        <p:txBody>
          <a:bodyPr>
            <a:normAutofit fontScale="47500" lnSpcReduction="20000"/>
          </a:bodyPr>
          <a:lstStyle/>
          <a:p>
            <a:pPr marL="0" indent="0">
              <a:buNone/>
            </a:pPr>
            <a:r>
              <a:rPr lang="en-US" sz="3750" dirty="0">
                <a:latin typeface="Times New Roman" panose="02020603050405020304" pitchFamily="18" charset="0"/>
                <a:cs typeface="Times New Roman" panose="02020603050405020304" pitchFamily="18" charset="0"/>
              </a:rPr>
              <a:t>“The second pressing free speech issue concerns the scope of “low” value speech. In recent years, the Supreme Court has taken a narrow view of the low value concept, suggesting that, in order for a category of speech to fall within that concept, there has to have been a long history of government regulation of the category in question. This is true, for example, of such low value categories as defamation, obscenity, and threats. An important question for the future is whether the Court will adhere to this approach.”</a:t>
            </a:r>
          </a:p>
          <a:p>
            <a:pPr marL="0" indent="0">
              <a:buNone/>
            </a:pPr>
            <a:r>
              <a:rPr lang="en-US" sz="3750" dirty="0">
                <a:latin typeface="Times New Roman" panose="02020603050405020304" pitchFamily="18" charset="0"/>
                <a:cs typeface="Times New Roman" panose="02020603050405020304" pitchFamily="18" charset="0"/>
              </a:rPr>
              <a:t>“The primary justification for the Court’s insistence on a history of regulation is that this limits the discretion of the justices to pick-and-choose which categories of expression should be deemed to have only low First Amendment value. A secondary justification for the Court’s approach is that a history of regulation of a category of expression provides some basis in experience for evaluating the possible effects – and dangers – of declaring a new category of speech to have only low First Amendment value.”</a:t>
            </a:r>
          </a:p>
          <a:p>
            <a:pPr marL="0" indent="0">
              <a:buNone/>
            </a:pPr>
            <a:r>
              <a:rPr lang="en-US" sz="3750" dirty="0">
                <a:latin typeface="Times New Roman" panose="02020603050405020304" pitchFamily="18" charset="0"/>
                <a:cs typeface="Times New Roman" panose="02020603050405020304" pitchFamily="18" charset="0"/>
              </a:rPr>
              <a:t>	- Geoffrey R. Stone, “Fixing Free Speech”, Interactive Constitution, U.S. Constitution Center</a:t>
            </a:r>
          </a:p>
          <a:p>
            <a:endParaRPr lang="en-US" dirty="0"/>
          </a:p>
        </p:txBody>
      </p:sp>
    </p:spTree>
    <p:extLst>
      <p:ext uri="{BB962C8B-B14F-4D97-AF65-F5344CB8AC3E}">
        <p14:creationId xmlns:p14="http://schemas.microsoft.com/office/powerpoint/2010/main" val="3949043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Role of the Free Press</a:t>
            </a:r>
          </a:p>
          <a:p>
            <a:pPr>
              <a:spcBef>
                <a:spcPts val="0"/>
              </a:spcBef>
            </a:pPr>
            <a:r>
              <a:rPr lang="en-US" sz="2000" dirty="0">
                <a:latin typeface="Times New Roman" pitchFamily="18" charset="0"/>
                <a:cs typeface="Times New Roman" pitchFamily="18" charset="0"/>
              </a:rPr>
              <a:t>Your Right to be informed</a:t>
            </a:r>
          </a:p>
          <a:p>
            <a:pPr>
              <a:spcBef>
                <a:spcPts val="0"/>
              </a:spcBef>
            </a:pPr>
            <a:r>
              <a:rPr lang="en-US" sz="2000" dirty="0">
                <a:latin typeface="Times New Roman" pitchFamily="18" charset="0"/>
                <a:cs typeface="Times New Roman" pitchFamily="18" charset="0"/>
              </a:rPr>
              <a:t>Pressing the Point</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Power of Precedent due 2/9</a:t>
            </a:r>
          </a:p>
        </p:txBody>
      </p:sp>
    </p:spTree>
    <p:extLst>
      <p:ext uri="{BB962C8B-B14F-4D97-AF65-F5344CB8AC3E}">
        <p14:creationId xmlns:p14="http://schemas.microsoft.com/office/powerpoint/2010/main" val="109224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4BBD-8B21-3A48-ACA7-EDD07DC66FA6}"/>
              </a:ext>
            </a:extLst>
          </p:cNvPr>
          <p:cNvSpPr>
            <a:spLocks noGrp="1"/>
          </p:cNvSpPr>
          <p:nvPr>
            <p:ph type="title"/>
          </p:nvPr>
        </p:nvSpPr>
        <p:spPr>
          <a:xfrm>
            <a:off x="152400" y="274638"/>
            <a:ext cx="8534400" cy="792162"/>
          </a:xfrm>
          <a:solidFill>
            <a:schemeClr val="bg1"/>
          </a:solidFill>
          <a:ln>
            <a:solidFill>
              <a:srgbClr val="002060"/>
            </a:solidFill>
          </a:ln>
        </p:spPr>
        <p:txBody>
          <a:bodyPr>
            <a:normAutofit fontScale="90000"/>
          </a:bodyPr>
          <a:lstStyle/>
          <a:p>
            <a:r>
              <a:rPr lang="en-US" dirty="0">
                <a:solidFill>
                  <a:srgbClr val="002060"/>
                </a:solidFill>
                <a:latin typeface="Castellar" panose="020A0402060406010301" pitchFamily="18" charset="77"/>
              </a:rPr>
              <a:t>Free Pressing Government </a:t>
            </a:r>
          </a:p>
        </p:txBody>
      </p:sp>
      <p:sp>
        <p:nvSpPr>
          <p:cNvPr id="3" name="Content Placeholder 2">
            <a:extLst>
              <a:ext uri="{FF2B5EF4-FFF2-40B4-BE49-F238E27FC236}">
                <a16:creationId xmlns:a16="http://schemas.microsoft.com/office/drawing/2014/main" id="{741DD0B4-451F-B545-A3C2-0ED34A6DE723}"/>
              </a:ext>
            </a:extLst>
          </p:cNvPr>
          <p:cNvSpPr>
            <a:spLocks noGrp="1"/>
          </p:cNvSpPr>
          <p:nvPr>
            <p:ph idx="1"/>
          </p:nvPr>
        </p:nvSpPr>
        <p:spPr>
          <a:xfrm>
            <a:off x="457200" y="1374528"/>
            <a:ext cx="8534400" cy="4751636"/>
          </a:xfrm>
          <a:solidFill>
            <a:schemeClr val="bg1"/>
          </a:solidFill>
        </p:spPr>
        <p:txBody>
          <a:bodyPr>
            <a:normAutofit/>
          </a:bodyPr>
          <a:lstStyle/>
          <a:p>
            <a:pPr marL="0" indent="0">
              <a:buNone/>
            </a:pPr>
            <a:r>
              <a:rPr lang="en-US" sz="2400" dirty="0">
                <a:latin typeface="Times" pitchFamily="2" charset="0"/>
              </a:rPr>
              <a:t>Defining the purpose of </a:t>
            </a:r>
            <a:r>
              <a:rPr lang="en-US" sz="2400" b="1" dirty="0">
                <a:latin typeface="Times" pitchFamily="2" charset="0"/>
                <a:hlinkClick r:id="rId2"/>
              </a:rPr>
              <a:t>free press in a Constitutional democracy</a:t>
            </a:r>
            <a:endParaRPr lang="en-US" sz="2400" b="1"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p:txBody>
      </p:sp>
      <p:pic>
        <p:nvPicPr>
          <p:cNvPr id="4" name="Picture 3">
            <a:extLst>
              <a:ext uri="{FF2B5EF4-FFF2-40B4-BE49-F238E27FC236}">
                <a16:creationId xmlns:a16="http://schemas.microsoft.com/office/drawing/2014/main" id="{1624F257-B407-1545-972D-298B07FA8E4E}"/>
              </a:ext>
            </a:extLst>
          </p:cNvPr>
          <p:cNvPicPr>
            <a:picLocks noChangeAspect="1"/>
          </p:cNvPicPr>
          <p:nvPr/>
        </p:nvPicPr>
        <p:blipFill>
          <a:blip r:embed="rId3"/>
          <a:stretch>
            <a:fillRect/>
          </a:stretch>
        </p:blipFill>
        <p:spPr>
          <a:xfrm>
            <a:off x="4884295" y="1880127"/>
            <a:ext cx="3581400" cy="1978272"/>
          </a:xfrm>
          <a:prstGeom prst="rect">
            <a:avLst/>
          </a:prstGeom>
          <a:ln>
            <a:solidFill>
              <a:srgbClr val="002060"/>
            </a:solidFill>
          </a:ln>
        </p:spPr>
      </p:pic>
      <p:pic>
        <p:nvPicPr>
          <p:cNvPr id="5" name="Picture 4">
            <a:extLst>
              <a:ext uri="{FF2B5EF4-FFF2-40B4-BE49-F238E27FC236}">
                <a16:creationId xmlns:a16="http://schemas.microsoft.com/office/drawing/2014/main" id="{40836264-310E-1F42-BC98-8C32CE49AD76}"/>
              </a:ext>
            </a:extLst>
          </p:cNvPr>
          <p:cNvPicPr>
            <a:picLocks noChangeAspect="1"/>
          </p:cNvPicPr>
          <p:nvPr/>
        </p:nvPicPr>
        <p:blipFill>
          <a:blip r:embed="rId4"/>
          <a:stretch>
            <a:fillRect/>
          </a:stretch>
        </p:blipFill>
        <p:spPr>
          <a:xfrm>
            <a:off x="674557" y="1918227"/>
            <a:ext cx="3657600" cy="1902073"/>
          </a:xfrm>
          <a:prstGeom prst="rect">
            <a:avLst/>
          </a:prstGeom>
          <a:ln>
            <a:solidFill>
              <a:srgbClr val="002060"/>
            </a:solidFill>
          </a:ln>
        </p:spPr>
      </p:pic>
      <p:sp>
        <p:nvSpPr>
          <p:cNvPr id="6" name="Rectangle 5">
            <a:extLst>
              <a:ext uri="{FF2B5EF4-FFF2-40B4-BE49-F238E27FC236}">
                <a16:creationId xmlns:a16="http://schemas.microsoft.com/office/drawing/2014/main" id="{B011D9E1-2604-2A40-9932-6CAF2F94BF3A}"/>
              </a:ext>
            </a:extLst>
          </p:cNvPr>
          <p:cNvSpPr/>
          <p:nvPr/>
        </p:nvSpPr>
        <p:spPr>
          <a:xfrm>
            <a:off x="228600" y="4020731"/>
            <a:ext cx="8686800" cy="19812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The </a:t>
            </a:r>
            <a:r>
              <a:rPr lang="en-US" sz="2400" b="1" dirty="0">
                <a:solidFill>
                  <a:schemeClr val="bg1"/>
                </a:solidFill>
                <a:latin typeface="Times" pitchFamily="2" charset="0"/>
                <a:hlinkClick r:id="rId5">
                  <a:extLst>
                    <a:ext uri="{A12FA001-AC4F-418D-AE19-62706E023703}">
                      <ahyp:hlinkClr xmlns:ahyp="http://schemas.microsoft.com/office/drawing/2018/hyperlinkcolor" val="tx"/>
                    </a:ext>
                  </a:extLst>
                </a:hlinkClick>
              </a:rPr>
              <a:t>ROLE OF THE FREE PRESS</a:t>
            </a:r>
            <a:endParaRPr lang="en-US" sz="2400" b="1" dirty="0">
              <a:solidFill>
                <a:schemeClr val="bg1"/>
              </a:solidFill>
              <a:latin typeface="Times" pitchFamily="2" charset="0"/>
            </a:endParaRPr>
          </a:p>
          <a:p>
            <a:pPr marL="457200" indent="-457200">
              <a:buFont typeface="+mj-lt"/>
              <a:buAutoNum type="arabicPeriod"/>
            </a:pPr>
            <a:r>
              <a:rPr lang="en-US" sz="2400" dirty="0">
                <a:solidFill>
                  <a:schemeClr val="bg1"/>
                </a:solidFill>
                <a:latin typeface="Times" pitchFamily="2" charset="0"/>
              </a:rPr>
              <a:t>Why is free press vital for the stability of our democracy?</a:t>
            </a:r>
          </a:p>
          <a:p>
            <a:pPr marL="457200" indent="-457200">
              <a:buFont typeface="+mj-lt"/>
              <a:buAutoNum type="arabicPeriod"/>
            </a:pPr>
            <a:r>
              <a:rPr lang="en-US" sz="2400" dirty="0">
                <a:solidFill>
                  <a:schemeClr val="bg1"/>
                </a:solidFill>
                <a:latin typeface="Times" pitchFamily="2" charset="0"/>
              </a:rPr>
              <a:t>How has the concept of the free press changed in recent times, which makes Americans question the reliability of mass media?</a:t>
            </a:r>
          </a:p>
        </p:txBody>
      </p:sp>
    </p:spTree>
    <p:extLst>
      <p:ext uri="{BB962C8B-B14F-4D97-AF65-F5344CB8AC3E}">
        <p14:creationId xmlns:p14="http://schemas.microsoft.com/office/powerpoint/2010/main" val="2364709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249F-75C8-0849-98E8-A19CB4F72C7D}"/>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77"/>
              </a:rPr>
              <a:t>Founder’s view</a:t>
            </a:r>
          </a:p>
        </p:txBody>
      </p:sp>
      <p:sp>
        <p:nvSpPr>
          <p:cNvPr id="3" name="Content Placeholder 2">
            <a:extLst>
              <a:ext uri="{FF2B5EF4-FFF2-40B4-BE49-F238E27FC236}">
                <a16:creationId xmlns:a16="http://schemas.microsoft.com/office/drawing/2014/main" id="{66A9AE67-D3AC-564D-8734-DC2CE2E0C9FB}"/>
              </a:ext>
            </a:extLst>
          </p:cNvPr>
          <p:cNvSpPr>
            <a:spLocks noGrp="1"/>
          </p:cNvSpPr>
          <p:nvPr>
            <p:ph idx="1"/>
          </p:nvPr>
        </p:nvSpPr>
        <p:spPr>
          <a:xfrm>
            <a:off x="457200" y="2743200"/>
            <a:ext cx="6400800" cy="3382963"/>
          </a:xfrm>
          <a:solidFill>
            <a:schemeClr val="bg1"/>
          </a:solidFill>
          <a:ln>
            <a:solidFill>
              <a:srgbClr val="002060"/>
            </a:solidFill>
          </a:ln>
        </p:spPr>
        <p:txBody>
          <a:bodyPr>
            <a:normAutofit/>
          </a:bodyPr>
          <a:lstStyle/>
          <a:p>
            <a:pPr marL="0" indent="0">
              <a:buNone/>
            </a:pPr>
            <a:r>
              <a:rPr lang="en-US" sz="2400" dirty="0">
                <a:latin typeface="Times" pitchFamily="2" charset="0"/>
              </a:rPr>
              <a:t>Freedom of the Press = </a:t>
            </a:r>
            <a:r>
              <a:rPr lang="en-US" sz="2400" b="1" i="1" dirty="0">
                <a:solidFill>
                  <a:srgbClr val="002060"/>
                </a:solidFill>
                <a:latin typeface="Times" pitchFamily="2" charset="0"/>
              </a:rPr>
              <a:t>right to be informed</a:t>
            </a:r>
          </a:p>
          <a:p>
            <a:r>
              <a:rPr lang="en-US" sz="2400" b="1" i="1" u="sng" dirty="0">
                <a:solidFill>
                  <a:srgbClr val="FF0000"/>
                </a:solidFill>
                <a:latin typeface="Times" pitchFamily="2" charset="0"/>
              </a:rPr>
              <a:t>Watch Dog Role</a:t>
            </a:r>
            <a:r>
              <a:rPr lang="en-US" sz="2400" dirty="0">
                <a:solidFill>
                  <a:srgbClr val="002060"/>
                </a:solidFill>
                <a:latin typeface="Times" pitchFamily="2" charset="0"/>
              </a:rPr>
              <a:t>: check &amp; balance (</a:t>
            </a:r>
            <a:r>
              <a:rPr lang="en-US" sz="2400" b="1" i="1" u="sng" dirty="0">
                <a:solidFill>
                  <a:srgbClr val="002060"/>
                </a:solidFill>
                <a:latin typeface="Times" pitchFamily="2" charset="0"/>
              </a:rPr>
              <a:t>Transparency in government</a:t>
            </a:r>
            <a:r>
              <a:rPr lang="en-US" sz="2400" dirty="0">
                <a:solidFill>
                  <a:srgbClr val="002060"/>
                </a:solidFill>
                <a:latin typeface="Times" pitchFamily="2" charset="0"/>
              </a:rPr>
              <a:t>)</a:t>
            </a:r>
          </a:p>
          <a:p>
            <a:r>
              <a:rPr lang="en-US" sz="2400" dirty="0">
                <a:solidFill>
                  <a:srgbClr val="002060"/>
                </a:solidFill>
                <a:latin typeface="Times" pitchFamily="2" charset="0"/>
              </a:rPr>
              <a:t>Ex. Scandals, abuse authority, etc.   </a:t>
            </a:r>
          </a:p>
          <a:p>
            <a:pPr marL="0" indent="0">
              <a:buNone/>
            </a:pPr>
            <a:r>
              <a:rPr lang="en-US" sz="2400" dirty="0">
                <a:solidFill>
                  <a:srgbClr val="002060"/>
                </a:solidFill>
                <a:latin typeface="Times" pitchFamily="2" charset="0"/>
              </a:rPr>
              <a:t>	ACCOUNTABILITY</a:t>
            </a:r>
            <a:endParaRPr lang="en-US" sz="2000" dirty="0">
              <a:solidFill>
                <a:srgbClr val="002060"/>
              </a:solidFill>
              <a:latin typeface="Times" pitchFamily="2" charset="0"/>
            </a:endParaRPr>
          </a:p>
        </p:txBody>
      </p:sp>
      <p:sp>
        <p:nvSpPr>
          <p:cNvPr id="4" name="Rectangle 3">
            <a:extLst>
              <a:ext uri="{FF2B5EF4-FFF2-40B4-BE49-F238E27FC236}">
                <a16:creationId xmlns:a16="http://schemas.microsoft.com/office/drawing/2014/main" id="{E20E9CCE-014B-AC43-A5E7-C0EDC757C44B}"/>
              </a:ext>
            </a:extLst>
          </p:cNvPr>
          <p:cNvSpPr/>
          <p:nvPr/>
        </p:nvSpPr>
        <p:spPr>
          <a:xfrm>
            <a:off x="457200" y="1219200"/>
            <a:ext cx="8229600" cy="1295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No government ought to be without censors, and, where the press is free, no one ever will.</a:t>
            </a:r>
          </a:p>
          <a:p>
            <a:r>
              <a:rPr lang="en-US" sz="2400" dirty="0">
                <a:solidFill>
                  <a:schemeClr val="bg1"/>
                </a:solidFill>
                <a:latin typeface="Times" pitchFamily="2" charset="0"/>
              </a:rPr>
              <a:t>	- Thomas Jefferson</a:t>
            </a:r>
          </a:p>
        </p:txBody>
      </p:sp>
      <p:pic>
        <p:nvPicPr>
          <p:cNvPr id="6" name="Picture 5">
            <a:extLst>
              <a:ext uri="{FF2B5EF4-FFF2-40B4-BE49-F238E27FC236}">
                <a16:creationId xmlns:a16="http://schemas.microsoft.com/office/drawing/2014/main" id="{AFDF2632-4B3C-534E-AFA5-3694BA1A17D7}"/>
              </a:ext>
            </a:extLst>
          </p:cNvPr>
          <p:cNvPicPr>
            <a:picLocks noChangeAspect="1"/>
          </p:cNvPicPr>
          <p:nvPr/>
        </p:nvPicPr>
        <p:blipFill>
          <a:blip r:embed="rId2"/>
          <a:stretch>
            <a:fillRect/>
          </a:stretch>
        </p:blipFill>
        <p:spPr>
          <a:xfrm>
            <a:off x="7010400" y="1954213"/>
            <a:ext cx="1968500" cy="4171950"/>
          </a:xfrm>
          <a:prstGeom prst="rect">
            <a:avLst/>
          </a:prstGeom>
          <a:ln>
            <a:solidFill>
              <a:schemeClr val="tx1"/>
            </a:solidFill>
          </a:ln>
        </p:spPr>
      </p:pic>
      <p:sp>
        <p:nvSpPr>
          <p:cNvPr id="9" name="Arrow: Right 8">
            <a:extLst>
              <a:ext uri="{FF2B5EF4-FFF2-40B4-BE49-F238E27FC236}">
                <a16:creationId xmlns:a16="http://schemas.microsoft.com/office/drawing/2014/main" id="{882B6F52-DD94-B22E-C530-31A8505CDDAD}"/>
              </a:ext>
            </a:extLst>
          </p:cNvPr>
          <p:cNvSpPr/>
          <p:nvPr/>
        </p:nvSpPr>
        <p:spPr>
          <a:xfrm>
            <a:off x="838200" y="4572000"/>
            <a:ext cx="533400" cy="228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Importance of Transparency in Jersey Village - Bobby Warren for Mayor  of Jersey Village">
            <a:extLst>
              <a:ext uri="{FF2B5EF4-FFF2-40B4-BE49-F238E27FC236}">
                <a16:creationId xmlns:a16="http://schemas.microsoft.com/office/drawing/2014/main" id="{A16D9D4A-8203-D89D-7C70-31F0DA0BF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649787"/>
            <a:ext cx="2362200" cy="1933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89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7D338-2E57-A7F6-D363-977AFA072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80452-E118-FAF3-6F24-A7EEB77E0B2F}"/>
              </a:ext>
            </a:extLst>
          </p:cNvPr>
          <p:cNvSpPr>
            <a:spLocks noGrp="1"/>
          </p:cNvSpPr>
          <p:nvPr>
            <p:ph type="title"/>
          </p:nvPr>
        </p:nvSpPr>
        <p:spPr>
          <a:xfrm>
            <a:off x="177384" y="158957"/>
            <a:ext cx="8534400" cy="792162"/>
          </a:xfrm>
          <a:solidFill>
            <a:schemeClr val="bg1"/>
          </a:solidFill>
          <a:ln>
            <a:solidFill>
              <a:srgbClr val="002060"/>
            </a:solidFill>
          </a:ln>
        </p:spPr>
        <p:txBody>
          <a:bodyPr>
            <a:normAutofit/>
          </a:bodyPr>
          <a:lstStyle/>
          <a:p>
            <a:r>
              <a:rPr lang="en-US" dirty="0">
                <a:solidFill>
                  <a:srgbClr val="002060"/>
                </a:solidFill>
                <a:latin typeface="Castellar" panose="020A0402060406010301" pitchFamily="18" charset="77"/>
              </a:rPr>
              <a:t>Modern Free Press</a:t>
            </a:r>
          </a:p>
        </p:txBody>
      </p:sp>
      <p:sp>
        <p:nvSpPr>
          <p:cNvPr id="3" name="Content Placeholder 2">
            <a:extLst>
              <a:ext uri="{FF2B5EF4-FFF2-40B4-BE49-F238E27FC236}">
                <a16:creationId xmlns:a16="http://schemas.microsoft.com/office/drawing/2014/main" id="{12C246C7-A832-64BE-612A-A8105DFA98A3}"/>
              </a:ext>
            </a:extLst>
          </p:cNvPr>
          <p:cNvSpPr>
            <a:spLocks noGrp="1"/>
          </p:cNvSpPr>
          <p:nvPr>
            <p:ph idx="1"/>
          </p:nvPr>
        </p:nvSpPr>
        <p:spPr>
          <a:xfrm>
            <a:off x="457200" y="1143000"/>
            <a:ext cx="8534400" cy="4983164"/>
          </a:xfrm>
          <a:solidFill>
            <a:schemeClr val="bg1"/>
          </a:solidFill>
        </p:spPr>
        <p:txBody>
          <a:bodyPr>
            <a:normAutofit/>
          </a:bodyPr>
          <a:lstStyle/>
          <a:p>
            <a:pPr marL="0" indent="0">
              <a:buNone/>
            </a:pPr>
            <a:r>
              <a:rPr lang="en-US" sz="2400" dirty="0">
                <a:latin typeface="Times" pitchFamily="2" charset="0"/>
              </a:rPr>
              <a:t>Factors effecting freedom of the press</a:t>
            </a: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p:txBody>
      </p:sp>
      <p:pic>
        <p:nvPicPr>
          <p:cNvPr id="1026" name="Picture 2" descr="Why are corporate media untrustworthy? – Trustworthy Media">
            <a:extLst>
              <a:ext uri="{FF2B5EF4-FFF2-40B4-BE49-F238E27FC236}">
                <a16:creationId xmlns:a16="http://schemas.microsoft.com/office/drawing/2014/main" id="{854CF1F9-F35E-F9D1-1318-64DD5CF00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6625"/>
            <a:ext cx="7848600" cy="19875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ECA2A2D-681F-7A70-F9C5-244415E2C0CC}"/>
              </a:ext>
            </a:extLst>
          </p:cNvPr>
          <p:cNvSpPr/>
          <p:nvPr/>
        </p:nvSpPr>
        <p:spPr>
          <a:xfrm>
            <a:off x="685800" y="4343401"/>
            <a:ext cx="8001000" cy="2239962"/>
          </a:xfrm>
          <a:prstGeom prst="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Mass Media Market</a:t>
            </a:r>
          </a:p>
          <a:p>
            <a:pPr marL="342900" indent="-342900">
              <a:buFont typeface="Arial" panose="020B0604020202020204" pitchFamily="34" charset="0"/>
              <a:buChar char="•"/>
            </a:pPr>
            <a:r>
              <a:rPr lang="en-US" sz="2400" b="1" u="sng" dirty="0">
                <a:latin typeface="Times" panose="02020603050405020304" pitchFamily="18" charset="0"/>
                <a:cs typeface="Times" panose="02020603050405020304" pitchFamily="18" charset="0"/>
              </a:rPr>
              <a:t>Consolidation</a:t>
            </a:r>
            <a:r>
              <a:rPr lang="en-US" sz="2400" dirty="0">
                <a:latin typeface="Times" panose="02020603050405020304" pitchFamily="18" charset="0"/>
                <a:cs typeface="Times" panose="02020603050405020304" pitchFamily="18" charset="0"/>
              </a:rPr>
              <a:t>: mass media is owned by 5 major conglomerates</a:t>
            </a:r>
          </a:p>
          <a:p>
            <a:pPr marL="342900" indent="-342900">
              <a:buFont typeface="Arial" panose="020B0604020202020204" pitchFamily="34" charset="0"/>
              <a:buChar char="•"/>
            </a:pPr>
            <a:r>
              <a:rPr lang="en-US" sz="2400" b="1" u="sng" dirty="0">
                <a:latin typeface="Times" panose="02020603050405020304" pitchFamily="18" charset="0"/>
                <a:cs typeface="Times" panose="02020603050405020304" pitchFamily="18" charset="0"/>
              </a:rPr>
              <a:t>Agenda Setting</a:t>
            </a:r>
            <a:r>
              <a:rPr lang="en-US" sz="2400" dirty="0">
                <a:latin typeface="Times" panose="02020603050405020304" pitchFamily="18" charset="0"/>
                <a:cs typeface="Times" panose="02020603050405020304" pitchFamily="18" charset="0"/>
              </a:rPr>
              <a:t>: mass media picks what is important</a:t>
            </a:r>
          </a:p>
          <a:p>
            <a:pPr marL="342900" indent="-342900">
              <a:buFont typeface="Arial" panose="020B0604020202020204" pitchFamily="34" charset="0"/>
              <a:buChar char="•"/>
            </a:pPr>
            <a:r>
              <a:rPr lang="en-US" sz="2400" b="1" u="sng" dirty="0">
                <a:latin typeface="Times" panose="02020603050405020304" pitchFamily="18" charset="0"/>
                <a:cs typeface="Times" panose="02020603050405020304" pitchFamily="18" charset="0"/>
              </a:rPr>
              <a:t>Narrowcasting</a:t>
            </a:r>
            <a:r>
              <a:rPr lang="en-US" sz="2400" dirty="0">
                <a:latin typeface="Times" panose="02020603050405020304" pitchFamily="18" charset="0"/>
                <a:cs typeface="Times" panose="02020603050405020304" pitchFamily="18" charset="0"/>
              </a:rPr>
              <a:t>: 24-hour news cycle only repeats main stories until a new breaking story</a:t>
            </a:r>
          </a:p>
        </p:txBody>
      </p:sp>
      <p:sp>
        <p:nvSpPr>
          <p:cNvPr id="6" name="Speech Bubble: Oval 5">
            <a:extLst>
              <a:ext uri="{FF2B5EF4-FFF2-40B4-BE49-F238E27FC236}">
                <a16:creationId xmlns:a16="http://schemas.microsoft.com/office/drawing/2014/main" id="{7FEFE889-EDFD-57B0-C8DA-97BCA6ADE0FE}"/>
              </a:ext>
            </a:extLst>
          </p:cNvPr>
          <p:cNvSpPr/>
          <p:nvPr/>
        </p:nvSpPr>
        <p:spPr>
          <a:xfrm>
            <a:off x="5334000" y="1100344"/>
            <a:ext cx="3810000" cy="957058"/>
          </a:xfrm>
          <a:prstGeom prst="wedgeEllipseCallout">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panose="02020603050405020304" pitchFamily="18" charset="0"/>
                <a:cs typeface="Times" panose="02020603050405020304" pitchFamily="18" charset="0"/>
              </a:rPr>
              <a:t>How informed are you??????</a:t>
            </a:r>
          </a:p>
        </p:txBody>
      </p:sp>
    </p:spTree>
    <p:extLst>
      <p:ext uri="{BB962C8B-B14F-4D97-AF65-F5344CB8AC3E}">
        <p14:creationId xmlns:p14="http://schemas.microsoft.com/office/powerpoint/2010/main" val="1127919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AB014-854A-4B8A-83A3-148FF01E2F79}"/>
              </a:ext>
            </a:extLst>
          </p:cNvPr>
          <p:cNvSpPr>
            <a:spLocks noGrp="1"/>
          </p:cNvSpPr>
          <p:nvPr>
            <p:ph type="title"/>
          </p:nvPr>
        </p:nvSpPr>
        <p:spPr>
          <a:xfrm>
            <a:off x="457200" y="274638"/>
            <a:ext cx="8229600" cy="715962"/>
          </a:xfrm>
          <a:solidFill>
            <a:schemeClr val="bg1"/>
          </a:solidFill>
          <a:ln>
            <a:solidFill>
              <a:srgbClr val="FF0000"/>
            </a:solidFill>
          </a:ln>
        </p:spPr>
        <p:txBody>
          <a:bodyPr>
            <a:normAutofit/>
          </a:bodyPr>
          <a:lstStyle/>
          <a:p>
            <a:r>
              <a:rPr lang="en-US" sz="3800" dirty="0">
                <a:solidFill>
                  <a:srgbClr val="002060"/>
                </a:solidFill>
                <a:latin typeface="Castellar" panose="020A0402060406010301" pitchFamily="18" charset="0"/>
              </a:rPr>
              <a:t>The Pro &amp; Con of the B.O.R</a:t>
            </a:r>
          </a:p>
        </p:txBody>
      </p:sp>
      <p:sp>
        <p:nvSpPr>
          <p:cNvPr id="3" name="Content Placeholder 2">
            <a:extLst>
              <a:ext uri="{FF2B5EF4-FFF2-40B4-BE49-F238E27FC236}">
                <a16:creationId xmlns:a16="http://schemas.microsoft.com/office/drawing/2014/main" id="{D6A0C25E-799C-4D10-B69D-46CE5F6D07A8}"/>
              </a:ext>
            </a:extLst>
          </p:cNvPr>
          <p:cNvSpPr>
            <a:spLocks noGrp="1"/>
          </p:cNvSpPr>
          <p:nvPr>
            <p:ph idx="1"/>
          </p:nvPr>
        </p:nvSpPr>
        <p:spPr>
          <a:xfrm>
            <a:off x="483433" y="3429000"/>
            <a:ext cx="8229600" cy="26971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Describe TWO factors of why Brutus in Anti-federalist 84 stated that it was absolutely necessary to add a Bill of Rights to the U.S. Constitution. </a:t>
            </a:r>
          </a:p>
        </p:txBody>
      </p:sp>
      <p:sp>
        <p:nvSpPr>
          <p:cNvPr id="4" name="Rectangle 3">
            <a:extLst>
              <a:ext uri="{FF2B5EF4-FFF2-40B4-BE49-F238E27FC236}">
                <a16:creationId xmlns:a16="http://schemas.microsoft.com/office/drawing/2014/main" id="{95B4F4D6-74E8-4B4A-A21A-8180E1C4F9AD}"/>
              </a:ext>
            </a:extLst>
          </p:cNvPr>
          <p:cNvSpPr/>
          <p:nvPr/>
        </p:nvSpPr>
        <p:spPr>
          <a:xfrm>
            <a:off x="266700" y="1181100"/>
            <a:ext cx="8610600" cy="2057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When a building is to be erected which is intended to stand for ages, the foundation should be firmly laid. The Constitution proposed to your acceptance is designed, not for yourselves alone, but for generations yet unborn. The principles, therefore, upon which the social compact is founded, ought to have been clearly and precisely stated, . . .”</a:t>
            </a:r>
          </a:p>
          <a:p>
            <a:r>
              <a:rPr lang="en-US" sz="2200" dirty="0">
                <a:latin typeface="Times" panose="02020603050405020304" pitchFamily="18" charset="0"/>
                <a:cs typeface="Times" panose="02020603050405020304" pitchFamily="18" charset="0"/>
              </a:rPr>
              <a:t>- </a:t>
            </a:r>
            <a:r>
              <a:rPr lang="en-US" sz="2200" b="1" dirty="0">
                <a:latin typeface="Times" panose="02020603050405020304" pitchFamily="18" charset="0"/>
                <a:cs typeface="Times" panose="02020603050405020304" pitchFamily="18" charset="0"/>
              </a:rPr>
              <a:t>Anti-federalist 84</a:t>
            </a:r>
          </a:p>
        </p:txBody>
      </p:sp>
    </p:spTree>
    <p:extLst>
      <p:ext uri="{BB962C8B-B14F-4D97-AF65-F5344CB8AC3E}">
        <p14:creationId xmlns:p14="http://schemas.microsoft.com/office/powerpoint/2010/main" val="3876202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88710" y="361786"/>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Pressing the point</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274320" y="1447801"/>
            <a:ext cx="8241030" cy="4042172"/>
          </a:xfrm>
          <a:solidFill>
            <a:schemeClr val="bg1"/>
          </a:solidFill>
          <a:ln>
            <a:solidFill>
              <a:schemeClr val="tx1"/>
            </a:solidFill>
          </a:ln>
        </p:spPr>
        <p:txBody>
          <a:bodyPr>
            <a:normAutofit/>
          </a:bodyPr>
          <a:lstStyle/>
          <a:p>
            <a:r>
              <a:rPr lang="en-US" sz="2400" b="1" dirty="0">
                <a:solidFill>
                  <a:srgbClr val="002060"/>
                </a:solidFill>
                <a:latin typeface="Times New Roman" panose="02020603050405020304" pitchFamily="18" charset="0"/>
                <a:cs typeface="Times New Roman" panose="02020603050405020304" pitchFamily="18" charset="0"/>
              </a:rPr>
              <a:t>Freedom of the Press -</a:t>
            </a:r>
            <a:r>
              <a:rPr 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protects the right for the media to cover information and our right to be informed</a:t>
            </a:r>
          </a:p>
          <a:p>
            <a:endParaRPr lang="en-US" altLang="en-US" sz="1800" dirty="0">
              <a:latin typeface="Times New Roman" panose="02020603050405020304" pitchFamily="18" charset="0"/>
              <a:cs typeface="Times New Roman" panose="02020603050405020304" pitchFamily="18" charset="0"/>
            </a:endParaRPr>
          </a:p>
          <a:p>
            <a:endParaRPr lang="en-US" altLang="en-US" sz="1800" dirty="0">
              <a:latin typeface="Times New Roman" panose="02020603050405020304" pitchFamily="18" charset="0"/>
              <a:cs typeface="Times New Roman" panose="02020603050405020304" pitchFamily="18" charset="0"/>
            </a:endParaRPr>
          </a:p>
          <a:p>
            <a:pPr marL="0" indent="0">
              <a:buNone/>
            </a:pPr>
            <a:endParaRPr lang="en-US" altLang="en-US" sz="18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Protecting the freedom of the PRESS</a:t>
            </a:r>
          </a:p>
          <a:p>
            <a:endParaRPr lang="en-US" sz="1800" dirty="0">
              <a:latin typeface="Times New Roman" panose="02020603050405020304" pitchFamily="18" charset="0"/>
              <a:cs typeface="Times New Roman" panose="02020603050405020304" pitchFamily="18" charset="0"/>
            </a:endParaRPr>
          </a:p>
        </p:txBody>
      </p:sp>
      <p:pic>
        <p:nvPicPr>
          <p:cNvPr id="5" name="Picture 4" descr="A person wearing a suit and tie&#10;&#10;Description automatically generated">
            <a:extLst>
              <a:ext uri="{FF2B5EF4-FFF2-40B4-BE49-F238E27FC236}">
                <a16:creationId xmlns:a16="http://schemas.microsoft.com/office/drawing/2014/main" id="{E191A94F-0367-4404-B501-CAE439CE9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647" y="2301478"/>
            <a:ext cx="3386138" cy="1239037"/>
          </a:xfrm>
          <a:prstGeom prst="rect">
            <a:avLst/>
          </a:prstGeom>
        </p:spPr>
      </p:pic>
      <p:sp>
        <p:nvSpPr>
          <p:cNvPr id="6" name="Thought Bubble: Cloud 5">
            <a:extLst>
              <a:ext uri="{FF2B5EF4-FFF2-40B4-BE49-F238E27FC236}">
                <a16:creationId xmlns:a16="http://schemas.microsoft.com/office/drawing/2014/main" id="{81561A8A-5F91-42EA-AF31-4B4FE4D4D89E}"/>
              </a:ext>
            </a:extLst>
          </p:cNvPr>
          <p:cNvSpPr/>
          <p:nvPr/>
        </p:nvSpPr>
        <p:spPr>
          <a:xfrm>
            <a:off x="7195458" y="2302705"/>
            <a:ext cx="1569307" cy="535745"/>
          </a:xfrm>
          <a:prstGeom prst="cloudCallout">
            <a:avLst>
              <a:gd name="adj1" fmla="val -47726"/>
              <a:gd name="adj2" fmla="val 579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B10D3209-B9D8-470B-B07D-C1F9F371D6C6}"/>
              </a:ext>
            </a:extLst>
          </p:cNvPr>
          <p:cNvSpPr/>
          <p:nvPr/>
        </p:nvSpPr>
        <p:spPr>
          <a:xfrm>
            <a:off x="206598" y="2323574"/>
            <a:ext cx="5159327" cy="8592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“Our liberty depends on the freedom of the press, and that cannot be limited without being lost”</a:t>
            </a:r>
          </a:p>
          <a:p>
            <a:r>
              <a:rPr lang="en-US" dirty="0">
                <a:latin typeface="Times New Roman" panose="02020603050405020304" pitchFamily="18" charset="0"/>
                <a:cs typeface="Times New Roman" panose="02020603050405020304" pitchFamily="18" charset="0"/>
              </a:rPr>
              <a:t>	- Thomas Jefferson</a:t>
            </a:r>
          </a:p>
        </p:txBody>
      </p:sp>
      <p:pic>
        <p:nvPicPr>
          <p:cNvPr id="9" name="Picture 8" descr="A person wearing glasses&#10;&#10;Description automatically generated">
            <a:extLst>
              <a:ext uri="{FF2B5EF4-FFF2-40B4-BE49-F238E27FC236}">
                <a16:creationId xmlns:a16="http://schemas.microsoft.com/office/drawing/2014/main" id="{6881357C-43FC-4CE7-8DEC-03116601D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227" y="2609631"/>
            <a:ext cx="697493" cy="682452"/>
          </a:xfrm>
          <a:prstGeom prst="rect">
            <a:avLst/>
          </a:prstGeom>
        </p:spPr>
      </p:pic>
      <p:sp>
        <p:nvSpPr>
          <p:cNvPr id="10" name="Rectangle 9">
            <a:extLst>
              <a:ext uri="{FF2B5EF4-FFF2-40B4-BE49-F238E27FC236}">
                <a16:creationId xmlns:a16="http://schemas.microsoft.com/office/drawing/2014/main" id="{3E5AE3C4-44F9-44A7-8CD2-08996B9E8759}"/>
              </a:ext>
            </a:extLst>
          </p:cNvPr>
          <p:cNvSpPr/>
          <p:nvPr/>
        </p:nvSpPr>
        <p:spPr>
          <a:xfrm>
            <a:off x="525779" y="3729922"/>
            <a:ext cx="3930449" cy="24490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r>
              <a:rPr lang="en-US" sz="2000" b="1" u="sng" dirty="0">
                <a:latin typeface="Times New Roman" panose="02020603050405020304" pitchFamily="18" charset="0"/>
                <a:cs typeface="Times New Roman" panose="02020603050405020304" pitchFamily="18" charset="0"/>
              </a:rPr>
              <a:t>Sunshine laws </a:t>
            </a:r>
            <a:r>
              <a:rPr lang="en-US" sz="2000" dirty="0">
                <a:latin typeface="Times New Roman" panose="02020603050405020304" pitchFamily="18" charset="0"/>
                <a:cs typeface="Times New Roman" panose="02020603050405020304" pitchFamily="18" charset="0"/>
              </a:rPr>
              <a:t>– government meetings open to the press</a:t>
            </a:r>
          </a:p>
          <a:p>
            <a:pPr marL="257175" indent="-257175">
              <a:buFont typeface="Arial" panose="020B0604020202020204" pitchFamily="34" charset="0"/>
              <a:buChar char="•"/>
            </a:pPr>
            <a:r>
              <a:rPr lang="en-US" sz="2000" b="1" u="sng" dirty="0">
                <a:latin typeface="Times New Roman" panose="02020603050405020304" pitchFamily="18" charset="0"/>
                <a:cs typeface="Times New Roman" panose="02020603050405020304" pitchFamily="18" charset="0"/>
              </a:rPr>
              <a:t>Shield Laws </a:t>
            </a:r>
            <a:r>
              <a:rPr lang="en-US" sz="2000" dirty="0">
                <a:latin typeface="Times New Roman" panose="02020603050405020304" pitchFamily="18" charset="0"/>
                <a:cs typeface="Times New Roman" panose="02020603050405020304" pitchFamily="18" charset="0"/>
              </a:rPr>
              <a:t>(states only! – protecting sources)</a:t>
            </a:r>
          </a:p>
          <a:p>
            <a:pPr marL="257175" indent="-257175">
              <a:buFont typeface="Arial" panose="020B0604020202020204" pitchFamily="34" charset="0"/>
              <a:buChar char="•"/>
            </a:pPr>
            <a:r>
              <a:rPr lang="en-US" sz="2000" b="1" u="sng" dirty="0">
                <a:latin typeface="Times New Roman" panose="02020603050405020304" pitchFamily="18" charset="0"/>
                <a:cs typeface="Times New Roman" panose="02020603050405020304" pitchFamily="18" charset="0"/>
              </a:rPr>
              <a:t>Freedom of Information Act</a:t>
            </a:r>
            <a:r>
              <a:rPr lang="en-US" sz="2000" dirty="0">
                <a:latin typeface="Times New Roman" panose="02020603050405020304" pitchFamily="18" charset="0"/>
                <a:cs typeface="Times New Roman" panose="02020603050405020304" pitchFamily="18" charset="0"/>
              </a:rPr>
              <a:t> – the press has right to access government information</a:t>
            </a:r>
            <a:endParaRPr lang="en-US" sz="2000" b="1" u="sng"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24A0CA3-8091-4915-944C-C72BA9F176E9}"/>
              </a:ext>
            </a:extLst>
          </p:cNvPr>
          <p:cNvSpPr/>
          <p:nvPr/>
        </p:nvSpPr>
        <p:spPr>
          <a:xfrm>
            <a:off x="4955058" y="3714224"/>
            <a:ext cx="3998739" cy="23845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r>
              <a:rPr lang="en-US" sz="2000" b="1" u="sng" dirty="0">
                <a:latin typeface="Times New Roman" panose="02020603050405020304" pitchFamily="18" charset="0"/>
                <a:cs typeface="Times New Roman" panose="02020603050405020304" pitchFamily="18" charset="0"/>
              </a:rPr>
              <a:t>Agenda setting </a:t>
            </a:r>
            <a:r>
              <a:rPr lang="en-US" sz="2000" dirty="0">
                <a:latin typeface="Times New Roman" panose="02020603050405020304" pitchFamily="18" charset="0"/>
                <a:cs typeface="Times New Roman" panose="02020603050405020304" pitchFamily="18" charset="0"/>
              </a:rPr>
              <a:t>(media highlights issues that become important to us)</a:t>
            </a:r>
          </a:p>
          <a:p>
            <a:pPr marL="257175" indent="-257175">
              <a:buFont typeface="Arial" panose="020B0604020202020204" pitchFamily="34" charset="0"/>
              <a:buChar char="•"/>
            </a:pPr>
            <a:r>
              <a:rPr lang="en-US" sz="2000" b="1" u="sng" dirty="0">
                <a:latin typeface="Times New Roman" panose="02020603050405020304" pitchFamily="18" charset="0"/>
                <a:cs typeface="Times New Roman" panose="02020603050405020304" pitchFamily="18" charset="0"/>
              </a:rPr>
              <a:t>Narrowcasting</a:t>
            </a:r>
            <a:r>
              <a:rPr lang="en-US" sz="2000" dirty="0">
                <a:latin typeface="Times New Roman" panose="02020603050405020304" pitchFamily="18" charset="0"/>
                <a:cs typeface="Times New Roman" panose="02020603050405020304" pitchFamily="18" charset="0"/>
              </a:rPr>
              <a:t> (repeating the same story until the next big issue comes along)</a:t>
            </a:r>
            <a:endParaRPr lang="en-US" sz="2000" b="1" u="sng" dirty="0">
              <a:latin typeface="Times New Roman" panose="02020603050405020304" pitchFamily="18" charset="0"/>
              <a:cs typeface="Times New Roman" panose="02020603050405020304" pitchFamily="18" charset="0"/>
            </a:endParaRPr>
          </a:p>
          <a:p>
            <a:pPr marL="257175" indent="-257175">
              <a:buFont typeface="Arial" panose="020B0604020202020204" pitchFamily="34" charset="0"/>
              <a:buChar char="•"/>
            </a:pPr>
            <a:r>
              <a:rPr lang="en-US" sz="2000" b="1" u="sng" dirty="0">
                <a:latin typeface="Times New Roman" panose="02020603050405020304" pitchFamily="18" charset="0"/>
                <a:cs typeface="Times New Roman" panose="02020603050405020304" pitchFamily="18" charset="0"/>
              </a:rPr>
              <a:t>Sound bites</a:t>
            </a:r>
            <a:r>
              <a:rPr lang="en-US" sz="2000" dirty="0">
                <a:latin typeface="Times New Roman" panose="02020603050405020304" pitchFamily="18" charset="0"/>
                <a:cs typeface="Times New Roman" panose="02020603050405020304" pitchFamily="18" charset="0"/>
              </a:rPr>
              <a:t> (only hearing three seconds of what someone said)</a:t>
            </a:r>
            <a:endParaRPr lang="en-US" sz="2000" b="1" u="sng"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5F7AFE27-42CF-461B-B516-61ADE98BF6EC}"/>
              </a:ext>
            </a:extLst>
          </p:cNvPr>
          <p:cNvCxnSpPr>
            <a:cxnSpLocks/>
          </p:cNvCxnSpPr>
          <p:nvPr/>
        </p:nvCxnSpPr>
        <p:spPr>
          <a:xfrm>
            <a:off x="4705643" y="4122034"/>
            <a:ext cx="0" cy="156746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1DA4DF38-134C-244A-86F5-42DAB38A3337}"/>
              </a:ext>
            </a:extLst>
          </p:cNvPr>
          <p:cNvSpPr/>
          <p:nvPr/>
        </p:nvSpPr>
        <p:spPr>
          <a:xfrm>
            <a:off x="1981206" y="6285506"/>
            <a:ext cx="5486389" cy="420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Competing viewpoints about the media</a:t>
            </a:r>
          </a:p>
        </p:txBody>
      </p:sp>
      <p:sp>
        <p:nvSpPr>
          <p:cNvPr id="8" name="Down Arrow 7">
            <a:extLst>
              <a:ext uri="{FF2B5EF4-FFF2-40B4-BE49-F238E27FC236}">
                <a16:creationId xmlns:a16="http://schemas.microsoft.com/office/drawing/2014/main" id="{1A7B168F-7207-F345-B9CA-37D3F3B1BE58}"/>
              </a:ext>
            </a:extLst>
          </p:cNvPr>
          <p:cNvSpPr/>
          <p:nvPr/>
        </p:nvSpPr>
        <p:spPr>
          <a:xfrm rot="10800000">
            <a:off x="3832762" y="5927812"/>
            <a:ext cx="489146" cy="42009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CBD01122-7B67-F246-9BA1-77518C2A1F50}"/>
              </a:ext>
            </a:extLst>
          </p:cNvPr>
          <p:cNvSpPr/>
          <p:nvPr/>
        </p:nvSpPr>
        <p:spPr>
          <a:xfrm rot="10800000">
            <a:off x="4894682" y="5937747"/>
            <a:ext cx="489146" cy="42009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1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54CC8-47B8-D728-C0BB-254FE50C9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86FE5-D5BA-7460-B42A-A8C15A9753CE}"/>
              </a:ext>
            </a:extLst>
          </p:cNvPr>
          <p:cNvSpPr>
            <a:spLocks noGrp="1"/>
          </p:cNvSpPr>
          <p:nvPr>
            <p:ph type="title"/>
          </p:nvPr>
        </p:nvSpPr>
        <p:spPr>
          <a:xfrm>
            <a:off x="152400" y="274638"/>
            <a:ext cx="8534400" cy="792162"/>
          </a:xfrm>
          <a:solidFill>
            <a:schemeClr val="bg1"/>
          </a:solidFill>
          <a:ln>
            <a:solidFill>
              <a:srgbClr val="002060"/>
            </a:solidFill>
          </a:ln>
        </p:spPr>
        <p:txBody>
          <a:bodyPr>
            <a:normAutofit/>
          </a:bodyPr>
          <a:lstStyle/>
          <a:p>
            <a:r>
              <a:rPr lang="en-US" dirty="0">
                <a:solidFill>
                  <a:srgbClr val="002060"/>
                </a:solidFill>
                <a:latin typeface="Castellar" panose="020A0402060406010301" pitchFamily="18" charset="77"/>
              </a:rPr>
              <a:t>Free Pressing Guidelines </a:t>
            </a:r>
          </a:p>
        </p:txBody>
      </p:sp>
      <p:sp>
        <p:nvSpPr>
          <p:cNvPr id="3" name="Content Placeholder 2">
            <a:extLst>
              <a:ext uri="{FF2B5EF4-FFF2-40B4-BE49-F238E27FC236}">
                <a16:creationId xmlns:a16="http://schemas.microsoft.com/office/drawing/2014/main" id="{D68FA3F3-87B2-2975-CAFF-BA9F9E242AF6}"/>
              </a:ext>
            </a:extLst>
          </p:cNvPr>
          <p:cNvSpPr>
            <a:spLocks noGrp="1"/>
          </p:cNvSpPr>
          <p:nvPr>
            <p:ph idx="1"/>
          </p:nvPr>
        </p:nvSpPr>
        <p:spPr>
          <a:xfrm>
            <a:off x="457200" y="1243816"/>
            <a:ext cx="8534400" cy="4882348"/>
          </a:xfrm>
          <a:solidFill>
            <a:schemeClr val="bg1"/>
          </a:solidFill>
        </p:spPr>
        <p:txBody>
          <a:bodyPr>
            <a:normAutofit/>
          </a:bodyPr>
          <a:lstStyle/>
          <a:p>
            <a:pPr marL="0" indent="0">
              <a:buNone/>
            </a:pPr>
            <a:r>
              <a:rPr lang="en-US" sz="2400" dirty="0">
                <a:latin typeface="Times" pitchFamily="2" charset="0"/>
              </a:rPr>
              <a:t>Evaluate where free press in the United States currently stands</a:t>
            </a: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p:txBody>
      </p:sp>
      <p:sp>
        <p:nvSpPr>
          <p:cNvPr id="7" name="Rectangle 6">
            <a:extLst>
              <a:ext uri="{FF2B5EF4-FFF2-40B4-BE49-F238E27FC236}">
                <a16:creationId xmlns:a16="http://schemas.microsoft.com/office/drawing/2014/main" id="{9FB69614-228E-4898-2C77-3610AE9F6AEB}"/>
              </a:ext>
            </a:extLst>
          </p:cNvPr>
          <p:cNvSpPr/>
          <p:nvPr/>
        </p:nvSpPr>
        <p:spPr>
          <a:xfrm>
            <a:off x="182380" y="1828800"/>
            <a:ext cx="4572000" cy="838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A Pillar of Democracy</a:t>
            </a:r>
          </a:p>
        </p:txBody>
      </p:sp>
      <p:sp>
        <p:nvSpPr>
          <p:cNvPr id="8" name="Rectangle 7">
            <a:extLst>
              <a:ext uri="{FF2B5EF4-FFF2-40B4-BE49-F238E27FC236}">
                <a16:creationId xmlns:a16="http://schemas.microsoft.com/office/drawing/2014/main" id="{B730F482-03F4-D072-8782-CC52D15A713F}"/>
              </a:ext>
            </a:extLst>
          </p:cNvPr>
          <p:cNvSpPr/>
          <p:nvPr/>
        </p:nvSpPr>
        <p:spPr>
          <a:xfrm>
            <a:off x="197370" y="2883292"/>
            <a:ext cx="4572000" cy="838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Important but should not violate essential rights</a:t>
            </a:r>
          </a:p>
        </p:txBody>
      </p:sp>
      <p:sp>
        <p:nvSpPr>
          <p:cNvPr id="9" name="Rectangle 8">
            <a:extLst>
              <a:ext uri="{FF2B5EF4-FFF2-40B4-BE49-F238E27FC236}">
                <a16:creationId xmlns:a16="http://schemas.microsoft.com/office/drawing/2014/main" id="{C72BF545-0DC0-F062-2B7D-3446BFC708CE}"/>
              </a:ext>
            </a:extLst>
          </p:cNvPr>
          <p:cNvSpPr/>
          <p:nvPr/>
        </p:nvSpPr>
        <p:spPr>
          <a:xfrm>
            <a:off x="197370" y="3937784"/>
            <a:ext cx="4572000" cy="838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Can be dangerous – Agenda setting</a:t>
            </a:r>
          </a:p>
        </p:txBody>
      </p:sp>
      <p:sp>
        <p:nvSpPr>
          <p:cNvPr id="10" name="Rectangle 9">
            <a:extLst>
              <a:ext uri="{FF2B5EF4-FFF2-40B4-BE49-F238E27FC236}">
                <a16:creationId xmlns:a16="http://schemas.microsoft.com/office/drawing/2014/main" id="{E6D449EF-863B-914C-7F33-2AF747CE9C6B}"/>
              </a:ext>
            </a:extLst>
          </p:cNvPr>
          <p:cNvSpPr/>
          <p:nvPr/>
        </p:nvSpPr>
        <p:spPr>
          <a:xfrm>
            <a:off x="182380" y="4953000"/>
            <a:ext cx="4572000" cy="838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Fake News – Liar, Liar</a:t>
            </a:r>
          </a:p>
        </p:txBody>
      </p:sp>
    </p:spTree>
    <p:extLst>
      <p:ext uri="{BB962C8B-B14F-4D97-AF65-F5344CB8AC3E}">
        <p14:creationId xmlns:p14="http://schemas.microsoft.com/office/powerpoint/2010/main" val="6465297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CEE9-713C-47B8-BCC0-6CE44D1E8020}"/>
              </a:ext>
            </a:extLst>
          </p:cNvPr>
          <p:cNvSpPr>
            <a:spLocks noGrp="1"/>
          </p:cNvSpPr>
          <p:nvPr>
            <p:ph type="title"/>
          </p:nvPr>
        </p:nvSpPr>
        <p:spPr>
          <a:xfrm>
            <a:off x="451924" y="470507"/>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Prior Restraint </a:t>
            </a:r>
          </a:p>
        </p:txBody>
      </p:sp>
      <p:sp>
        <p:nvSpPr>
          <p:cNvPr id="4" name="Content Placeholder 3">
            <a:extLst>
              <a:ext uri="{FF2B5EF4-FFF2-40B4-BE49-F238E27FC236}">
                <a16:creationId xmlns:a16="http://schemas.microsoft.com/office/drawing/2014/main" id="{F4ED260B-19F2-4D36-BC1D-C64C240025C7}"/>
              </a:ext>
            </a:extLst>
          </p:cNvPr>
          <p:cNvSpPr>
            <a:spLocks noGrp="1"/>
          </p:cNvSpPr>
          <p:nvPr>
            <p:ph idx="1"/>
          </p:nvPr>
        </p:nvSpPr>
        <p:spPr>
          <a:xfrm>
            <a:off x="358726" y="1179314"/>
            <a:ext cx="8241030" cy="4499372"/>
          </a:xfrm>
          <a:solidFill>
            <a:schemeClr val="bg1"/>
          </a:solidFill>
          <a:ln>
            <a:solidFill>
              <a:schemeClr val="tx1"/>
            </a:solidFill>
          </a:ln>
        </p:spPr>
        <p:txBody>
          <a:bodyPr>
            <a:normAutofit/>
          </a:bodyPr>
          <a:lstStyle/>
          <a:p>
            <a:pPr>
              <a:spcBef>
                <a:spcPts val="0"/>
              </a:spcBef>
            </a:pPr>
            <a:r>
              <a:rPr lang="en-US" sz="2400" dirty="0">
                <a:latin typeface="Times New Roman" panose="02020603050405020304" pitchFamily="18" charset="0"/>
                <a:cs typeface="Times New Roman" panose="02020603050405020304" pitchFamily="18" charset="0"/>
              </a:rPr>
              <a:t>Censoring America’s right to KNOW!!!!!</a:t>
            </a: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1800" dirty="0">
              <a:latin typeface="Times New Roman" panose="02020603050405020304" pitchFamily="18" charset="0"/>
              <a:cs typeface="Times New Roman" panose="02020603050405020304" pitchFamily="18" charset="0"/>
            </a:endParaRPr>
          </a:p>
          <a:p>
            <a:pPr>
              <a:spcBef>
                <a:spcPts val="0"/>
              </a:spcBef>
            </a:pPr>
            <a:endParaRPr lang="en-US" sz="2400" dirty="0">
              <a:latin typeface="Times New Roman" panose="02020603050405020304" pitchFamily="18" charset="0"/>
              <a:cs typeface="Times New Roman" panose="02020603050405020304" pitchFamily="18" charset="0"/>
            </a:endParaRPr>
          </a:p>
          <a:p>
            <a:pPr>
              <a:spcBef>
                <a:spcPts val="0"/>
              </a:spcBef>
            </a:pPr>
            <a:r>
              <a:rPr lang="en-US" sz="2400" dirty="0">
                <a:latin typeface="Times New Roman" panose="02020603050405020304" pitchFamily="18" charset="0"/>
                <a:cs typeface="Times New Roman" panose="02020603050405020304" pitchFamily="18" charset="0"/>
              </a:rPr>
              <a:t>Guidelines for limiting a free press</a:t>
            </a:r>
          </a:p>
          <a:p>
            <a:pPr marL="0" indent="0">
              <a:spcBef>
                <a:spcPts val="0"/>
              </a:spcBef>
              <a:buNone/>
            </a:pPr>
            <a:endParaRPr lang="en-US" sz="1800" dirty="0">
              <a:latin typeface="Times New Roman" panose="02020603050405020304" pitchFamily="18" charset="0"/>
              <a:cs typeface="Times New Roman" panose="02020603050405020304" pitchFamily="18" charset="0"/>
            </a:endParaRPr>
          </a:p>
          <a:p>
            <a:pPr marL="0" indent="0">
              <a:spcBef>
                <a:spcPts val="0"/>
              </a:spcBef>
              <a:buNone/>
            </a:pPr>
            <a:endParaRPr lang="en-US" sz="1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699F604-F403-4A91-B1B9-87265DABBF50}"/>
              </a:ext>
            </a:extLst>
          </p:cNvPr>
          <p:cNvSpPr/>
          <p:nvPr/>
        </p:nvSpPr>
        <p:spPr>
          <a:xfrm>
            <a:off x="146918" y="1647297"/>
            <a:ext cx="8743071" cy="16900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“Only a free and unrestrained press can effectively expose deception in government…In revealing the workings of government that led to the Vietnam War, the newspapers nobly did that which the Founders hoped and trusted they would do. . . . The word ‘security’ is a broad, vague generality whose contours should not be invoked to abrogate the fundamental law embodied in the First Amendment.”</a:t>
            </a:r>
          </a:p>
          <a:p>
            <a:r>
              <a:rPr lang="en-US" dirty="0">
                <a:solidFill>
                  <a:schemeClr val="bg1"/>
                </a:solidFill>
                <a:latin typeface="Times New Roman" panose="02020603050405020304" pitchFamily="18" charset="0"/>
                <a:cs typeface="Times New Roman" panose="02020603050405020304" pitchFamily="18" charset="0"/>
              </a:rPr>
              <a:t>	- </a:t>
            </a:r>
            <a:r>
              <a:rPr lang="en-US" b="1" dirty="0">
                <a:solidFill>
                  <a:schemeClr val="bg1"/>
                </a:solidFill>
                <a:latin typeface="Times New Roman" panose="02020603050405020304" pitchFamily="18" charset="0"/>
                <a:cs typeface="Times New Roman" panose="02020603050405020304" pitchFamily="18" charset="0"/>
              </a:rPr>
              <a:t>New York Times v. United States, 1971</a:t>
            </a:r>
          </a:p>
        </p:txBody>
      </p:sp>
      <p:pic>
        <p:nvPicPr>
          <p:cNvPr id="6" name="Picture 5" descr="A person wearing a suit and tie&#10;&#10;Description automatically generated">
            <a:extLst>
              <a:ext uri="{FF2B5EF4-FFF2-40B4-BE49-F238E27FC236}">
                <a16:creationId xmlns:a16="http://schemas.microsoft.com/office/drawing/2014/main" id="{20EA3F62-85E8-4FBF-82BD-38B2F9FBE3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6259" y="3988621"/>
            <a:ext cx="1955811" cy="2398871"/>
          </a:xfrm>
          <a:prstGeom prst="rect">
            <a:avLst/>
          </a:prstGeom>
        </p:spPr>
      </p:pic>
      <p:sp>
        <p:nvSpPr>
          <p:cNvPr id="7" name="Rectangle 6">
            <a:extLst>
              <a:ext uri="{FF2B5EF4-FFF2-40B4-BE49-F238E27FC236}">
                <a16:creationId xmlns:a16="http://schemas.microsoft.com/office/drawing/2014/main" id="{67D868AB-C06C-42F5-93EC-7AEFECD30BD9}"/>
              </a:ext>
            </a:extLst>
          </p:cNvPr>
          <p:cNvSpPr/>
          <p:nvPr/>
        </p:nvSpPr>
        <p:spPr>
          <a:xfrm>
            <a:off x="181929" y="3805343"/>
            <a:ext cx="6523671" cy="29764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2400" b="1" u="sng" dirty="0">
                <a:solidFill>
                  <a:srgbClr val="002060"/>
                </a:solidFill>
                <a:latin typeface="Times New Roman" panose="02020603050405020304" pitchFamily="18" charset="0"/>
                <a:cs typeface="Times New Roman" panose="02020603050405020304" pitchFamily="18" charset="0"/>
              </a:rPr>
              <a:t>New York Times v. Sullivan (1964) </a:t>
            </a:r>
            <a:endParaRPr lang="en-US" sz="2400" b="1" dirty="0">
              <a:solidFill>
                <a:schemeClr val="tx1"/>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sz="2400" b="1" u="sng" dirty="0">
              <a:solidFill>
                <a:schemeClr val="tx1"/>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sz="2400" b="1" u="sng" dirty="0">
              <a:solidFill>
                <a:schemeClr val="tx1"/>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2400" b="1" u="sng" dirty="0">
                <a:solidFill>
                  <a:srgbClr val="002060"/>
                </a:solidFill>
                <a:latin typeface="Times New Roman" panose="02020603050405020304" pitchFamily="18" charset="0"/>
                <a:cs typeface="Times New Roman" panose="02020603050405020304" pitchFamily="18" charset="0"/>
              </a:rPr>
              <a:t>New York Times v. U.S. (1971) ***</a:t>
            </a:r>
          </a:p>
          <a:p>
            <a:pPr marL="214313" indent="-214313">
              <a:buFont typeface="Arial" panose="020B0604020202020204" pitchFamily="34" charset="0"/>
              <a:buChar char="•"/>
            </a:pPr>
            <a:endParaRPr lang="en-US" sz="2400" b="1" u="sng" dirty="0">
              <a:solidFill>
                <a:schemeClr val="tx1"/>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sz="2400" b="1" u="sng" dirty="0">
              <a:solidFill>
                <a:schemeClr val="tx1"/>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sz="2400" b="1" u="sng" dirty="0">
              <a:solidFill>
                <a:schemeClr val="tx1"/>
              </a:solidFill>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2400" b="1" dirty="0">
                <a:solidFill>
                  <a:srgbClr val="002060"/>
                </a:solidFill>
                <a:latin typeface="Times New Roman" panose="02020603050405020304" pitchFamily="18" charset="0"/>
                <a:cs typeface="Times New Roman" panose="02020603050405020304" pitchFamily="18" charset="0"/>
              </a:rPr>
              <a:t>Near v. Minnesota (1931) </a:t>
            </a:r>
            <a:r>
              <a:rPr lang="en-US" sz="2400" b="1" dirty="0">
                <a:solidFill>
                  <a:schemeClr val="tx1"/>
                </a:solidFill>
                <a:latin typeface="Times New Roman" panose="02020603050405020304" pitchFamily="18" charset="0"/>
                <a:cs typeface="Times New Roman" panose="02020603050405020304" pitchFamily="18" charset="0"/>
              </a:rPr>
              <a:t>(state government)</a:t>
            </a:r>
          </a:p>
        </p:txBody>
      </p:sp>
      <p:sp>
        <p:nvSpPr>
          <p:cNvPr id="5" name="Rectangle 4">
            <a:extLst>
              <a:ext uri="{FF2B5EF4-FFF2-40B4-BE49-F238E27FC236}">
                <a16:creationId xmlns:a16="http://schemas.microsoft.com/office/drawing/2014/main" id="{656843FC-CE2B-524E-BD3D-5A3CC2F8A130}"/>
              </a:ext>
            </a:extLst>
          </p:cNvPr>
          <p:cNvSpPr/>
          <p:nvPr/>
        </p:nvSpPr>
        <p:spPr>
          <a:xfrm>
            <a:off x="451924" y="4267200"/>
            <a:ext cx="6329828" cy="685800"/>
          </a:xfrm>
          <a:prstGeom prst="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“ACTUAL MALICE” (</a:t>
            </a:r>
            <a:r>
              <a:rPr lang="en-US" sz="2400" dirty="0">
                <a:solidFill>
                  <a:schemeClr val="tx1"/>
                </a:solidFill>
                <a:latin typeface="Times New Roman" panose="02020603050405020304" pitchFamily="18" charset="0"/>
                <a:cs typeface="Times New Roman" panose="02020603050405020304" pitchFamily="18" charset="0"/>
              </a:rPr>
              <a:t>prove they are lying - </a:t>
            </a:r>
            <a:r>
              <a:rPr lang="en-US" sz="2400" i="1" dirty="0">
                <a:solidFill>
                  <a:srgbClr val="FF0000"/>
                </a:solidFill>
                <a:latin typeface="Times New Roman" panose="02020603050405020304" pitchFamily="18" charset="0"/>
                <a:cs typeface="Times New Roman" panose="02020603050405020304" pitchFamily="18" charset="0"/>
              </a:rPr>
              <a:t>libel</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5CF89F3F-29C5-BA49-A621-7B89ADCAEF15}"/>
              </a:ext>
            </a:extLst>
          </p:cNvPr>
          <p:cNvSpPr/>
          <p:nvPr/>
        </p:nvSpPr>
        <p:spPr>
          <a:xfrm>
            <a:off x="451924" y="5410200"/>
            <a:ext cx="6329829" cy="882842"/>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tx1"/>
                </a:solidFill>
                <a:latin typeface="Times" pitchFamily="2" charset="0"/>
              </a:rPr>
              <a:t>Federal government must prove endangerment to utilized </a:t>
            </a:r>
            <a:r>
              <a:rPr lang="en-US" sz="2400" b="1" dirty="0">
                <a:solidFill>
                  <a:schemeClr val="tx1"/>
                </a:solidFill>
                <a:latin typeface="Times" pitchFamily="2" charset="0"/>
              </a:rPr>
              <a:t>prior restraint (censor)</a:t>
            </a:r>
          </a:p>
        </p:txBody>
      </p:sp>
    </p:spTree>
    <p:extLst>
      <p:ext uri="{BB962C8B-B14F-4D97-AF65-F5344CB8AC3E}">
        <p14:creationId xmlns:p14="http://schemas.microsoft.com/office/powerpoint/2010/main" val="16087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ACF7-AE5A-47DE-8F3B-4FAD5A901587}"/>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0"/>
              </a:rPr>
              <a:t>Handle with Care</a:t>
            </a:r>
          </a:p>
        </p:txBody>
      </p:sp>
      <p:sp>
        <p:nvSpPr>
          <p:cNvPr id="3" name="Content Placeholder 2">
            <a:extLst>
              <a:ext uri="{FF2B5EF4-FFF2-40B4-BE49-F238E27FC236}">
                <a16:creationId xmlns:a16="http://schemas.microsoft.com/office/drawing/2014/main" id="{0A3D339C-0413-4D8D-B361-A6901A551155}"/>
              </a:ext>
            </a:extLst>
          </p:cNvPr>
          <p:cNvSpPr>
            <a:spLocks noGrp="1"/>
          </p:cNvSpPr>
          <p:nvPr>
            <p:ph idx="1"/>
          </p:nvPr>
        </p:nvSpPr>
        <p:spPr>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Freedom speech protection falls to the rule of time, place, and manner.  For your assigned case design a poster that illustrates how SCOTUS has defined how speech is suppose to be utilized. </a:t>
            </a:r>
          </a:p>
        </p:txBody>
      </p:sp>
      <p:pic>
        <p:nvPicPr>
          <p:cNvPr id="1026" name="Picture 2" descr="Fallout 4 Vault Tec Promotional Poster by Xeynox on DeviantArt">
            <a:extLst>
              <a:ext uri="{FF2B5EF4-FFF2-40B4-BE49-F238E27FC236}">
                <a16:creationId xmlns:a16="http://schemas.microsoft.com/office/drawing/2014/main" id="{96B0D9F4-A257-4569-AD2C-2C1D845D8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99" y="2924420"/>
            <a:ext cx="2336802"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ter Fallout 4 - Vault Forever | Wall Art, Gifts &amp; Merchandise |  Abposters.com">
            <a:extLst>
              <a:ext uri="{FF2B5EF4-FFF2-40B4-BE49-F238E27FC236}">
                <a16:creationId xmlns:a16="http://schemas.microsoft.com/office/drawing/2014/main" id="{2B1A6ADF-0A0B-48AE-945A-8D6329728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924420"/>
            <a:ext cx="2336801"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utral Grey's Fallout Blog — “Revolutionizing safety for an uncertain  future.”...">
            <a:extLst>
              <a:ext uri="{FF2B5EF4-FFF2-40B4-BE49-F238E27FC236}">
                <a16:creationId xmlns:a16="http://schemas.microsoft.com/office/drawing/2014/main" id="{33524A20-E0AE-47C2-8BDF-B9F8C4EB6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828" y="2933163"/>
            <a:ext cx="2336801" cy="349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32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1546-ED34-AC48-9259-5DE752A4513A}"/>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77"/>
              </a:rPr>
              <a:t>Trumping Free Press</a:t>
            </a:r>
          </a:p>
        </p:txBody>
      </p:sp>
      <p:sp>
        <p:nvSpPr>
          <p:cNvPr id="3" name="Content Placeholder 2">
            <a:extLst>
              <a:ext uri="{FF2B5EF4-FFF2-40B4-BE49-F238E27FC236}">
                <a16:creationId xmlns:a16="http://schemas.microsoft.com/office/drawing/2014/main" id="{9FCB4380-79A2-0F4D-9099-ECE6BD4E1A5F}"/>
              </a:ext>
            </a:extLst>
          </p:cNvPr>
          <p:cNvSpPr>
            <a:spLocks noGrp="1"/>
          </p:cNvSpPr>
          <p:nvPr>
            <p:ph idx="1"/>
          </p:nvPr>
        </p:nvSpPr>
        <p:spPr>
          <a:xfrm>
            <a:off x="457200" y="1066800"/>
            <a:ext cx="8229600" cy="5638800"/>
          </a:xfrm>
          <a:solidFill>
            <a:schemeClr val="bg1"/>
          </a:solidFill>
          <a:ln>
            <a:solidFill>
              <a:srgbClr val="002060"/>
            </a:solidFill>
          </a:ln>
        </p:spPr>
        <p:txBody>
          <a:bodyPr>
            <a:normAutofit fontScale="55000" lnSpcReduction="20000"/>
          </a:bodyPr>
          <a:lstStyle/>
          <a:p>
            <a:pPr marL="0" indent="0">
              <a:buNone/>
            </a:pPr>
            <a:r>
              <a:rPr lang="en-US" sz="3600" dirty="0">
                <a:latin typeface="Times" pitchFamily="2" charset="0"/>
              </a:rPr>
              <a:t>Develop an argument that evaluates whether First Amendment protections for the free press go to far. </a:t>
            </a:r>
          </a:p>
          <a:p>
            <a:pPr marL="0" lvl="0" indent="0">
              <a:buNone/>
            </a:pPr>
            <a:r>
              <a:rPr lang="en-US" sz="3600" dirty="0">
                <a:latin typeface="Times" pitchFamily="2" charset="0"/>
              </a:rPr>
              <a:t>Use at least ONE piece of evidence from the following documents</a:t>
            </a:r>
          </a:p>
          <a:p>
            <a:pPr lvl="1"/>
            <a:r>
              <a:rPr lang="en-US" sz="3600" b="1" dirty="0">
                <a:latin typeface="Times" pitchFamily="2" charset="0"/>
              </a:rPr>
              <a:t>1</a:t>
            </a:r>
            <a:r>
              <a:rPr lang="en-US" sz="3600" b="1" baseline="30000" dirty="0">
                <a:latin typeface="Times" pitchFamily="2" charset="0"/>
              </a:rPr>
              <a:t>st</a:t>
            </a:r>
            <a:r>
              <a:rPr lang="en-US" sz="3600" b="1" dirty="0">
                <a:latin typeface="Times" pitchFamily="2" charset="0"/>
              </a:rPr>
              <a:t> Amendment </a:t>
            </a:r>
          </a:p>
          <a:p>
            <a:pPr lvl="1"/>
            <a:r>
              <a:rPr lang="en-US" sz="3600" b="1" dirty="0">
                <a:latin typeface="Times" pitchFamily="2" charset="0"/>
              </a:rPr>
              <a:t>New York Times Co. v. United States</a:t>
            </a:r>
          </a:p>
          <a:p>
            <a:pPr lvl="1"/>
            <a:r>
              <a:rPr lang="en-US" sz="3600" b="1" dirty="0">
                <a:latin typeface="Times" pitchFamily="2" charset="0"/>
              </a:rPr>
              <a:t>New York Times Co. v. Sullivan</a:t>
            </a:r>
          </a:p>
          <a:p>
            <a:r>
              <a:rPr lang="en-US" sz="3600" dirty="0">
                <a:latin typeface="Times" pitchFamily="2" charset="0"/>
              </a:rPr>
              <a:t>In your essay, you must: </a:t>
            </a:r>
          </a:p>
          <a:p>
            <a:pPr lvl="0"/>
            <a:r>
              <a:rPr lang="en-US" sz="3600" dirty="0">
                <a:latin typeface="Times" pitchFamily="2" charset="0"/>
              </a:rPr>
              <a:t>Articulate a defensible claim or thesis that responds to the prompt and establishes a line of reasoning. </a:t>
            </a:r>
          </a:p>
          <a:p>
            <a:pPr lvl="0"/>
            <a:r>
              <a:rPr lang="en-US" sz="3600" dirty="0">
                <a:latin typeface="Times" pitchFamily="2" charset="0"/>
              </a:rPr>
              <a:t>Support your claim or thesis with at least TWO pieces of accurate and relevant evidence.</a:t>
            </a:r>
          </a:p>
          <a:p>
            <a:pPr lvl="1"/>
            <a:r>
              <a:rPr lang="en-US" sz="3600" dirty="0">
                <a:latin typeface="Times" pitchFamily="2" charset="0"/>
              </a:rPr>
              <a:t>One piece of evidence must come from one of the foundational documents listed above.</a:t>
            </a:r>
          </a:p>
          <a:p>
            <a:pPr lvl="1"/>
            <a:r>
              <a:rPr lang="en-US" sz="3600" dirty="0">
                <a:latin typeface="Times" pitchFamily="2" charset="0"/>
              </a:rPr>
              <a:t>A second piece of evidence can come from any other foundational document not used as your first piece of evidence, or it may be from your knowledge of course concepts. </a:t>
            </a:r>
          </a:p>
          <a:p>
            <a:pPr lvl="0"/>
            <a:r>
              <a:rPr lang="en-US" sz="3600" dirty="0">
                <a:latin typeface="Times" pitchFamily="2" charset="0"/>
              </a:rPr>
              <a:t>Use reasoning to explain why your evidence supports your claim or thesis </a:t>
            </a:r>
          </a:p>
          <a:p>
            <a:pPr lvl="0"/>
            <a:r>
              <a:rPr lang="en-US" sz="3600" dirty="0">
                <a:latin typeface="Times" pitchFamily="2" charset="0"/>
              </a:rPr>
              <a:t>Respond to an opposing or alternative perspective using refutation, concession, or rebuttal.</a:t>
            </a:r>
          </a:p>
          <a:p>
            <a:pPr marL="0" indent="0">
              <a:buNone/>
            </a:pPr>
            <a:endParaRPr lang="en-US" sz="2400" dirty="0">
              <a:latin typeface="Times" pitchFamily="2" charset="0"/>
            </a:endParaRPr>
          </a:p>
        </p:txBody>
      </p:sp>
    </p:spTree>
    <p:extLst>
      <p:ext uri="{BB962C8B-B14F-4D97-AF65-F5344CB8AC3E}">
        <p14:creationId xmlns:p14="http://schemas.microsoft.com/office/powerpoint/2010/main" val="3169999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Democratic Participation </a:t>
            </a:r>
          </a:p>
          <a:p>
            <a:pPr>
              <a:spcBef>
                <a:spcPts val="0"/>
              </a:spcBef>
            </a:pPr>
            <a:r>
              <a:rPr lang="en-US" sz="2000" dirty="0">
                <a:latin typeface="Times New Roman" pitchFamily="18" charset="0"/>
                <a:cs typeface="Times New Roman" pitchFamily="18" charset="0"/>
              </a:rPr>
              <a:t>Deciphering Assembly &amp; Petition </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Annotate McDonald v. Chicago</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44125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767B-7F70-4A46-B5F0-5BA8E9F10800}"/>
              </a:ext>
            </a:extLst>
          </p:cNvPr>
          <p:cNvSpPr>
            <a:spLocks noGrp="1"/>
          </p:cNvSpPr>
          <p:nvPr>
            <p:ph type="title"/>
          </p:nvPr>
        </p:nvSpPr>
        <p:spPr>
          <a:xfrm>
            <a:off x="152400" y="274638"/>
            <a:ext cx="8534400" cy="738980"/>
          </a:xfrm>
          <a:solidFill>
            <a:schemeClr val="bg1"/>
          </a:solidFill>
          <a:ln>
            <a:solidFill>
              <a:srgbClr val="FF0000"/>
            </a:solidFill>
          </a:ln>
        </p:spPr>
        <p:txBody>
          <a:bodyPr>
            <a:normAutofit/>
          </a:bodyPr>
          <a:lstStyle/>
          <a:p>
            <a:r>
              <a:rPr lang="en-US" sz="3800" dirty="0">
                <a:solidFill>
                  <a:srgbClr val="002060"/>
                </a:solidFill>
                <a:latin typeface="Castellar" panose="020A0402060406010301" pitchFamily="18" charset="77"/>
              </a:rPr>
              <a:t>Democratic Participation</a:t>
            </a:r>
          </a:p>
        </p:txBody>
      </p:sp>
      <p:sp>
        <p:nvSpPr>
          <p:cNvPr id="3" name="Content Placeholder 2">
            <a:extLst>
              <a:ext uri="{FF2B5EF4-FFF2-40B4-BE49-F238E27FC236}">
                <a16:creationId xmlns:a16="http://schemas.microsoft.com/office/drawing/2014/main" id="{218E1925-613A-914F-9D70-10D01506F200}"/>
              </a:ext>
            </a:extLst>
          </p:cNvPr>
          <p:cNvSpPr>
            <a:spLocks noGrp="1"/>
          </p:cNvSpPr>
          <p:nvPr>
            <p:ph idx="1"/>
          </p:nvPr>
        </p:nvSpPr>
        <p:spPr>
          <a:xfrm>
            <a:off x="457200" y="1219200"/>
            <a:ext cx="8229600" cy="4906963"/>
          </a:xfrm>
          <a:solidFill>
            <a:schemeClr val="bg1"/>
          </a:solidFill>
          <a:ln>
            <a:solidFill>
              <a:srgbClr val="002060"/>
            </a:solidFill>
          </a:ln>
        </p:spPr>
        <p:txBody>
          <a:bodyPr>
            <a:normAutofit/>
          </a:bodyPr>
          <a:lstStyle/>
          <a:p>
            <a:r>
              <a:rPr lang="en-US" sz="2400" dirty="0">
                <a:latin typeface="Times" pitchFamily="2" charset="0"/>
              </a:rPr>
              <a:t>Linkage Institutions in American Government </a:t>
            </a:r>
          </a:p>
        </p:txBody>
      </p:sp>
      <p:pic>
        <p:nvPicPr>
          <p:cNvPr id="4" name="Picture 7" descr="pacgrowthNumbers">
            <a:extLst>
              <a:ext uri="{FF2B5EF4-FFF2-40B4-BE49-F238E27FC236}">
                <a16:creationId xmlns:a16="http://schemas.microsoft.com/office/drawing/2014/main" id="{5182E5BC-75FD-FA4F-B988-F3FC56C73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15987" y="1752600"/>
            <a:ext cx="7007225" cy="3147218"/>
          </a:xfrm>
          <a:prstGeom prst="rect">
            <a:avLst/>
          </a:prstGeom>
        </p:spPr>
      </p:pic>
      <p:sp>
        <p:nvSpPr>
          <p:cNvPr id="5" name="Rectangle 4">
            <a:extLst>
              <a:ext uri="{FF2B5EF4-FFF2-40B4-BE49-F238E27FC236}">
                <a16:creationId xmlns:a16="http://schemas.microsoft.com/office/drawing/2014/main" id="{51F805D7-4670-A346-89A7-90756458003F}"/>
              </a:ext>
            </a:extLst>
          </p:cNvPr>
          <p:cNvSpPr/>
          <p:nvPr/>
        </p:nvSpPr>
        <p:spPr>
          <a:xfrm>
            <a:off x="4267200" y="2590800"/>
            <a:ext cx="36576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solidFill>
                  <a:schemeClr val="bg1"/>
                </a:solidFill>
                <a:latin typeface="Times" pitchFamily="2" charset="0"/>
              </a:rPr>
              <a:t>Rise of Interest Groups in American Government</a:t>
            </a:r>
          </a:p>
        </p:txBody>
      </p:sp>
      <p:sp>
        <p:nvSpPr>
          <p:cNvPr id="6" name="Rectangle 5">
            <a:extLst>
              <a:ext uri="{FF2B5EF4-FFF2-40B4-BE49-F238E27FC236}">
                <a16:creationId xmlns:a16="http://schemas.microsoft.com/office/drawing/2014/main" id="{3316E998-535C-9D49-AF3F-CAD18856E135}"/>
              </a:ext>
            </a:extLst>
          </p:cNvPr>
          <p:cNvSpPr/>
          <p:nvPr/>
        </p:nvSpPr>
        <p:spPr>
          <a:xfrm>
            <a:off x="266700" y="4953001"/>
            <a:ext cx="8610600" cy="1524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400" dirty="0">
                <a:latin typeface="Times" pitchFamily="2" charset="0"/>
              </a:rPr>
              <a:t>How has the 1</a:t>
            </a:r>
            <a:r>
              <a:rPr lang="en-US" sz="2400" baseline="30000" dirty="0">
                <a:latin typeface="Times" pitchFamily="2" charset="0"/>
              </a:rPr>
              <a:t>st</a:t>
            </a:r>
            <a:r>
              <a:rPr lang="en-US" sz="2400" dirty="0">
                <a:latin typeface="Times" pitchFamily="2" charset="0"/>
              </a:rPr>
              <a:t> Amendment encouraged political participation in American democracy?</a:t>
            </a:r>
          </a:p>
          <a:p>
            <a:pPr marL="342900" indent="-342900">
              <a:buFont typeface="+mj-lt"/>
              <a:buAutoNum type="arabicPeriod"/>
            </a:pPr>
            <a:r>
              <a:rPr lang="en-US" sz="2400" dirty="0">
                <a:latin typeface="Times" pitchFamily="2" charset="0"/>
              </a:rPr>
              <a:t>What are the potential dangers of the 1</a:t>
            </a:r>
            <a:r>
              <a:rPr lang="en-US" sz="2400" baseline="30000" dirty="0">
                <a:latin typeface="Times" pitchFamily="2" charset="0"/>
              </a:rPr>
              <a:t>st</a:t>
            </a:r>
            <a:r>
              <a:rPr lang="en-US" sz="2400" dirty="0">
                <a:latin typeface="Times" pitchFamily="2" charset="0"/>
              </a:rPr>
              <a:t> Amendment to our democratic institutions?</a:t>
            </a:r>
          </a:p>
        </p:txBody>
      </p:sp>
    </p:spTree>
    <p:extLst>
      <p:ext uri="{BB962C8B-B14F-4D97-AF65-F5344CB8AC3E}">
        <p14:creationId xmlns:p14="http://schemas.microsoft.com/office/powerpoint/2010/main" val="23018326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51EB-537A-BC4E-A2C2-41F9263646BD}"/>
              </a:ext>
            </a:extLst>
          </p:cNvPr>
          <p:cNvSpPr>
            <a:spLocks noGrp="1"/>
          </p:cNvSpPr>
          <p:nvPr>
            <p:ph type="title"/>
          </p:nvPr>
        </p:nvSpPr>
        <p:spPr>
          <a:xfrm>
            <a:off x="457200" y="274638"/>
            <a:ext cx="8229600" cy="5635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77"/>
              </a:rPr>
              <a:t>Political Speech Debate</a:t>
            </a:r>
          </a:p>
        </p:txBody>
      </p:sp>
      <p:sp>
        <p:nvSpPr>
          <p:cNvPr id="3" name="Content Placeholder 2">
            <a:extLst>
              <a:ext uri="{FF2B5EF4-FFF2-40B4-BE49-F238E27FC236}">
                <a16:creationId xmlns:a16="http://schemas.microsoft.com/office/drawing/2014/main" id="{02A79C83-C37C-5249-8941-1BB109E9CD7F}"/>
              </a:ext>
            </a:extLst>
          </p:cNvPr>
          <p:cNvSpPr>
            <a:spLocks noGrp="1"/>
          </p:cNvSpPr>
          <p:nvPr>
            <p:ph idx="1"/>
          </p:nvPr>
        </p:nvSpPr>
        <p:spPr>
          <a:xfrm>
            <a:off x="457200" y="1219200"/>
            <a:ext cx="8229600" cy="4906963"/>
          </a:xfrm>
          <a:solidFill>
            <a:schemeClr val="bg1"/>
          </a:solidFill>
        </p:spPr>
        <p:txBody>
          <a:bodyPr/>
          <a:lstStyle/>
          <a:p>
            <a:pPr marL="0" indent="0">
              <a:buNone/>
            </a:pPr>
            <a:r>
              <a:rPr lang="en-US" dirty="0">
                <a:latin typeface="Times" pitchFamily="2" charset="0"/>
              </a:rPr>
              <a:t>Citizens United v. FEC 2008</a:t>
            </a:r>
          </a:p>
          <a:p>
            <a:pPr marL="0" indent="0">
              <a:buNone/>
            </a:pPr>
            <a:r>
              <a:rPr lang="en-US" dirty="0">
                <a:latin typeface="Times" pitchFamily="2" charset="0"/>
              </a:rPr>
              <a:t>Question before the Court:</a:t>
            </a:r>
          </a:p>
          <a:p>
            <a:pPr marL="0" indent="0">
              <a:buNone/>
            </a:pPr>
            <a:endParaRPr lang="en-US" dirty="0">
              <a:latin typeface="Times" pitchFamily="2" charset="0"/>
            </a:endParaRPr>
          </a:p>
        </p:txBody>
      </p:sp>
      <p:sp>
        <p:nvSpPr>
          <p:cNvPr id="4" name="Rectangle 3">
            <a:extLst>
              <a:ext uri="{FF2B5EF4-FFF2-40B4-BE49-F238E27FC236}">
                <a16:creationId xmlns:a16="http://schemas.microsoft.com/office/drawing/2014/main" id="{26C81310-AE81-1344-BA63-F00EB15AB84C}"/>
              </a:ext>
            </a:extLst>
          </p:cNvPr>
          <p:cNvSpPr/>
          <p:nvPr/>
        </p:nvSpPr>
        <p:spPr>
          <a:xfrm>
            <a:off x="838200" y="2438400"/>
            <a:ext cx="80772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Do the Bipartisan Campaign Reform Act's disclosure requirements impose an unconstitutional burden when applied to electioneering requirements because they are protected "political speech" and not subject to regulation as "campaign speech"?</a:t>
            </a:r>
          </a:p>
        </p:txBody>
      </p:sp>
      <p:pic>
        <p:nvPicPr>
          <p:cNvPr id="5" name="Picture 4">
            <a:hlinkClick r:id="rId2"/>
            <a:extLst>
              <a:ext uri="{FF2B5EF4-FFF2-40B4-BE49-F238E27FC236}">
                <a16:creationId xmlns:a16="http://schemas.microsoft.com/office/drawing/2014/main" id="{0021D41C-5E14-824F-A81A-1FA38BCC0943}"/>
              </a:ext>
            </a:extLst>
          </p:cNvPr>
          <p:cNvPicPr>
            <a:picLocks noChangeAspect="1"/>
          </p:cNvPicPr>
          <p:nvPr/>
        </p:nvPicPr>
        <p:blipFill>
          <a:blip r:embed="rId3"/>
          <a:stretch>
            <a:fillRect/>
          </a:stretch>
        </p:blipFill>
        <p:spPr>
          <a:xfrm>
            <a:off x="1219200" y="4292599"/>
            <a:ext cx="2438400" cy="2365513"/>
          </a:xfrm>
          <a:prstGeom prst="rect">
            <a:avLst/>
          </a:prstGeom>
        </p:spPr>
      </p:pic>
      <p:pic>
        <p:nvPicPr>
          <p:cNvPr id="6" name="Picture 5">
            <a:extLst>
              <a:ext uri="{FF2B5EF4-FFF2-40B4-BE49-F238E27FC236}">
                <a16:creationId xmlns:a16="http://schemas.microsoft.com/office/drawing/2014/main" id="{3CD1AAA6-408C-884B-9D4E-0E341E7CE5BC}"/>
              </a:ext>
            </a:extLst>
          </p:cNvPr>
          <p:cNvPicPr>
            <a:picLocks noChangeAspect="1"/>
          </p:cNvPicPr>
          <p:nvPr/>
        </p:nvPicPr>
        <p:blipFill>
          <a:blip r:embed="rId4"/>
          <a:stretch>
            <a:fillRect/>
          </a:stretch>
        </p:blipFill>
        <p:spPr>
          <a:xfrm>
            <a:off x="4724400" y="4517232"/>
            <a:ext cx="2153622" cy="1952861"/>
          </a:xfrm>
          <a:prstGeom prst="rect">
            <a:avLst/>
          </a:prstGeom>
          <a:ln>
            <a:solidFill>
              <a:srgbClr val="FF0000"/>
            </a:solidFill>
          </a:ln>
        </p:spPr>
      </p:pic>
      <p:pic>
        <p:nvPicPr>
          <p:cNvPr id="7" name="Picture 6">
            <a:extLst>
              <a:ext uri="{FF2B5EF4-FFF2-40B4-BE49-F238E27FC236}">
                <a16:creationId xmlns:a16="http://schemas.microsoft.com/office/drawing/2014/main" id="{0A112ED6-303C-1B43-A9C9-EAA039D32F51}"/>
              </a:ext>
            </a:extLst>
          </p:cNvPr>
          <p:cNvPicPr>
            <a:picLocks noChangeAspect="1"/>
          </p:cNvPicPr>
          <p:nvPr/>
        </p:nvPicPr>
        <p:blipFill>
          <a:blip r:embed="rId5"/>
          <a:stretch>
            <a:fillRect/>
          </a:stretch>
        </p:blipFill>
        <p:spPr>
          <a:xfrm>
            <a:off x="7147411" y="4749800"/>
            <a:ext cx="1270000" cy="1270000"/>
          </a:xfrm>
          <a:prstGeom prst="rect">
            <a:avLst/>
          </a:prstGeom>
          <a:ln>
            <a:solidFill>
              <a:schemeClr val="tx1"/>
            </a:solidFill>
          </a:ln>
        </p:spPr>
      </p:pic>
    </p:spTree>
    <p:extLst>
      <p:ext uri="{BB962C8B-B14F-4D97-AF65-F5344CB8AC3E}">
        <p14:creationId xmlns:p14="http://schemas.microsoft.com/office/powerpoint/2010/main" val="99217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3422333-758A-874F-8F24-9D17FA82B8EF}"/>
              </a:ext>
            </a:extLst>
          </p:cNvPr>
          <p:cNvSpPr>
            <a:spLocks noGrp="1"/>
          </p:cNvSpPr>
          <p:nvPr>
            <p:ph type="title" idx="4294967295"/>
          </p:nvPr>
        </p:nvSpPr>
        <p:spPr>
          <a:xfrm>
            <a:off x="457200" y="274638"/>
            <a:ext cx="8229600" cy="639762"/>
          </a:xfrm>
          <a:solidFill>
            <a:schemeClr val="bg1"/>
          </a:solidFill>
          <a:ln>
            <a:solidFill>
              <a:srgbClr val="FF0000"/>
            </a:solidFill>
          </a:ln>
        </p:spPr>
        <p:txBody>
          <a:bodyPr>
            <a:normAutofit fontScale="90000"/>
          </a:bodyPr>
          <a:lstStyle/>
          <a:p>
            <a:r>
              <a:rPr lang="en-US" altLang="en-US" dirty="0">
                <a:solidFill>
                  <a:srgbClr val="002060"/>
                </a:solidFill>
                <a:latin typeface="Castellar" panose="020A0402060406010301" pitchFamily="18" charset="77"/>
              </a:rPr>
              <a:t>Freedom to Petition</a:t>
            </a:r>
          </a:p>
        </p:txBody>
      </p:sp>
      <p:sp>
        <p:nvSpPr>
          <p:cNvPr id="40963" name="Rectangle 3">
            <a:extLst>
              <a:ext uri="{FF2B5EF4-FFF2-40B4-BE49-F238E27FC236}">
                <a16:creationId xmlns:a16="http://schemas.microsoft.com/office/drawing/2014/main" id="{860AFD54-E820-564C-BE0A-487C00B579CD}"/>
              </a:ext>
            </a:extLst>
          </p:cNvPr>
          <p:cNvSpPr>
            <a:spLocks noGrp="1"/>
          </p:cNvSpPr>
          <p:nvPr>
            <p:ph type="body" sz="half" idx="4294967295"/>
          </p:nvPr>
        </p:nvSpPr>
        <p:spPr>
          <a:xfrm>
            <a:off x="3657600" y="1143000"/>
            <a:ext cx="5178425" cy="2743200"/>
          </a:xfrm>
          <a:solidFill>
            <a:schemeClr val="bg1"/>
          </a:solidFill>
          <a:ln>
            <a:solidFill>
              <a:srgbClr val="FF0000"/>
            </a:solidFill>
          </a:ln>
        </p:spPr>
        <p:txBody>
          <a:bodyPr>
            <a:normAutofit fontScale="92500" lnSpcReduction="20000"/>
          </a:bodyPr>
          <a:lstStyle/>
          <a:p>
            <a:pPr marL="0" indent="0">
              <a:lnSpc>
                <a:spcPct val="90000"/>
              </a:lnSpc>
              <a:buNone/>
            </a:pPr>
            <a:r>
              <a:rPr lang="en-US" altLang="en-US" sz="2300" dirty="0">
                <a:latin typeface="Times" pitchFamily="2" charset="0"/>
              </a:rPr>
              <a:t>Your right to ask for government action</a:t>
            </a:r>
          </a:p>
          <a:p>
            <a:pPr marL="0" indent="0">
              <a:lnSpc>
                <a:spcPct val="90000"/>
              </a:lnSpc>
              <a:buNone/>
            </a:pPr>
            <a:endParaRPr lang="en-US" altLang="en-US" sz="2300" dirty="0">
              <a:latin typeface="Times" pitchFamily="2" charset="0"/>
            </a:endParaRPr>
          </a:p>
          <a:p>
            <a:pPr marL="0" indent="0">
              <a:lnSpc>
                <a:spcPct val="90000"/>
              </a:lnSpc>
              <a:buNone/>
            </a:pPr>
            <a:r>
              <a:rPr lang="en-US" altLang="en-US" sz="2300" dirty="0">
                <a:latin typeface="Times" pitchFamily="2" charset="0"/>
              </a:rPr>
              <a:t>Covers:</a:t>
            </a:r>
          </a:p>
          <a:p>
            <a:pPr>
              <a:lnSpc>
                <a:spcPct val="90000"/>
              </a:lnSpc>
            </a:pPr>
            <a:r>
              <a:rPr lang="en-US" altLang="en-US" sz="2300" b="1" dirty="0">
                <a:solidFill>
                  <a:srgbClr val="002060"/>
                </a:solidFill>
                <a:latin typeface="Times" pitchFamily="2" charset="0"/>
              </a:rPr>
              <a:t>Lobbying</a:t>
            </a:r>
            <a:r>
              <a:rPr lang="en-US" altLang="en-US" sz="2300" dirty="0">
                <a:latin typeface="Times" pitchFamily="2" charset="0"/>
              </a:rPr>
              <a:t> (</a:t>
            </a:r>
            <a:r>
              <a:rPr lang="en-US" altLang="en-US" sz="2300" b="1" i="1" dirty="0">
                <a:solidFill>
                  <a:srgbClr val="C00000"/>
                </a:solidFill>
                <a:latin typeface="Times" pitchFamily="2" charset="0"/>
              </a:rPr>
              <a:t>Revolving door</a:t>
            </a:r>
            <a:r>
              <a:rPr lang="en-US" altLang="en-US" sz="2300" dirty="0">
                <a:latin typeface="Times" pitchFamily="2" charset="0"/>
              </a:rPr>
              <a:t>)</a:t>
            </a:r>
          </a:p>
          <a:p>
            <a:pPr>
              <a:lnSpc>
                <a:spcPct val="90000"/>
              </a:lnSpc>
            </a:pPr>
            <a:r>
              <a:rPr lang="en-US" altLang="en-US" sz="2300" b="1" dirty="0">
                <a:solidFill>
                  <a:srgbClr val="002060"/>
                </a:solidFill>
                <a:latin typeface="Times" pitchFamily="2" charset="0"/>
              </a:rPr>
              <a:t>Issue Advocacy &amp; Mass Mailing</a:t>
            </a:r>
          </a:p>
          <a:p>
            <a:pPr>
              <a:lnSpc>
                <a:spcPct val="90000"/>
              </a:lnSpc>
            </a:pPr>
            <a:r>
              <a:rPr lang="en-US" altLang="en-US" sz="2300" b="1" dirty="0">
                <a:solidFill>
                  <a:srgbClr val="002060"/>
                </a:solidFill>
                <a:latin typeface="Times" pitchFamily="2" charset="0"/>
              </a:rPr>
              <a:t>Formal petitioning</a:t>
            </a:r>
          </a:p>
          <a:p>
            <a:pPr>
              <a:lnSpc>
                <a:spcPct val="90000"/>
              </a:lnSpc>
            </a:pPr>
            <a:endParaRPr lang="en-US" altLang="en-US" sz="2300" dirty="0">
              <a:latin typeface="Times" pitchFamily="2" charset="0"/>
            </a:endParaRPr>
          </a:p>
          <a:p>
            <a:pPr marL="0" indent="0">
              <a:lnSpc>
                <a:spcPct val="90000"/>
              </a:lnSpc>
              <a:buNone/>
            </a:pPr>
            <a:r>
              <a:rPr lang="en-US" altLang="en-US" sz="2300" b="1" i="1" dirty="0">
                <a:latin typeface="Times" pitchFamily="2" charset="0"/>
              </a:rPr>
              <a:t>Limitations: </a:t>
            </a:r>
            <a:r>
              <a:rPr lang="en-US" altLang="en-US" sz="2300" dirty="0">
                <a:latin typeface="Times" pitchFamily="2" charset="0"/>
              </a:rPr>
              <a:t>Government can ignore &amp; campaign finance law (</a:t>
            </a:r>
            <a:r>
              <a:rPr lang="en-US" altLang="en-US" sz="2300" i="1" dirty="0">
                <a:solidFill>
                  <a:srgbClr val="C00000"/>
                </a:solidFill>
                <a:latin typeface="Times" pitchFamily="2" charset="0"/>
              </a:rPr>
              <a:t>Buckley v. </a:t>
            </a:r>
            <a:r>
              <a:rPr lang="en-US" altLang="en-US" sz="2300" i="1" dirty="0" err="1">
                <a:solidFill>
                  <a:srgbClr val="C00000"/>
                </a:solidFill>
                <a:latin typeface="Times" pitchFamily="2" charset="0"/>
              </a:rPr>
              <a:t>Valeo</a:t>
            </a:r>
            <a:r>
              <a:rPr lang="en-US" altLang="en-US" sz="2300" dirty="0">
                <a:latin typeface="Times" pitchFamily="2" charset="0"/>
              </a:rPr>
              <a:t>)</a:t>
            </a:r>
            <a:endParaRPr lang="en-US" altLang="en-US" sz="2300" dirty="0"/>
          </a:p>
        </p:txBody>
      </p:sp>
      <p:pic>
        <p:nvPicPr>
          <p:cNvPr id="40964" name="Picture 5" descr="Petition_protest_0">
            <a:extLst>
              <a:ext uri="{FF2B5EF4-FFF2-40B4-BE49-F238E27FC236}">
                <a16:creationId xmlns:a16="http://schemas.microsoft.com/office/drawing/2014/main" id="{1D1A3C01-D187-F94F-8E64-8B5A47305356}"/>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63378" y="1143000"/>
            <a:ext cx="2971800" cy="2514600"/>
          </a:xfrm>
        </p:spPr>
      </p:pic>
      <p:pic>
        <p:nvPicPr>
          <p:cNvPr id="3" name="Picture 2">
            <a:extLst>
              <a:ext uri="{FF2B5EF4-FFF2-40B4-BE49-F238E27FC236}">
                <a16:creationId xmlns:a16="http://schemas.microsoft.com/office/drawing/2014/main" id="{CF810B1A-A895-B846-9FA1-FB0BBDADE631}"/>
              </a:ext>
            </a:extLst>
          </p:cNvPr>
          <p:cNvPicPr>
            <a:picLocks noChangeAspect="1"/>
          </p:cNvPicPr>
          <p:nvPr/>
        </p:nvPicPr>
        <p:blipFill>
          <a:blip r:embed="rId3"/>
          <a:stretch>
            <a:fillRect/>
          </a:stretch>
        </p:blipFill>
        <p:spPr>
          <a:xfrm>
            <a:off x="381000" y="3990974"/>
            <a:ext cx="8305800" cy="2743199"/>
          </a:xfrm>
          <a:prstGeom prst="rect">
            <a:avLst/>
          </a:prstGeom>
          <a:ln>
            <a:solidFill>
              <a:srgbClr val="FF0000"/>
            </a:solidFill>
          </a:ln>
        </p:spPr>
      </p:pic>
    </p:spTree>
    <p:extLst>
      <p:ext uri="{BB962C8B-B14F-4D97-AF65-F5344CB8AC3E}">
        <p14:creationId xmlns:p14="http://schemas.microsoft.com/office/powerpoint/2010/main" val="869068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F7490D1-1AEC-6149-8B3F-EE17FAC53970}"/>
              </a:ext>
            </a:extLst>
          </p:cNvPr>
          <p:cNvSpPr>
            <a:spLocks noGrp="1"/>
          </p:cNvSpPr>
          <p:nvPr>
            <p:ph type="title" idx="4294967295"/>
          </p:nvPr>
        </p:nvSpPr>
        <p:spPr>
          <a:xfrm>
            <a:off x="457200" y="274638"/>
            <a:ext cx="8229600" cy="639762"/>
          </a:xfrm>
          <a:solidFill>
            <a:schemeClr val="bg1"/>
          </a:solidFill>
          <a:ln>
            <a:solidFill>
              <a:srgbClr val="FF0000"/>
            </a:solidFill>
          </a:ln>
        </p:spPr>
        <p:txBody>
          <a:bodyPr>
            <a:normAutofit fontScale="90000"/>
          </a:bodyPr>
          <a:lstStyle/>
          <a:p>
            <a:r>
              <a:rPr lang="en-US" altLang="en-US" dirty="0">
                <a:solidFill>
                  <a:srgbClr val="002060"/>
                </a:solidFill>
                <a:latin typeface="Castellar" panose="020A0402060406010301" pitchFamily="18" charset="77"/>
              </a:rPr>
              <a:t>Freedom of Assembly</a:t>
            </a:r>
          </a:p>
        </p:txBody>
      </p:sp>
      <p:sp>
        <p:nvSpPr>
          <p:cNvPr id="41987" name="Rectangle 3">
            <a:extLst>
              <a:ext uri="{FF2B5EF4-FFF2-40B4-BE49-F238E27FC236}">
                <a16:creationId xmlns:a16="http://schemas.microsoft.com/office/drawing/2014/main" id="{84951A32-45D2-0346-8A7C-4721CC8B6A9E}"/>
              </a:ext>
            </a:extLst>
          </p:cNvPr>
          <p:cNvSpPr>
            <a:spLocks noGrp="1"/>
          </p:cNvSpPr>
          <p:nvPr>
            <p:ph type="body" sz="half" idx="4294967295"/>
          </p:nvPr>
        </p:nvSpPr>
        <p:spPr>
          <a:xfrm>
            <a:off x="301624" y="1066800"/>
            <a:ext cx="8537575" cy="5056188"/>
          </a:xfrm>
          <a:solidFill>
            <a:schemeClr val="bg1"/>
          </a:solidFill>
          <a:ln>
            <a:solidFill>
              <a:srgbClr val="FF0000"/>
            </a:solidFill>
          </a:ln>
        </p:spPr>
        <p:txBody>
          <a:bodyPr>
            <a:normAutofit/>
          </a:bodyPr>
          <a:lstStyle/>
          <a:p>
            <a:pPr marL="0" indent="0">
              <a:lnSpc>
                <a:spcPct val="90000"/>
              </a:lnSpc>
              <a:buNone/>
            </a:pPr>
            <a:r>
              <a:rPr lang="en-US" altLang="en-US" sz="2400" dirty="0">
                <a:latin typeface="Times" pitchFamily="2" charset="0"/>
              </a:rPr>
              <a:t>Right to meet or gather or belong to a group</a:t>
            </a:r>
          </a:p>
          <a:p>
            <a:pPr marL="0" indent="0">
              <a:lnSpc>
                <a:spcPct val="90000"/>
              </a:lnSpc>
              <a:buNone/>
            </a:pPr>
            <a:r>
              <a:rPr lang="en-US" altLang="en-US" sz="2400" dirty="0">
                <a:latin typeface="Times" pitchFamily="2" charset="0"/>
              </a:rPr>
              <a:t>Covers:</a:t>
            </a:r>
          </a:p>
          <a:p>
            <a:pPr>
              <a:lnSpc>
                <a:spcPct val="90000"/>
              </a:lnSpc>
            </a:pPr>
            <a:r>
              <a:rPr lang="en-US" altLang="en-US" sz="2400" dirty="0">
                <a:latin typeface="Times" pitchFamily="2" charset="0"/>
              </a:rPr>
              <a:t>Interest Groups</a:t>
            </a:r>
          </a:p>
          <a:p>
            <a:pPr>
              <a:lnSpc>
                <a:spcPct val="90000"/>
              </a:lnSpc>
            </a:pPr>
            <a:r>
              <a:rPr lang="en-US" altLang="en-US" sz="2400" dirty="0">
                <a:latin typeface="Times" pitchFamily="2" charset="0"/>
              </a:rPr>
              <a:t>Political Parties</a:t>
            </a:r>
          </a:p>
          <a:p>
            <a:pPr>
              <a:lnSpc>
                <a:spcPct val="90000"/>
              </a:lnSpc>
            </a:pPr>
            <a:r>
              <a:rPr lang="en-US" altLang="en-US" sz="2400" dirty="0">
                <a:latin typeface="Times" pitchFamily="2" charset="0"/>
              </a:rPr>
              <a:t>Peaceful protest (</a:t>
            </a:r>
            <a:r>
              <a:rPr lang="en-US" altLang="en-US" sz="2400" b="1" i="1" dirty="0">
                <a:solidFill>
                  <a:srgbClr val="FF0000"/>
                </a:solidFill>
                <a:latin typeface="Times" pitchFamily="2" charset="0"/>
              </a:rPr>
              <a:t>does not cover Civil Disobedience</a:t>
            </a:r>
            <a:r>
              <a:rPr lang="en-US" altLang="en-US" sz="2400" dirty="0">
                <a:latin typeface="Times" pitchFamily="2" charset="0"/>
              </a:rPr>
              <a:t>) </a:t>
            </a:r>
          </a:p>
          <a:p>
            <a:pPr lvl="1">
              <a:lnSpc>
                <a:spcPct val="90000"/>
              </a:lnSpc>
            </a:pPr>
            <a:r>
              <a:rPr lang="en-US" altLang="en-US" sz="2400" b="1" dirty="0">
                <a:solidFill>
                  <a:srgbClr val="002060"/>
                </a:solidFill>
                <a:latin typeface="Times" pitchFamily="2" charset="0"/>
              </a:rPr>
              <a:t>Heckler’s Veto</a:t>
            </a:r>
            <a:r>
              <a:rPr lang="en-US" altLang="en-US" sz="2400" dirty="0">
                <a:latin typeface="Times" pitchFamily="2" charset="0"/>
              </a:rPr>
              <a:t>: heckle someone to stop an action </a:t>
            </a:r>
          </a:p>
        </p:txBody>
      </p:sp>
      <p:sp>
        <p:nvSpPr>
          <p:cNvPr id="2" name="Rectangle 1">
            <a:extLst>
              <a:ext uri="{FF2B5EF4-FFF2-40B4-BE49-F238E27FC236}">
                <a16:creationId xmlns:a16="http://schemas.microsoft.com/office/drawing/2014/main" id="{F6A38D9A-FF57-0545-BE4A-445E9EA18418}"/>
              </a:ext>
            </a:extLst>
          </p:cNvPr>
          <p:cNvSpPr/>
          <p:nvPr/>
        </p:nvSpPr>
        <p:spPr>
          <a:xfrm>
            <a:off x="150811" y="3594894"/>
            <a:ext cx="4419600" cy="2057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Limitations:</a:t>
            </a:r>
          </a:p>
          <a:p>
            <a:pPr marL="342900" indent="-342900">
              <a:buFont typeface="Arial" panose="020B0604020202020204" pitchFamily="34" charset="0"/>
              <a:buChar char="•"/>
            </a:pPr>
            <a:r>
              <a:rPr lang="en-US" sz="2400" b="1" dirty="0">
                <a:latin typeface="Times" pitchFamily="2" charset="0"/>
              </a:rPr>
              <a:t>Government can determine when &amp; where</a:t>
            </a:r>
          </a:p>
          <a:p>
            <a:pPr marL="342900" indent="-342900">
              <a:buFont typeface="Arial" panose="020B0604020202020204" pitchFamily="34" charset="0"/>
              <a:buChar char="•"/>
            </a:pPr>
            <a:r>
              <a:rPr lang="en-US" sz="2400" b="1" dirty="0">
                <a:latin typeface="Times" pitchFamily="2" charset="0"/>
              </a:rPr>
              <a:t>Public forms</a:t>
            </a:r>
          </a:p>
          <a:p>
            <a:pPr marL="342900" indent="-342900">
              <a:buFont typeface="Arial" panose="020B0604020202020204" pitchFamily="34" charset="0"/>
              <a:buChar char="•"/>
            </a:pPr>
            <a:r>
              <a:rPr lang="en-US" sz="2400" b="1" dirty="0">
                <a:latin typeface="Times" pitchFamily="2" charset="0"/>
              </a:rPr>
              <a:t>Hatch Act</a:t>
            </a:r>
          </a:p>
        </p:txBody>
      </p:sp>
      <p:pic>
        <p:nvPicPr>
          <p:cNvPr id="6" name="Picture 5" descr="Heckler Veto">
            <a:extLst>
              <a:ext uri="{FF2B5EF4-FFF2-40B4-BE49-F238E27FC236}">
                <a16:creationId xmlns:a16="http://schemas.microsoft.com/office/drawing/2014/main" id="{8CA646F3-5631-DF40-8A57-27BD6AC91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780477" y="3564002"/>
            <a:ext cx="4191000" cy="2860675"/>
          </a:xfrm>
          <a:prstGeom prst="rect">
            <a:avLst/>
          </a:prstGeom>
        </p:spPr>
      </p:pic>
    </p:spTree>
    <p:extLst>
      <p:ext uri="{BB962C8B-B14F-4D97-AF65-F5344CB8AC3E}">
        <p14:creationId xmlns:p14="http://schemas.microsoft.com/office/powerpoint/2010/main" val="178197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D728-46BE-4C1D-B4CB-594514C7F599}"/>
              </a:ext>
            </a:extLst>
          </p:cNvPr>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pPr>
              <a:defRPr/>
            </a:pPr>
            <a:r>
              <a:rPr lang="en-US" dirty="0">
                <a:latin typeface="Castellar" pitchFamily="18" charset="0"/>
              </a:rPr>
              <a:t>Intent of the Founders</a:t>
            </a:r>
          </a:p>
        </p:txBody>
      </p:sp>
      <p:sp>
        <p:nvSpPr>
          <p:cNvPr id="3" name="Content Placeholder 2">
            <a:extLst>
              <a:ext uri="{FF2B5EF4-FFF2-40B4-BE49-F238E27FC236}">
                <a16:creationId xmlns:a16="http://schemas.microsoft.com/office/drawing/2014/main" id="{4CA25431-5AA3-48BE-BAD8-26382BF5F800}"/>
              </a:ext>
            </a:extLst>
          </p:cNvPr>
          <p:cNvSpPr>
            <a:spLocks noGrp="1"/>
          </p:cNvSpPr>
          <p:nvPr>
            <p:ph sz="quarter" idx="1"/>
          </p:nvPr>
        </p:nvSpPr>
        <p:spPr>
          <a:xfrm>
            <a:off x="301625" y="1143000"/>
            <a:ext cx="8504238" cy="4956175"/>
          </a:xfrm>
          <a:solidFill>
            <a:schemeClr val="bg1"/>
          </a:solidFill>
        </p:spPr>
        <p:txBody>
          <a:bodyPr/>
          <a:lstStyle/>
          <a:p>
            <a:pPr>
              <a:defRPr/>
            </a:pPr>
            <a:r>
              <a:rPr lang="en-US" sz="2400" dirty="0">
                <a:latin typeface="Times New Roman" pitchFamily="18" charset="0"/>
                <a:cs typeface="Times New Roman" pitchFamily="18" charset="0"/>
              </a:rPr>
              <a:t>Constitution created a government that limit power </a:t>
            </a:r>
          </a:p>
          <a:p>
            <a:pPr marL="0" indent="0">
              <a:buFont typeface="Wingdings 2" pitchFamily="18" charset="2"/>
              <a:buNone/>
              <a:defRPr/>
            </a:pPr>
            <a:endParaRPr lang="en-US" sz="1500" dirty="0"/>
          </a:p>
          <a:p>
            <a:pPr marL="0" indent="0">
              <a:buFont typeface="Wingdings 2" pitchFamily="18" charset="2"/>
              <a:buNone/>
              <a:defRPr/>
            </a:pPr>
            <a:endParaRPr lang="en-US" sz="1500" dirty="0"/>
          </a:p>
          <a:p>
            <a:pPr marL="0" indent="0">
              <a:buFont typeface="Wingdings 2" pitchFamily="18" charset="2"/>
              <a:buNone/>
              <a:defRPr/>
            </a:pPr>
            <a:endParaRPr lang="en-US" sz="1500" dirty="0"/>
          </a:p>
          <a:p>
            <a:pPr marL="0" indent="0">
              <a:buFont typeface="Wingdings 2" pitchFamily="18" charset="2"/>
              <a:buNone/>
              <a:defRPr/>
            </a:pPr>
            <a:endParaRPr lang="en-US" sz="1500" dirty="0"/>
          </a:p>
          <a:p>
            <a:pPr marL="0" indent="0">
              <a:buFont typeface="Wingdings 2" pitchFamily="18" charset="2"/>
              <a:buNone/>
              <a:defRPr/>
            </a:pPr>
            <a:endParaRPr lang="en-US" sz="1500" dirty="0"/>
          </a:p>
          <a:p>
            <a:pPr marL="0" indent="0">
              <a:buFont typeface="Wingdings 2" pitchFamily="18" charset="2"/>
              <a:buNone/>
              <a:defRPr/>
            </a:pPr>
            <a:endParaRPr lang="en-US" sz="1500" dirty="0"/>
          </a:p>
          <a:p>
            <a:pPr marL="0" indent="0">
              <a:buFont typeface="Wingdings 2" pitchFamily="18" charset="2"/>
              <a:buNone/>
              <a:defRPr/>
            </a:pPr>
            <a:endParaRPr lang="en-US" sz="1500" dirty="0"/>
          </a:p>
          <a:p>
            <a:pPr marL="0" indent="0">
              <a:buFont typeface="Wingdings 2" pitchFamily="18" charset="2"/>
              <a:buNone/>
              <a:defRPr/>
            </a:pPr>
            <a:endParaRPr lang="en-US" sz="1500" dirty="0"/>
          </a:p>
          <a:p>
            <a:pPr marL="0" indent="0" algn="ctr">
              <a:buFont typeface="Wingdings 2" pitchFamily="18" charset="2"/>
              <a:buNone/>
              <a:defRPr/>
            </a:pPr>
            <a:r>
              <a:rPr lang="en-US" sz="2400" b="1" u="sng" dirty="0">
                <a:latin typeface="Times New Roman" pitchFamily="18" charset="0"/>
                <a:cs typeface="Times New Roman" pitchFamily="18" charset="0"/>
              </a:rPr>
              <a:t>Compromise: Bill of Rights </a:t>
            </a:r>
          </a:p>
        </p:txBody>
      </p:sp>
      <p:sp>
        <p:nvSpPr>
          <p:cNvPr id="4" name="Rectangle 3">
            <a:extLst>
              <a:ext uri="{FF2B5EF4-FFF2-40B4-BE49-F238E27FC236}">
                <a16:creationId xmlns:a16="http://schemas.microsoft.com/office/drawing/2014/main" id="{D41DFECB-C31A-48A0-BB56-81C7D3F447CF}"/>
              </a:ext>
            </a:extLst>
          </p:cNvPr>
          <p:cNvSpPr/>
          <p:nvPr/>
        </p:nvSpPr>
        <p:spPr>
          <a:xfrm>
            <a:off x="316281" y="1580516"/>
            <a:ext cx="3886200" cy="1467483"/>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400" b="1" dirty="0">
                <a:solidFill>
                  <a:schemeClr val="bg2"/>
                </a:solidFill>
                <a:latin typeface="Times New Roman" pitchFamily="18" charset="0"/>
                <a:cs typeface="Times New Roman" pitchFamily="18" charset="0"/>
              </a:rPr>
              <a:t>Federalists</a:t>
            </a:r>
            <a:r>
              <a:rPr lang="en-US" sz="2400" dirty="0">
                <a:solidFill>
                  <a:schemeClr val="bg2"/>
                </a:solidFill>
                <a:latin typeface="Times New Roman" pitchFamily="18" charset="0"/>
                <a:cs typeface="Times New Roman" pitchFamily="18" charset="0"/>
              </a:rPr>
              <a:t> – Bill of Rights unnecessary be the Constitution didn’t allow for tyranny</a:t>
            </a:r>
          </a:p>
        </p:txBody>
      </p:sp>
      <p:sp>
        <p:nvSpPr>
          <p:cNvPr id="5" name="Rectangle 4">
            <a:extLst>
              <a:ext uri="{FF2B5EF4-FFF2-40B4-BE49-F238E27FC236}">
                <a16:creationId xmlns:a16="http://schemas.microsoft.com/office/drawing/2014/main" id="{6A0E2278-3C4D-45E5-B908-C90365864DCE}"/>
              </a:ext>
            </a:extLst>
          </p:cNvPr>
          <p:cNvSpPr/>
          <p:nvPr/>
        </p:nvSpPr>
        <p:spPr>
          <a:xfrm>
            <a:off x="5469793" y="1580517"/>
            <a:ext cx="3429000" cy="146748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400" b="1" dirty="0">
                <a:solidFill>
                  <a:schemeClr val="bg2"/>
                </a:solidFill>
                <a:latin typeface="Times New Roman" pitchFamily="18" charset="0"/>
                <a:cs typeface="Times New Roman" pitchFamily="18" charset="0"/>
              </a:rPr>
              <a:t>Anti-Federalists</a:t>
            </a:r>
            <a:r>
              <a:rPr lang="en-US" sz="2400" dirty="0">
                <a:solidFill>
                  <a:schemeClr val="bg2"/>
                </a:solidFill>
                <a:latin typeface="Times New Roman" pitchFamily="18" charset="0"/>
                <a:cs typeface="Times New Roman" pitchFamily="18" charset="0"/>
              </a:rPr>
              <a:t> – Constitution does not define  the rights of the people</a:t>
            </a:r>
          </a:p>
        </p:txBody>
      </p:sp>
      <p:sp>
        <p:nvSpPr>
          <p:cNvPr id="6" name="Rectangle 5">
            <a:extLst>
              <a:ext uri="{FF2B5EF4-FFF2-40B4-BE49-F238E27FC236}">
                <a16:creationId xmlns:a16="http://schemas.microsoft.com/office/drawing/2014/main" id="{ADDE85DE-43CE-445A-BB8C-34BD47AF85A7}"/>
              </a:ext>
            </a:extLst>
          </p:cNvPr>
          <p:cNvSpPr/>
          <p:nvPr/>
        </p:nvSpPr>
        <p:spPr>
          <a:xfrm>
            <a:off x="4383533" y="1836174"/>
            <a:ext cx="970137"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4000" b="1" dirty="0">
                <a:ln w="11430"/>
                <a:solidFill>
                  <a:srgbClr val="FF0000"/>
                </a:solidFill>
                <a:effectLst>
                  <a:outerShdw blurRad="50800" dist="39000" dir="5460000" algn="tl">
                    <a:srgbClr val="000000">
                      <a:alpha val="38000"/>
                    </a:srgbClr>
                  </a:outerShdw>
                </a:effectLst>
                <a:latin typeface="Castellar" pitchFamily="18" charset="0"/>
              </a:rPr>
              <a:t>vs.</a:t>
            </a:r>
          </a:p>
        </p:txBody>
      </p:sp>
      <p:sp>
        <p:nvSpPr>
          <p:cNvPr id="7" name="Right Arrow 6">
            <a:extLst>
              <a:ext uri="{FF2B5EF4-FFF2-40B4-BE49-F238E27FC236}">
                <a16:creationId xmlns:a16="http://schemas.microsoft.com/office/drawing/2014/main" id="{68574761-9652-443C-8E50-C67172F7B032}"/>
              </a:ext>
            </a:extLst>
          </p:cNvPr>
          <p:cNvSpPr/>
          <p:nvPr/>
        </p:nvSpPr>
        <p:spPr>
          <a:xfrm rot="2148523">
            <a:off x="2085839" y="3075313"/>
            <a:ext cx="990600" cy="457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ight Arrow 7">
            <a:extLst>
              <a:ext uri="{FF2B5EF4-FFF2-40B4-BE49-F238E27FC236}">
                <a16:creationId xmlns:a16="http://schemas.microsoft.com/office/drawing/2014/main" id="{B703720E-7435-451E-8BE7-32D0E4644534}"/>
              </a:ext>
            </a:extLst>
          </p:cNvPr>
          <p:cNvSpPr/>
          <p:nvPr/>
        </p:nvSpPr>
        <p:spPr>
          <a:xfrm rot="8528130">
            <a:off x="6179339" y="3114160"/>
            <a:ext cx="990600" cy="457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63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648" y="4419600"/>
            <a:ext cx="458311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6257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706A00-0AD8-1E4D-A2D8-01F756AC3C57}"/>
              </a:ext>
            </a:extLst>
          </p:cNvPr>
          <p:cNvSpPr>
            <a:spLocks noGrp="1"/>
          </p:cNvSpPr>
          <p:nvPr>
            <p:ph type="title"/>
          </p:nvPr>
        </p:nvSpPr>
        <p:spPr>
          <a:xfrm>
            <a:off x="457200" y="274638"/>
            <a:ext cx="8229600" cy="639762"/>
          </a:xfrm>
          <a:solidFill>
            <a:schemeClr val="bg1"/>
          </a:solidFill>
          <a:ln>
            <a:solidFill>
              <a:srgbClr val="FF0000"/>
            </a:solidFill>
          </a:ln>
        </p:spPr>
        <p:txBody>
          <a:bodyPr>
            <a:normAutofit/>
          </a:bodyPr>
          <a:lstStyle/>
          <a:p>
            <a:r>
              <a:rPr lang="en-US" sz="3200" dirty="0">
                <a:solidFill>
                  <a:srgbClr val="002060"/>
                </a:solidFill>
                <a:latin typeface="Castellar" panose="020A0402060406010301" pitchFamily="18" charset="77"/>
              </a:rPr>
              <a:t>The Power of Interest Groups</a:t>
            </a:r>
          </a:p>
        </p:txBody>
      </p:sp>
      <p:pic>
        <p:nvPicPr>
          <p:cNvPr id="7" name="Content Placeholder 6">
            <a:extLst>
              <a:ext uri="{FF2B5EF4-FFF2-40B4-BE49-F238E27FC236}">
                <a16:creationId xmlns:a16="http://schemas.microsoft.com/office/drawing/2014/main" id="{24CB2BA7-BDCE-F94F-A854-23C1CD95177A}"/>
              </a:ext>
            </a:extLst>
          </p:cNvPr>
          <p:cNvPicPr>
            <a:picLocks noGrp="1" noChangeAspect="1"/>
          </p:cNvPicPr>
          <p:nvPr>
            <p:ph idx="1"/>
          </p:nvPr>
        </p:nvPicPr>
        <p:blipFill>
          <a:blip r:embed="rId2"/>
          <a:stretch>
            <a:fillRect/>
          </a:stretch>
        </p:blipFill>
        <p:spPr>
          <a:xfrm>
            <a:off x="381000" y="1143000"/>
            <a:ext cx="8458200" cy="4152900"/>
          </a:xfrm>
          <a:solidFill>
            <a:schemeClr val="bg1"/>
          </a:solidFill>
          <a:ln>
            <a:solidFill>
              <a:srgbClr val="FF0000"/>
            </a:solidFill>
          </a:ln>
        </p:spPr>
      </p:pic>
      <p:sp>
        <p:nvSpPr>
          <p:cNvPr id="8" name="Rectangle 7">
            <a:extLst>
              <a:ext uri="{FF2B5EF4-FFF2-40B4-BE49-F238E27FC236}">
                <a16:creationId xmlns:a16="http://schemas.microsoft.com/office/drawing/2014/main" id="{77D849CB-EB71-4942-AC80-2A958F92DF1F}"/>
              </a:ext>
            </a:extLst>
          </p:cNvPr>
          <p:cNvSpPr/>
          <p:nvPr/>
        </p:nvSpPr>
        <p:spPr>
          <a:xfrm>
            <a:off x="457200" y="5486400"/>
            <a:ext cx="8305800" cy="10969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Interest Groups use of </a:t>
            </a:r>
            <a:r>
              <a:rPr lang="en-US" sz="2400" b="1" u="sng" dirty="0">
                <a:latin typeface="Times" pitchFamily="2" charset="0"/>
              </a:rPr>
              <a:t>issue advocacy</a:t>
            </a:r>
          </a:p>
          <a:p>
            <a:pPr marL="342900" indent="-342900">
              <a:buFont typeface="Arial" panose="020B0604020202020204" pitchFamily="34" charset="0"/>
              <a:buChar char="•"/>
            </a:pPr>
            <a:r>
              <a:rPr lang="en-US" sz="2400" b="1" u="sng" dirty="0">
                <a:latin typeface="Times" pitchFamily="2" charset="0"/>
              </a:rPr>
              <a:t>FEC v. Citizens United</a:t>
            </a:r>
            <a:r>
              <a:rPr lang="en-US" sz="2400" dirty="0">
                <a:latin typeface="Times" pitchFamily="2" charset="0"/>
              </a:rPr>
              <a:t>: Corporations have 1</a:t>
            </a:r>
            <a:r>
              <a:rPr lang="en-US" sz="2400" baseline="30000" dirty="0">
                <a:latin typeface="Times" pitchFamily="2" charset="0"/>
              </a:rPr>
              <a:t>st</a:t>
            </a:r>
            <a:r>
              <a:rPr lang="en-US" sz="2400" dirty="0">
                <a:latin typeface="Times" pitchFamily="2" charset="0"/>
              </a:rPr>
              <a:t> amendment rights  </a:t>
            </a:r>
          </a:p>
        </p:txBody>
      </p:sp>
      <p:pic>
        <p:nvPicPr>
          <p:cNvPr id="9" name="Picture 8">
            <a:extLst>
              <a:ext uri="{FF2B5EF4-FFF2-40B4-BE49-F238E27FC236}">
                <a16:creationId xmlns:a16="http://schemas.microsoft.com/office/drawing/2014/main" id="{B8E40753-5B17-E848-A221-36194B260870}"/>
              </a:ext>
            </a:extLst>
          </p:cNvPr>
          <p:cNvPicPr>
            <a:picLocks noChangeAspect="1"/>
          </p:cNvPicPr>
          <p:nvPr/>
        </p:nvPicPr>
        <p:blipFill>
          <a:blip r:embed="rId3"/>
          <a:stretch>
            <a:fillRect/>
          </a:stretch>
        </p:blipFill>
        <p:spPr>
          <a:xfrm>
            <a:off x="1676400" y="1905000"/>
            <a:ext cx="3276600" cy="2473833"/>
          </a:xfrm>
          <a:prstGeom prst="rect">
            <a:avLst/>
          </a:prstGeom>
        </p:spPr>
      </p:pic>
    </p:spTree>
    <p:extLst>
      <p:ext uri="{BB962C8B-B14F-4D97-AF65-F5344CB8AC3E}">
        <p14:creationId xmlns:p14="http://schemas.microsoft.com/office/powerpoint/2010/main" val="13883284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48F4-A916-2E4D-8AB6-A1DD9771A65A}"/>
              </a:ext>
            </a:extLst>
          </p:cNvPr>
          <p:cNvSpPr>
            <a:spLocks noGrp="1"/>
          </p:cNvSpPr>
          <p:nvPr>
            <p:ph type="title"/>
          </p:nvPr>
        </p:nvSpPr>
        <p:spPr>
          <a:xfrm>
            <a:off x="152400" y="274638"/>
            <a:ext cx="8763000" cy="639762"/>
          </a:xfrm>
          <a:solidFill>
            <a:schemeClr val="bg1"/>
          </a:solidFill>
          <a:ln>
            <a:solidFill>
              <a:srgbClr val="FF0000"/>
            </a:solidFill>
          </a:ln>
        </p:spPr>
        <p:txBody>
          <a:bodyPr>
            <a:noAutofit/>
          </a:bodyPr>
          <a:lstStyle/>
          <a:p>
            <a:r>
              <a:rPr lang="en-US" sz="3200" dirty="0">
                <a:solidFill>
                  <a:srgbClr val="002060"/>
                </a:solidFill>
                <a:latin typeface="Castellar" panose="020A0402060406010301" pitchFamily="18" charset="77"/>
              </a:rPr>
              <a:t>Clarifying Assembly &amp; Petition</a:t>
            </a:r>
          </a:p>
        </p:txBody>
      </p:sp>
      <p:sp>
        <p:nvSpPr>
          <p:cNvPr id="3" name="Content Placeholder 2">
            <a:extLst>
              <a:ext uri="{FF2B5EF4-FFF2-40B4-BE49-F238E27FC236}">
                <a16:creationId xmlns:a16="http://schemas.microsoft.com/office/drawing/2014/main" id="{6E9742F9-2781-DF4B-80EB-3987ED15E74E}"/>
              </a:ext>
            </a:extLst>
          </p:cNvPr>
          <p:cNvSpPr>
            <a:spLocks noGrp="1"/>
          </p:cNvSpPr>
          <p:nvPr>
            <p:ph idx="1"/>
          </p:nvPr>
        </p:nvSpPr>
        <p:spPr>
          <a:xfrm>
            <a:off x="457200" y="1219200"/>
            <a:ext cx="8458200" cy="5364162"/>
          </a:xfrm>
          <a:solidFill>
            <a:schemeClr val="bg1"/>
          </a:solidFill>
          <a:ln>
            <a:solidFill>
              <a:srgbClr val="002060"/>
            </a:solidFill>
          </a:ln>
        </p:spPr>
        <p:txBody>
          <a:bodyPr>
            <a:normAutofit fontScale="62500" lnSpcReduction="20000"/>
          </a:bodyPr>
          <a:lstStyle/>
          <a:p>
            <a:pPr marL="514350" indent="-514350">
              <a:buFont typeface="+mj-lt"/>
              <a:buAutoNum type="arabicPeriod"/>
            </a:pPr>
            <a:r>
              <a:rPr lang="en-US" dirty="0">
                <a:latin typeface="Times" pitchFamily="2" charset="0"/>
              </a:rPr>
              <a:t>What restrictions can the government place on assemblies? </a:t>
            </a:r>
          </a:p>
          <a:p>
            <a:pPr marL="514350" indent="-514350">
              <a:buFont typeface="+mj-lt"/>
              <a:buAutoNum type="arabicPeriod"/>
            </a:pPr>
            <a:r>
              <a:rPr lang="en-US" dirty="0">
                <a:latin typeface="Times" pitchFamily="2" charset="0"/>
              </a:rPr>
              <a:t>Why can it be dangerous to give the government broad authority to place restrictions on assemblies? </a:t>
            </a:r>
          </a:p>
          <a:p>
            <a:pPr marL="514350" indent="-514350">
              <a:buFont typeface="+mj-lt"/>
              <a:buAutoNum type="arabicPeriod"/>
            </a:pPr>
            <a:r>
              <a:rPr lang="en-US" dirty="0">
                <a:latin typeface="Times" pitchFamily="2" charset="0"/>
              </a:rPr>
              <a:t>What responsibilities do governments have to protect protestors? When protestors and counter-protestors are both there legally, at what point are the police supposed to intervene to prevent violence without allowing counter-protestors to exercise a heckler’s veto?</a:t>
            </a:r>
          </a:p>
          <a:p>
            <a:pPr marL="514350" indent="-514350">
              <a:buFont typeface="+mj-lt"/>
              <a:buAutoNum type="arabicPeriod"/>
            </a:pPr>
            <a:r>
              <a:rPr lang="en-US" dirty="0">
                <a:latin typeface="Times" pitchFamily="2" charset="0"/>
              </a:rPr>
              <a:t>Why is it important to protect the rights of groups to protest, and what should cities be required to ensure that protests can take place and aren’t shut down by heckler’s vetoes?</a:t>
            </a:r>
          </a:p>
          <a:p>
            <a:pPr marL="514350" indent="-514350">
              <a:buFont typeface="+mj-lt"/>
              <a:buAutoNum type="arabicPeriod"/>
            </a:pPr>
            <a:r>
              <a:rPr lang="en-US" dirty="0">
                <a:latin typeface="Times" pitchFamily="2" charset="0"/>
              </a:rPr>
              <a:t>What reasonable time, place, and manner restrictions should cities adopt so protestors and possible counter-protestors can protest without shouting each other down? </a:t>
            </a:r>
          </a:p>
          <a:p>
            <a:pPr marL="514350" indent="-514350">
              <a:buFont typeface="+mj-lt"/>
              <a:buAutoNum type="arabicPeriod"/>
            </a:pPr>
            <a:r>
              <a:rPr lang="en-US" dirty="0">
                <a:latin typeface="Times" pitchFamily="2" charset="0"/>
              </a:rPr>
              <a:t>If a controversial speaker is coming to a college campus, how should their right to speak be guaranteed and at what point do you intervene and remove counter-protestors? </a:t>
            </a:r>
          </a:p>
          <a:p>
            <a:pPr marL="514350" indent="-514350">
              <a:buFont typeface="+mj-lt"/>
              <a:buAutoNum type="arabicPeriod"/>
            </a:pPr>
            <a:r>
              <a:rPr lang="en-US" dirty="0">
                <a:latin typeface="Times" pitchFamily="2" charset="0"/>
              </a:rPr>
              <a:t>Why is it important to protect the Constitution rights of groups we disagree strongly with and how can they be allowed to protest peacefully?</a:t>
            </a:r>
          </a:p>
        </p:txBody>
      </p:sp>
    </p:spTree>
    <p:extLst>
      <p:ext uri="{BB962C8B-B14F-4D97-AF65-F5344CB8AC3E}">
        <p14:creationId xmlns:p14="http://schemas.microsoft.com/office/powerpoint/2010/main" val="3387199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F3F5-AFE6-491E-A378-ABBC7585F592}"/>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astellar" panose="020A0402060406010301" pitchFamily="18" charset="0"/>
              </a:rPr>
              <a:t>Political Speech</a:t>
            </a:r>
          </a:p>
        </p:txBody>
      </p:sp>
      <p:sp>
        <p:nvSpPr>
          <p:cNvPr id="3" name="Content Placeholder 2">
            <a:extLst>
              <a:ext uri="{FF2B5EF4-FFF2-40B4-BE49-F238E27FC236}">
                <a16:creationId xmlns:a16="http://schemas.microsoft.com/office/drawing/2014/main" id="{F1BA288D-D306-4E92-BDAE-61A2D9177CAC}"/>
              </a:ext>
            </a:extLst>
          </p:cNvPr>
          <p:cNvSpPr>
            <a:spLocks noGrp="1"/>
          </p:cNvSpPr>
          <p:nvPr>
            <p:ph idx="1"/>
          </p:nvPr>
        </p:nvSpPr>
        <p:spPr>
          <a:xfrm>
            <a:off x="449705" y="4800600"/>
            <a:ext cx="8229600" cy="1817739"/>
          </a:xfrm>
          <a:solidFill>
            <a:schemeClr val="bg1"/>
          </a:solidFill>
          <a:ln>
            <a:solidFill>
              <a:srgbClr val="002060"/>
            </a:solidFill>
          </a:ln>
        </p:spPr>
        <p:txBody>
          <a:bodyPr>
            <a:normAutofit/>
          </a:bodyPr>
          <a:lstStyle/>
          <a:p>
            <a:pPr marL="457200" indent="-457200">
              <a:buFont typeface="+mj-lt"/>
              <a:buAutoNum type="alphaUcPeriod"/>
            </a:pPr>
            <a:r>
              <a:rPr lang="en-US" sz="2400" dirty="0">
                <a:latin typeface="Times" panose="02020603050405020304" pitchFamily="18" charset="0"/>
                <a:cs typeface="Times" panose="02020603050405020304" pitchFamily="18" charset="0"/>
              </a:rPr>
              <a:t>Explain why campaign donations are consider protected under the Bill of Rights.</a:t>
            </a:r>
          </a:p>
          <a:p>
            <a:pPr marL="457200" indent="-457200">
              <a:buFont typeface="+mj-lt"/>
              <a:buAutoNum type="alphaUcPeriod"/>
            </a:pPr>
            <a:r>
              <a:rPr lang="en-US" sz="2400" dirty="0">
                <a:latin typeface="Times" panose="02020603050405020304" pitchFamily="18" charset="0"/>
                <a:cs typeface="Times" panose="02020603050405020304" pitchFamily="18" charset="0"/>
              </a:rPr>
              <a:t>Identify and explain TWO ways money has adapted to limitations placed on campaign finance. </a:t>
            </a:r>
          </a:p>
        </p:txBody>
      </p:sp>
      <p:pic>
        <p:nvPicPr>
          <p:cNvPr id="1026" name="Picture 2" descr="The Citizens United era of money in politics, explained - Vox">
            <a:extLst>
              <a:ext uri="{FF2B5EF4-FFF2-40B4-BE49-F238E27FC236}">
                <a16:creationId xmlns:a16="http://schemas.microsoft.com/office/drawing/2014/main" id="{11C0DD53-A028-4E48-8C44-6DD63E5C0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63480"/>
            <a:ext cx="7696200" cy="3124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6717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a:ln>
            <a:solidFill>
              <a:srgbClr val="C00000"/>
            </a:solidFill>
          </a:ln>
        </p:spPr>
        <p:txBody>
          <a:bodyPr>
            <a:normAutofit/>
          </a:bodyPr>
          <a:lstStyle/>
          <a:p>
            <a:pPr marL="0" indent="0">
              <a:spcBef>
                <a:spcPts val="0"/>
              </a:spcBef>
              <a:buNone/>
            </a:pPr>
            <a:r>
              <a:rPr lang="en-US" sz="1600" b="1" dirty="0">
                <a:solidFill>
                  <a:srgbClr val="002060"/>
                </a:solidFill>
                <a:latin typeface="Times New Roman" pitchFamily="18" charset="0"/>
                <a:cs typeface="Times New Roman" pitchFamily="18" charset="0"/>
              </a:rPr>
              <a:t>Enduring Understanding</a:t>
            </a:r>
            <a:r>
              <a:rPr lang="en-US" sz="16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600" b="1" dirty="0">
                <a:solidFill>
                  <a:srgbClr val="002060"/>
                </a:solidFill>
                <a:latin typeface="Times New Roman" pitchFamily="18" charset="0"/>
                <a:cs typeface="Times New Roman" pitchFamily="18" charset="0"/>
              </a:rPr>
              <a:t>L.O. LOR-2.A: </a:t>
            </a:r>
            <a:r>
              <a:rPr lang="en-US" sz="16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600" b="1" dirty="0">
                <a:solidFill>
                  <a:srgbClr val="002060"/>
                </a:solidFill>
                <a:latin typeface="Times New Roman" pitchFamily="18" charset="0"/>
                <a:cs typeface="Times New Roman" pitchFamily="18" charset="0"/>
              </a:rPr>
              <a:t>L.O. LOR-2.B: </a:t>
            </a:r>
            <a:r>
              <a:rPr lang="en-US" sz="1600" dirty="0">
                <a:latin typeface="Times New Roman" pitchFamily="18" charset="0"/>
                <a:cs typeface="Times New Roman" pitchFamily="18" charset="0"/>
              </a:rPr>
              <a:t>Describe the rights protected in the Bill of Rights</a:t>
            </a:r>
          </a:p>
          <a:p>
            <a:pPr marL="0" indent="0">
              <a:spcBef>
                <a:spcPts val="0"/>
              </a:spcBef>
              <a:buNone/>
            </a:pPr>
            <a:r>
              <a:rPr lang="en-US" sz="1600" b="1" dirty="0">
                <a:solidFill>
                  <a:srgbClr val="002060"/>
                </a:solidFill>
                <a:latin typeface="Times New Roman" pitchFamily="18" charset="0"/>
                <a:cs typeface="Times New Roman" pitchFamily="18" charset="0"/>
              </a:rPr>
              <a:t>Essential Question:</a:t>
            </a:r>
            <a:r>
              <a:rPr lang="en-US" sz="1600" b="1" dirty="0">
                <a:solidFill>
                  <a:srgbClr val="002060"/>
                </a:solidFill>
              </a:rPr>
              <a:t> </a:t>
            </a:r>
            <a:r>
              <a:rPr lang="en-US" sz="16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1600" dirty="0"/>
              <a:t>? </a:t>
            </a:r>
            <a:endParaRPr lang="en-US" sz="1600" dirty="0">
              <a:latin typeface="Times New Roman" pitchFamily="18" charset="0"/>
              <a:cs typeface="Times New Roman" pitchFamily="18" charset="0"/>
            </a:endParaRPr>
          </a:p>
          <a:p>
            <a:pPr marL="0" indent="0">
              <a:spcBef>
                <a:spcPts val="0"/>
              </a:spcBef>
              <a:buNone/>
            </a:pPr>
            <a:r>
              <a:rPr lang="en-US" sz="1600" b="1" dirty="0">
                <a:solidFill>
                  <a:srgbClr val="002060"/>
                </a:solidFill>
                <a:latin typeface="Times New Roman" pitchFamily="18" charset="0"/>
                <a:cs typeface="Times New Roman" pitchFamily="18" charset="0"/>
              </a:rPr>
              <a:t>Students can:</a:t>
            </a:r>
          </a:p>
          <a:p>
            <a:pPr marL="457200" indent="-234950">
              <a:spcBef>
                <a:spcPts val="0"/>
              </a:spcBef>
            </a:pPr>
            <a:r>
              <a:rPr lang="en-US" sz="1800" dirty="0">
                <a:latin typeface="Times New Roman" pitchFamily="18" charset="0"/>
                <a:cs typeface="Times New Roman" pitchFamily="18" charset="0"/>
              </a:rPr>
              <a:t>Evaluate the debate over the necessity of adding the Bill of Rights to the U.S. Constitution as a guardian of American civil liberties</a:t>
            </a:r>
          </a:p>
          <a:p>
            <a:pPr marL="457200" indent="-234950">
              <a:spcBef>
                <a:spcPts val="0"/>
              </a:spcBef>
            </a:pPr>
            <a:r>
              <a:rPr lang="en-US" sz="18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16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Agenda</a:t>
            </a:r>
          </a:p>
          <a:p>
            <a:pPr>
              <a:spcBef>
                <a:spcPts val="0"/>
              </a:spcBef>
            </a:pPr>
            <a:r>
              <a:rPr lang="en-US" sz="2200" dirty="0">
                <a:latin typeface="Times New Roman" pitchFamily="18" charset="0"/>
                <a:cs typeface="Times New Roman" pitchFamily="18" charset="0"/>
              </a:rPr>
              <a:t>Free Press in Modern Times </a:t>
            </a:r>
          </a:p>
          <a:p>
            <a:pPr>
              <a:spcBef>
                <a:spcPts val="0"/>
              </a:spcBef>
            </a:pPr>
            <a:r>
              <a:rPr lang="en-US" sz="2200" dirty="0">
                <a:latin typeface="Times New Roman" pitchFamily="18" charset="0"/>
                <a:cs typeface="Times New Roman" pitchFamily="18" charset="0"/>
              </a:rPr>
              <a:t>Selectively Incorporated </a:t>
            </a:r>
          </a:p>
          <a:p>
            <a:pPr>
              <a:spcBef>
                <a:spcPts val="0"/>
              </a:spcBef>
            </a:pPr>
            <a:r>
              <a:rPr lang="en-US" sz="2200" dirty="0">
                <a:latin typeface="Times New Roman" pitchFamily="18" charset="0"/>
                <a:cs typeface="Times New Roman" pitchFamily="18" charset="0"/>
              </a:rPr>
              <a:t>The Power of Precedent – Opinion summary</a:t>
            </a:r>
          </a:p>
          <a:p>
            <a:pPr marL="0" indent="0">
              <a:spcBef>
                <a:spcPts val="0"/>
              </a:spcBef>
              <a:buNone/>
            </a:pPr>
            <a:endParaRPr lang="en-US" sz="2200" dirty="0">
              <a:latin typeface="Times New Roman" pitchFamily="18" charset="0"/>
              <a:cs typeface="Times New Roman" pitchFamily="18" charset="0"/>
            </a:endParaRPr>
          </a:p>
          <a:p>
            <a:pPr marL="0" indent="0">
              <a:spcBef>
                <a:spcPts val="0"/>
              </a:spcBef>
              <a:buNone/>
            </a:pPr>
            <a:r>
              <a:rPr lang="en-US" sz="2200" b="1" dirty="0">
                <a:solidFill>
                  <a:srgbClr val="002060"/>
                </a:solidFill>
                <a:latin typeface="Times New Roman" pitchFamily="18" charset="0"/>
                <a:cs typeface="Times New Roman" pitchFamily="18" charset="0"/>
              </a:rPr>
              <a:t>Homework: The Right to Bear Arms</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22417791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97D3C-C722-E3A9-68A8-92369502B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798C0-318F-5B63-1153-4B9E1267B74F}"/>
              </a:ext>
            </a:extLst>
          </p:cNvPr>
          <p:cNvSpPr>
            <a:spLocks noGrp="1"/>
          </p:cNvSpPr>
          <p:nvPr>
            <p:ph type="title"/>
          </p:nvPr>
        </p:nvSpPr>
        <p:spPr>
          <a:xfrm>
            <a:off x="152400" y="274638"/>
            <a:ext cx="8534400" cy="792162"/>
          </a:xfrm>
          <a:solidFill>
            <a:schemeClr val="bg1"/>
          </a:solidFill>
          <a:ln>
            <a:solidFill>
              <a:srgbClr val="002060"/>
            </a:solidFill>
          </a:ln>
        </p:spPr>
        <p:txBody>
          <a:bodyPr>
            <a:normAutofit/>
          </a:bodyPr>
          <a:lstStyle/>
          <a:p>
            <a:r>
              <a:rPr lang="en-US" dirty="0">
                <a:solidFill>
                  <a:srgbClr val="002060"/>
                </a:solidFill>
                <a:latin typeface="Castellar" panose="020A0402060406010301" pitchFamily="18" charset="77"/>
              </a:rPr>
              <a:t>Free Pressing Guidelines </a:t>
            </a:r>
          </a:p>
        </p:txBody>
      </p:sp>
      <p:sp>
        <p:nvSpPr>
          <p:cNvPr id="3" name="Content Placeholder 2">
            <a:extLst>
              <a:ext uri="{FF2B5EF4-FFF2-40B4-BE49-F238E27FC236}">
                <a16:creationId xmlns:a16="http://schemas.microsoft.com/office/drawing/2014/main" id="{87ECB68A-7981-7FBE-85F6-2ED613338914}"/>
              </a:ext>
            </a:extLst>
          </p:cNvPr>
          <p:cNvSpPr>
            <a:spLocks noGrp="1"/>
          </p:cNvSpPr>
          <p:nvPr>
            <p:ph idx="1"/>
          </p:nvPr>
        </p:nvSpPr>
        <p:spPr>
          <a:xfrm>
            <a:off x="457200" y="1243816"/>
            <a:ext cx="8534400" cy="4882348"/>
          </a:xfrm>
          <a:solidFill>
            <a:schemeClr val="bg1"/>
          </a:solidFill>
        </p:spPr>
        <p:txBody>
          <a:bodyPr>
            <a:normAutofit/>
          </a:bodyPr>
          <a:lstStyle/>
          <a:p>
            <a:pPr marL="0" indent="0">
              <a:buNone/>
            </a:pPr>
            <a:r>
              <a:rPr lang="en-US" sz="2400" dirty="0">
                <a:latin typeface="Times" pitchFamily="2" charset="0"/>
              </a:rPr>
              <a:t>Evaluate where free press in the United States currently stands</a:t>
            </a: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a:p>
            <a:pPr marL="0" indent="0">
              <a:buNone/>
            </a:pPr>
            <a:endParaRPr lang="en-US" sz="2400" dirty="0">
              <a:latin typeface="Times" pitchFamily="2" charset="0"/>
            </a:endParaRPr>
          </a:p>
        </p:txBody>
      </p:sp>
      <p:sp>
        <p:nvSpPr>
          <p:cNvPr id="7" name="Rectangle 6">
            <a:extLst>
              <a:ext uri="{FF2B5EF4-FFF2-40B4-BE49-F238E27FC236}">
                <a16:creationId xmlns:a16="http://schemas.microsoft.com/office/drawing/2014/main" id="{62083720-6641-7C2A-54BC-E856F1AB5A6C}"/>
              </a:ext>
            </a:extLst>
          </p:cNvPr>
          <p:cNvSpPr/>
          <p:nvPr/>
        </p:nvSpPr>
        <p:spPr>
          <a:xfrm>
            <a:off x="182380" y="1828800"/>
            <a:ext cx="4572000" cy="838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A Pillar of Democracy</a:t>
            </a:r>
          </a:p>
        </p:txBody>
      </p:sp>
      <p:sp>
        <p:nvSpPr>
          <p:cNvPr id="8" name="Rectangle 7">
            <a:extLst>
              <a:ext uri="{FF2B5EF4-FFF2-40B4-BE49-F238E27FC236}">
                <a16:creationId xmlns:a16="http://schemas.microsoft.com/office/drawing/2014/main" id="{E67DDA21-F845-9B4D-B01A-36DABF2AFA55}"/>
              </a:ext>
            </a:extLst>
          </p:cNvPr>
          <p:cNvSpPr/>
          <p:nvPr/>
        </p:nvSpPr>
        <p:spPr>
          <a:xfrm>
            <a:off x="197370" y="2883292"/>
            <a:ext cx="4572000" cy="838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Important but should not violate essential rights</a:t>
            </a:r>
          </a:p>
        </p:txBody>
      </p:sp>
      <p:sp>
        <p:nvSpPr>
          <p:cNvPr id="9" name="Rectangle 8">
            <a:extLst>
              <a:ext uri="{FF2B5EF4-FFF2-40B4-BE49-F238E27FC236}">
                <a16:creationId xmlns:a16="http://schemas.microsoft.com/office/drawing/2014/main" id="{D8C5EFEC-A97B-A399-01E5-02AF2822ED91}"/>
              </a:ext>
            </a:extLst>
          </p:cNvPr>
          <p:cNvSpPr/>
          <p:nvPr/>
        </p:nvSpPr>
        <p:spPr>
          <a:xfrm>
            <a:off x="197370" y="3937784"/>
            <a:ext cx="4572000" cy="838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Can be dangerous – Agenda setting</a:t>
            </a:r>
          </a:p>
        </p:txBody>
      </p:sp>
      <p:sp>
        <p:nvSpPr>
          <p:cNvPr id="10" name="Rectangle 9">
            <a:extLst>
              <a:ext uri="{FF2B5EF4-FFF2-40B4-BE49-F238E27FC236}">
                <a16:creationId xmlns:a16="http://schemas.microsoft.com/office/drawing/2014/main" id="{9A3B5BD3-E0D0-4F62-C1D0-D4FD36B238B1}"/>
              </a:ext>
            </a:extLst>
          </p:cNvPr>
          <p:cNvSpPr/>
          <p:nvPr/>
        </p:nvSpPr>
        <p:spPr>
          <a:xfrm>
            <a:off x="182380" y="4953000"/>
            <a:ext cx="4572000" cy="838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Fake News – Liar, Liar</a:t>
            </a:r>
          </a:p>
        </p:txBody>
      </p:sp>
    </p:spTree>
    <p:extLst>
      <p:ext uri="{BB962C8B-B14F-4D97-AF65-F5344CB8AC3E}">
        <p14:creationId xmlns:p14="http://schemas.microsoft.com/office/powerpoint/2010/main" val="32897172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0AC6D-7E69-18BE-7DAA-E078B1E15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02388-393C-1998-2786-E8677907AC36}"/>
              </a:ext>
            </a:extLst>
          </p:cNvPr>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Castellar" pitchFamily="18" charset="0"/>
              </a:rPr>
              <a:t>14</a:t>
            </a:r>
            <a:r>
              <a:rPr lang="en-US" baseline="30000" dirty="0">
                <a:latin typeface="Castellar" pitchFamily="18" charset="0"/>
              </a:rPr>
              <a:t>th</a:t>
            </a:r>
            <a:r>
              <a:rPr lang="en-US" dirty="0">
                <a:latin typeface="Castellar" pitchFamily="18" charset="0"/>
              </a:rPr>
              <a:t> Amendment</a:t>
            </a:r>
          </a:p>
        </p:txBody>
      </p:sp>
      <p:sp>
        <p:nvSpPr>
          <p:cNvPr id="3" name="Content Placeholder 2">
            <a:extLst>
              <a:ext uri="{FF2B5EF4-FFF2-40B4-BE49-F238E27FC236}">
                <a16:creationId xmlns:a16="http://schemas.microsoft.com/office/drawing/2014/main" id="{CA61B475-89B8-1413-D8D2-0214A16647DA}"/>
              </a:ext>
            </a:extLst>
          </p:cNvPr>
          <p:cNvSpPr>
            <a:spLocks noGrp="1"/>
          </p:cNvSpPr>
          <p:nvPr>
            <p:ph idx="1"/>
          </p:nvPr>
        </p:nvSpPr>
        <p:spPr>
          <a:xfrm>
            <a:off x="429718" y="4653197"/>
            <a:ext cx="8229600" cy="1600200"/>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Evaluate why the 14</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Amendment was a significant addition to the U.S. Constitution </a:t>
            </a:r>
          </a:p>
        </p:txBody>
      </p:sp>
      <p:sp>
        <p:nvSpPr>
          <p:cNvPr id="11" name="Rectangle 10">
            <a:extLst>
              <a:ext uri="{FF2B5EF4-FFF2-40B4-BE49-F238E27FC236}">
                <a16:creationId xmlns:a16="http://schemas.microsoft.com/office/drawing/2014/main" id="{1D021A8B-0B3E-8673-FA8C-72F067CD59B6}"/>
              </a:ext>
            </a:extLst>
          </p:cNvPr>
          <p:cNvSpPr/>
          <p:nvPr/>
        </p:nvSpPr>
        <p:spPr>
          <a:xfrm>
            <a:off x="457200" y="1143000"/>
            <a:ext cx="8229600" cy="32766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0" i="0" dirty="0">
                <a:solidFill>
                  <a:schemeClr val="bg1"/>
                </a:solidFill>
                <a:effectLst/>
                <a:latin typeface="Times" panose="02020603050405020304" pitchFamily="18" charset="0"/>
                <a:cs typeface="Times" panose="02020603050405020304" pitchFamily="18" charset="0"/>
              </a:rPr>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14</a:t>
            </a:r>
            <a:r>
              <a:rPr lang="en-US" sz="2400" baseline="30000" dirty="0">
                <a:solidFill>
                  <a:schemeClr val="bg1"/>
                </a:solidFill>
                <a:latin typeface="Times" panose="02020603050405020304" pitchFamily="18" charset="0"/>
                <a:cs typeface="Times" panose="02020603050405020304" pitchFamily="18" charset="0"/>
              </a:rPr>
              <a:t>th</a:t>
            </a:r>
            <a:r>
              <a:rPr lang="en-US" sz="2400" dirty="0">
                <a:solidFill>
                  <a:schemeClr val="bg1"/>
                </a:solidFill>
                <a:latin typeface="Times" panose="02020603050405020304" pitchFamily="18" charset="0"/>
                <a:cs typeface="Times" panose="02020603050405020304" pitchFamily="18" charset="0"/>
              </a:rPr>
              <a:t> Amendment, Section 1, U.S. Constitution </a:t>
            </a:r>
          </a:p>
        </p:txBody>
      </p:sp>
    </p:spTree>
    <p:extLst>
      <p:ext uri="{BB962C8B-B14F-4D97-AF65-F5344CB8AC3E}">
        <p14:creationId xmlns:p14="http://schemas.microsoft.com/office/powerpoint/2010/main" val="9332082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Castellar" pitchFamily="18" charset="0"/>
              </a:rPr>
              <a:t>Expanding Protection</a:t>
            </a:r>
          </a:p>
        </p:txBody>
      </p:sp>
      <p:sp>
        <p:nvSpPr>
          <p:cNvPr id="3" name="Content Placeholder 2"/>
          <p:cNvSpPr>
            <a:spLocks noGrp="1"/>
          </p:cNvSpPr>
          <p:nvPr>
            <p:ph idx="1"/>
          </p:nvPr>
        </p:nvSpPr>
        <p:spPr>
          <a:xfrm>
            <a:off x="457200" y="1143000"/>
            <a:ext cx="8229600" cy="5334000"/>
          </a:xfrm>
          <a:solidFill>
            <a:schemeClr val="bg1"/>
          </a:solidFill>
        </p:spPr>
        <p:txBody>
          <a:bodyPr>
            <a:normAutofit/>
          </a:bodyPr>
          <a:lstStyle/>
          <a:p>
            <a:r>
              <a:rPr lang="en-US" sz="2400" dirty="0">
                <a:latin typeface="Times New Roman" pitchFamily="18" charset="0"/>
                <a:cs typeface="Times New Roman" pitchFamily="18" charset="0"/>
              </a:rPr>
              <a:t>SCOTUS redefines the limit of protections granted under the Bill of Rights</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pPr marL="0" indent="0">
              <a:buNone/>
            </a:pPr>
            <a:endParaRPr lang="en-US" sz="1100" dirty="0">
              <a:latin typeface="Times New Roman" pitchFamily="18" charset="0"/>
              <a:cs typeface="Times New Roman" pitchFamily="18" charset="0"/>
            </a:endParaRPr>
          </a:p>
          <a:p>
            <a:r>
              <a:rPr lang="en-US" sz="2400" b="1" u="sng" dirty="0">
                <a:solidFill>
                  <a:srgbClr val="002060"/>
                </a:solidFill>
                <a:latin typeface="Times New Roman" pitchFamily="18" charset="0"/>
                <a:cs typeface="Times New Roman" pitchFamily="18" charset="0"/>
              </a:rPr>
              <a:t>Incorporation Doctrine (selective incorporation)</a:t>
            </a:r>
            <a:r>
              <a:rPr lang="en-US" sz="2400" b="1" dirty="0">
                <a:solidFill>
                  <a:srgbClr val="002060"/>
                </a:solidFill>
                <a:latin typeface="Times New Roman" pitchFamily="18" charset="0"/>
                <a:cs typeface="Times New Roman" pitchFamily="18" charset="0"/>
              </a:rPr>
              <a:t> </a:t>
            </a:r>
            <a:r>
              <a:rPr lang="en-US" sz="2400" dirty="0">
                <a:latin typeface="Times New Roman" pitchFamily="18" charset="0"/>
                <a:cs typeface="Times New Roman" pitchFamily="18" charset="0"/>
              </a:rPr>
              <a:t>– the process of applying protections established under the Bill of Rights to the states through the </a:t>
            </a:r>
            <a:r>
              <a:rPr lang="en-US" sz="2400" b="1" dirty="0">
                <a:solidFill>
                  <a:srgbClr val="002060"/>
                </a:solidFill>
                <a:latin typeface="Times New Roman" pitchFamily="18" charset="0"/>
                <a:cs typeface="Times New Roman" pitchFamily="18" charset="0"/>
              </a:rPr>
              <a:t>14</a:t>
            </a:r>
            <a:r>
              <a:rPr lang="en-US" sz="2400" b="1" baseline="30000" dirty="0">
                <a:solidFill>
                  <a:srgbClr val="002060"/>
                </a:solidFill>
                <a:latin typeface="Times New Roman" pitchFamily="18" charset="0"/>
                <a:cs typeface="Times New Roman" pitchFamily="18" charset="0"/>
              </a:rPr>
              <a:t>th</a:t>
            </a:r>
            <a:r>
              <a:rPr lang="en-US" sz="2400" b="1" dirty="0">
                <a:solidFill>
                  <a:srgbClr val="002060"/>
                </a:solidFill>
                <a:latin typeface="Times New Roman" pitchFamily="18" charset="0"/>
                <a:cs typeface="Times New Roman" pitchFamily="18" charset="0"/>
              </a:rPr>
              <a:t> Amendment</a:t>
            </a:r>
          </a:p>
        </p:txBody>
      </p:sp>
      <p:sp>
        <p:nvSpPr>
          <p:cNvPr id="4" name="Rectangle 3"/>
          <p:cNvSpPr/>
          <p:nvPr/>
        </p:nvSpPr>
        <p:spPr>
          <a:xfrm>
            <a:off x="152400" y="1905000"/>
            <a:ext cx="4953000" cy="13716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itchFamily="18" charset="0"/>
                <a:cs typeface="Times New Roman" pitchFamily="18" charset="0"/>
              </a:rPr>
              <a:t>Barron v. Baltimore</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(1833): </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Bill of Rights ONLY applies to FEDERAL GOVERNMENT</a:t>
            </a:r>
          </a:p>
        </p:txBody>
      </p:sp>
      <p:sp>
        <p:nvSpPr>
          <p:cNvPr id="5" name="Rectangle 4"/>
          <p:cNvSpPr/>
          <p:nvPr/>
        </p:nvSpPr>
        <p:spPr>
          <a:xfrm>
            <a:off x="152400" y="3429000"/>
            <a:ext cx="4953000" cy="13716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itchFamily="18" charset="0"/>
                <a:cs typeface="Times New Roman" pitchFamily="18" charset="0"/>
              </a:rPr>
              <a:t>New York v. Gitlow</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(1925): Freedom of the Press &amp; Speech are fundamental rights apply to the states</a:t>
            </a:r>
          </a:p>
        </p:txBody>
      </p:sp>
      <p:pic>
        <p:nvPicPr>
          <p:cNvPr id="717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1" y="1828800"/>
            <a:ext cx="35814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62600" y="4358148"/>
            <a:ext cx="1333501"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STATES</a:t>
            </a:r>
          </a:p>
        </p:txBody>
      </p:sp>
      <p:sp>
        <p:nvSpPr>
          <p:cNvPr id="8" name="Rectangle 7"/>
          <p:cNvSpPr/>
          <p:nvPr/>
        </p:nvSpPr>
        <p:spPr>
          <a:xfrm>
            <a:off x="6876436" y="1917290"/>
            <a:ext cx="2115164"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Bill of Rights</a:t>
            </a:r>
          </a:p>
        </p:txBody>
      </p:sp>
      <p:sp>
        <p:nvSpPr>
          <p:cNvPr id="7" name="Right Arrow 6"/>
          <p:cNvSpPr/>
          <p:nvPr/>
        </p:nvSpPr>
        <p:spPr>
          <a:xfrm rot="10019757">
            <a:off x="6610665" y="2134828"/>
            <a:ext cx="40005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1546152">
            <a:off x="6728307" y="2957805"/>
            <a:ext cx="1755661" cy="6892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14</a:t>
            </a:r>
            <a:r>
              <a:rPr lang="en-US" b="1" baseline="30000" dirty="0">
                <a:solidFill>
                  <a:schemeClr val="tx1"/>
                </a:solidFill>
                <a:latin typeface="Times New Roman" pitchFamily="18" charset="0"/>
                <a:cs typeface="Times New Roman" pitchFamily="18" charset="0"/>
              </a:rPr>
              <a:t>th</a:t>
            </a:r>
            <a:r>
              <a:rPr lang="en-US" b="1" dirty="0">
                <a:solidFill>
                  <a:schemeClr val="tx1"/>
                </a:solidFill>
                <a:latin typeface="Times New Roman" pitchFamily="18" charset="0"/>
                <a:cs typeface="Times New Roman" pitchFamily="18" charset="0"/>
              </a:rPr>
              <a:t> Amendment</a:t>
            </a:r>
          </a:p>
        </p:txBody>
      </p:sp>
      <p:sp>
        <p:nvSpPr>
          <p:cNvPr id="9" name="Rectangle 8">
            <a:extLst>
              <a:ext uri="{FF2B5EF4-FFF2-40B4-BE49-F238E27FC236}">
                <a16:creationId xmlns:a16="http://schemas.microsoft.com/office/drawing/2014/main" id="{69A92993-469E-45C2-9CB4-87DD85A937C9}"/>
              </a:ext>
            </a:extLst>
          </p:cNvPr>
          <p:cNvSpPr/>
          <p:nvPr/>
        </p:nvSpPr>
        <p:spPr>
          <a:xfrm>
            <a:off x="152400" y="5947017"/>
            <a:ext cx="8686801" cy="7659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How does selective incorporation support the Madison model of government?</a:t>
            </a:r>
          </a:p>
        </p:txBody>
      </p:sp>
    </p:spTree>
    <p:extLst>
      <p:ext uri="{BB962C8B-B14F-4D97-AF65-F5344CB8AC3E}">
        <p14:creationId xmlns:p14="http://schemas.microsoft.com/office/powerpoint/2010/main" val="21711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1000"/>
                                        <p:tgtEl>
                                          <p:spTgt spid="3">
                                            <p:txEl>
                                              <p:pRg st="8" end="8"/>
                                            </p:txEl>
                                          </p:spTgt>
                                        </p:tgtEl>
                                      </p:cBhvr>
                                    </p:animEffect>
                                    <p:anim calcmode="lin" valueType="num">
                                      <p:cBhvr>
                                        <p:cTn id="1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74DA-7CF1-4A9D-85ED-CB981BB33752}"/>
              </a:ext>
            </a:extLst>
          </p:cNvPr>
          <p:cNvSpPr>
            <a:spLocks noGrp="1"/>
          </p:cNvSpPr>
          <p:nvPr>
            <p:ph type="title"/>
          </p:nvPr>
        </p:nvSpPr>
        <p:spPr>
          <a:xfrm>
            <a:off x="457200" y="228601"/>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0"/>
              </a:rPr>
              <a:t>14</a:t>
            </a:r>
            <a:r>
              <a:rPr lang="en-US" baseline="30000" dirty="0">
                <a:latin typeface="Castellar" panose="020A0402060406010301" pitchFamily="18" charset="0"/>
              </a:rPr>
              <a:t>th</a:t>
            </a:r>
            <a:r>
              <a:rPr lang="en-US" dirty="0">
                <a:latin typeface="Castellar" panose="020A0402060406010301" pitchFamily="18" charset="0"/>
              </a:rPr>
              <a:t> Amendment</a:t>
            </a:r>
          </a:p>
        </p:txBody>
      </p:sp>
      <p:sp>
        <p:nvSpPr>
          <p:cNvPr id="3" name="Content Placeholder 2">
            <a:extLst>
              <a:ext uri="{FF2B5EF4-FFF2-40B4-BE49-F238E27FC236}">
                <a16:creationId xmlns:a16="http://schemas.microsoft.com/office/drawing/2014/main" id="{546D38BB-A619-4AB9-8F28-D70F22348CC5}"/>
              </a:ext>
            </a:extLst>
          </p:cNvPr>
          <p:cNvSpPr>
            <a:spLocks noGrp="1"/>
          </p:cNvSpPr>
          <p:nvPr>
            <p:ph idx="1"/>
          </p:nvPr>
        </p:nvSpPr>
        <p:spPr>
          <a:xfrm>
            <a:off x="457200" y="4110504"/>
            <a:ext cx="8229600" cy="2518895"/>
          </a:xfrm>
          <a:solidFill>
            <a:schemeClr val="bg1"/>
          </a:solidFill>
          <a:ln>
            <a:solidFill>
              <a:srgbClr val="002060"/>
            </a:solidFill>
          </a:ln>
        </p:spPr>
        <p:txBody>
          <a:bodyPr>
            <a:normAutofit/>
          </a:bodyPr>
          <a:lstStyle/>
          <a:p>
            <a:pPr marL="0" indent="0">
              <a:buNone/>
            </a:pPr>
            <a:r>
              <a:rPr lang="en-US" sz="2400" b="1" dirty="0">
                <a:solidFill>
                  <a:srgbClr val="FF0000"/>
                </a:solidFill>
                <a:latin typeface="Times" panose="02020603050405020304" pitchFamily="18" charset="0"/>
                <a:cs typeface="Times" panose="02020603050405020304" pitchFamily="18" charset="0"/>
              </a:rPr>
              <a:t>Selective Incorporation: </a:t>
            </a:r>
          </a:p>
          <a:p>
            <a:r>
              <a:rPr lang="en-US" sz="2400" b="1" i="1" dirty="0">
                <a:solidFill>
                  <a:srgbClr val="002060"/>
                </a:solidFill>
                <a:latin typeface="Times" panose="02020603050405020304" pitchFamily="18" charset="0"/>
                <a:cs typeface="Times" panose="02020603050405020304" pitchFamily="18" charset="0"/>
              </a:rPr>
              <a:t>Taking </a:t>
            </a:r>
            <a:r>
              <a:rPr lang="en-US" sz="2400" b="1" i="1" u="sng" dirty="0">
                <a:solidFill>
                  <a:srgbClr val="002060"/>
                </a:solidFill>
                <a:latin typeface="Times" panose="02020603050405020304" pitchFamily="18" charset="0"/>
                <a:cs typeface="Times" panose="02020603050405020304" pitchFamily="18" charset="0"/>
              </a:rPr>
              <a:t>a specific right under an amendment </a:t>
            </a:r>
            <a:r>
              <a:rPr lang="en-US" sz="2400" b="1" i="1" dirty="0">
                <a:solidFill>
                  <a:srgbClr val="002060"/>
                </a:solidFill>
                <a:latin typeface="Times" panose="02020603050405020304" pitchFamily="18" charset="0"/>
                <a:cs typeface="Times" panose="02020603050405020304" pitchFamily="18" charset="0"/>
              </a:rPr>
              <a:t>+ </a:t>
            </a:r>
            <a:r>
              <a:rPr lang="en-US" sz="2400" b="1" i="1" u="sng" dirty="0">
                <a:solidFill>
                  <a:srgbClr val="FF0000"/>
                </a:solidFill>
                <a:latin typeface="Times" panose="02020603050405020304" pitchFamily="18" charset="0"/>
                <a:cs typeface="Times" panose="02020603050405020304" pitchFamily="18" charset="0"/>
              </a:rPr>
              <a:t>Due Process Clause</a:t>
            </a:r>
            <a:r>
              <a:rPr lang="en-US" sz="2400" b="1" i="1" u="sng" dirty="0">
                <a:solidFill>
                  <a:srgbClr val="002060"/>
                </a:solidFill>
                <a:latin typeface="Times" panose="02020603050405020304" pitchFamily="18" charset="0"/>
                <a:cs typeface="Times" panose="02020603050405020304" pitchFamily="18" charset="0"/>
              </a:rPr>
              <a:t> of the </a:t>
            </a:r>
            <a:r>
              <a:rPr lang="en-US" sz="2400" b="1" i="1" u="sng" dirty="0">
                <a:solidFill>
                  <a:srgbClr val="FF0000"/>
                </a:solidFill>
                <a:latin typeface="Times" panose="02020603050405020304" pitchFamily="18" charset="0"/>
                <a:cs typeface="Times" panose="02020603050405020304" pitchFamily="18" charset="0"/>
              </a:rPr>
              <a:t>14</a:t>
            </a:r>
            <a:r>
              <a:rPr lang="en-US" sz="2400" b="1" i="1" u="sng" baseline="30000" dirty="0">
                <a:solidFill>
                  <a:srgbClr val="FF0000"/>
                </a:solidFill>
                <a:latin typeface="Times" panose="02020603050405020304" pitchFamily="18" charset="0"/>
                <a:cs typeface="Times" panose="02020603050405020304" pitchFamily="18" charset="0"/>
              </a:rPr>
              <a:t>th</a:t>
            </a:r>
            <a:r>
              <a:rPr lang="en-US" sz="2400" b="1" i="1" u="sng" dirty="0">
                <a:solidFill>
                  <a:srgbClr val="FF0000"/>
                </a:solidFill>
                <a:latin typeface="Times" panose="02020603050405020304" pitchFamily="18" charset="0"/>
                <a:cs typeface="Times" panose="02020603050405020304" pitchFamily="18" charset="0"/>
              </a:rPr>
              <a:t> Amendment</a:t>
            </a:r>
            <a:r>
              <a:rPr lang="en-US" sz="2400" b="1" i="1" dirty="0">
                <a:solidFill>
                  <a:srgbClr val="FF0000"/>
                </a:solidFill>
                <a:latin typeface="Times" panose="02020603050405020304" pitchFamily="18" charset="0"/>
                <a:cs typeface="Times" panose="02020603050405020304" pitchFamily="18" charset="0"/>
              </a:rPr>
              <a:t> </a:t>
            </a:r>
            <a:r>
              <a:rPr lang="en-US" sz="2400" b="1" i="1" dirty="0">
                <a:solidFill>
                  <a:srgbClr val="002060"/>
                </a:solidFill>
                <a:latin typeface="Times" panose="02020603050405020304" pitchFamily="18" charset="0"/>
                <a:cs typeface="Times" panose="02020603050405020304" pitchFamily="18" charset="0"/>
              </a:rPr>
              <a:t>= applying it to a state</a:t>
            </a:r>
          </a:p>
          <a:p>
            <a:r>
              <a:rPr lang="en-US" sz="2400" b="1" dirty="0">
                <a:latin typeface="Times" panose="02020603050405020304" pitchFamily="18" charset="0"/>
                <a:cs typeface="Times" panose="02020603050405020304" pitchFamily="18" charset="0"/>
              </a:rPr>
              <a:t>Example: Brandenburg v. Ohio – </a:t>
            </a:r>
            <a:r>
              <a:rPr lang="en-US" sz="2400" dirty="0">
                <a:latin typeface="Times" panose="02020603050405020304" pitchFamily="18" charset="0"/>
                <a:cs typeface="Times" panose="02020603050405020304" pitchFamily="18" charset="0"/>
              </a:rPr>
              <a:t>Ohio criminal syndicalism law violate 1</a:t>
            </a:r>
            <a:r>
              <a:rPr lang="en-US" sz="2400" baseline="30000" dirty="0">
                <a:latin typeface="Times" panose="02020603050405020304" pitchFamily="18" charset="0"/>
                <a:cs typeface="Times" panose="02020603050405020304" pitchFamily="18" charset="0"/>
              </a:rPr>
              <a:t>st</a:t>
            </a:r>
            <a:r>
              <a:rPr lang="en-US" sz="2400" dirty="0">
                <a:latin typeface="Times" panose="02020603050405020304" pitchFamily="18" charset="0"/>
                <a:cs typeface="Times" panose="02020603050405020304" pitchFamily="18" charset="0"/>
              </a:rPr>
              <a:t> Amendment free speech – did not distinction between speech and actions </a:t>
            </a:r>
          </a:p>
        </p:txBody>
      </p:sp>
      <p:sp>
        <p:nvSpPr>
          <p:cNvPr id="4" name="Rectangle 3">
            <a:extLst>
              <a:ext uri="{FF2B5EF4-FFF2-40B4-BE49-F238E27FC236}">
                <a16:creationId xmlns:a16="http://schemas.microsoft.com/office/drawing/2014/main" id="{415B1684-4367-4775-82B8-650558606AD7}"/>
              </a:ext>
            </a:extLst>
          </p:cNvPr>
          <p:cNvSpPr/>
          <p:nvPr/>
        </p:nvSpPr>
        <p:spPr>
          <a:xfrm>
            <a:off x="266700" y="1117835"/>
            <a:ext cx="8610600" cy="18539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 No state shall make or enforce any law which shall abridge the privileges or immunities of citizens of the United States; </a:t>
            </a:r>
            <a:r>
              <a:rPr lang="en-US" sz="2200" b="1" u="sng" dirty="0">
                <a:latin typeface="Times" panose="02020603050405020304" pitchFamily="18" charset="0"/>
                <a:cs typeface="Times" panose="02020603050405020304" pitchFamily="18" charset="0"/>
              </a:rPr>
              <a:t>nor shall any state deprive any person of life, liberty, or property, without due process of law</a:t>
            </a:r>
            <a:r>
              <a:rPr lang="en-US" sz="2200" dirty="0">
                <a:latin typeface="Times" panose="02020603050405020304" pitchFamily="18" charset="0"/>
                <a:cs typeface="Times" panose="02020603050405020304" pitchFamily="18" charset="0"/>
              </a:rPr>
              <a:t>; nor deny to any person within its jurisdiction the equal protection of the laws.</a:t>
            </a:r>
          </a:p>
          <a:p>
            <a:r>
              <a:rPr lang="en-US" sz="2200" dirty="0">
                <a:solidFill>
                  <a:schemeClr val="bg1"/>
                </a:solidFill>
                <a:latin typeface="Times" panose="02020603050405020304" pitchFamily="18" charset="0"/>
                <a:cs typeface="Times" panose="02020603050405020304" pitchFamily="18" charset="0"/>
              </a:rPr>
              <a:t>	- </a:t>
            </a:r>
            <a:r>
              <a:rPr lang="en-US" sz="2200" b="1" dirty="0">
                <a:solidFill>
                  <a:schemeClr val="bg1"/>
                </a:solidFill>
                <a:latin typeface="Times" panose="02020603050405020304" pitchFamily="18" charset="0"/>
                <a:cs typeface="Times" panose="02020603050405020304" pitchFamily="18" charset="0"/>
              </a:rPr>
              <a:t>Due Process Clause, 14</a:t>
            </a:r>
            <a:r>
              <a:rPr lang="en-US" sz="2200" b="1" baseline="30000" dirty="0">
                <a:solidFill>
                  <a:schemeClr val="bg1"/>
                </a:solidFill>
                <a:latin typeface="Times" panose="02020603050405020304" pitchFamily="18" charset="0"/>
                <a:cs typeface="Times" panose="02020603050405020304" pitchFamily="18" charset="0"/>
              </a:rPr>
              <a:t>th</a:t>
            </a:r>
            <a:r>
              <a:rPr lang="en-US" sz="2200" b="1" dirty="0">
                <a:solidFill>
                  <a:schemeClr val="bg1"/>
                </a:solidFill>
                <a:latin typeface="Times" panose="02020603050405020304" pitchFamily="18" charset="0"/>
                <a:cs typeface="Times" panose="02020603050405020304" pitchFamily="18" charset="0"/>
              </a:rPr>
              <a:t> Amendment</a:t>
            </a:r>
          </a:p>
        </p:txBody>
      </p:sp>
      <p:pic>
        <p:nvPicPr>
          <p:cNvPr id="3074" name="Picture 2" descr="June 9 in Peace &amp; Justice History | peaceCENTER">
            <a:extLst>
              <a:ext uri="{FF2B5EF4-FFF2-40B4-BE49-F238E27FC236}">
                <a16:creationId xmlns:a16="http://schemas.microsoft.com/office/drawing/2014/main" id="{0D893B45-CDE3-42DE-8DA7-740134730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885059"/>
            <a:ext cx="3209769" cy="174830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066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Castellar" pitchFamily="18" charset="0"/>
              </a:rPr>
              <a:t>States can be arbitrary</a:t>
            </a:r>
          </a:p>
        </p:txBody>
      </p:sp>
      <p:sp>
        <p:nvSpPr>
          <p:cNvPr id="3" name="Content Placeholder 2"/>
          <p:cNvSpPr>
            <a:spLocks noGrp="1"/>
          </p:cNvSpPr>
          <p:nvPr>
            <p:ph idx="1"/>
          </p:nvPr>
        </p:nvSpPr>
        <p:spPr>
          <a:xfrm>
            <a:off x="457200" y="1143000"/>
            <a:ext cx="8229600" cy="5562600"/>
          </a:xfrm>
          <a:solidFill>
            <a:schemeClr val="bg1"/>
          </a:solidFill>
        </p:spPr>
        <p:txBody>
          <a:bodyPr>
            <a:normAutofit fontScale="92500" lnSpcReduction="10000"/>
          </a:bodyPr>
          <a:lstStyle/>
          <a:p>
            <a:r>
              <a:rPr lang="en-US" sz="2400" b="1" i="1" dirty="0">
                <a:solidFill>
                  <a:srgbClr val="FF0000"/>
                </a:solidFill>
                <a:latin typeface="Times New Roman" pitchFamily="18" charset="0"/>
                <a:cs typeface="Times New Roman" pitchFamily="18" charset="0"/>
              </a:rPr>
              <a:t>Incorporation Doctrine</a:t>
            </a:r>
            <a:r>
              <a:rPr lang="en-US" sz="2400" dirty="0">
                <a:latin typeface="Times New Roman" pitchFamily="18" charset="0"/>
                <a:cs typeface="Times New Roman" pitchFamily="18" charset="0"/>
              </a:rPr>
              <a:t> used to expand a civil liberty</a:t>
            </a:r>
          </a:p>
          <a:p>
            <a:r>
              <a:rPr lang="en-US" sz="2400" b="1" dirty="0">
                <a:latin typeface="Times New Roman" pitchFamily="18" charset="0"/>
                <a:cs typeface="Times New Roman" pitchFamily="18" charset="0"/>
              </a:rPr>
              <a:t>GIDEON v. WAINWRIGHT (1963) </a:t>
            </a: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Limits the states ability to deny a right of an accused</a:t>
            </a:r>
          </a:p>
          <a:p>
            <a:r>
              <a:rPr lang="en-US" sz="2400" dirty="0">
                <a:latin typeface="Times New Roman" pitchFamily="18" charset="0"/>
                <a:cs typeface="Times New Roman" pitchFamily="18" charset="0"/>
              </a:rPr>
              <a:t>Other examples</a:t>
            </a:r>
          </a:p>
          <a:p>
            <a:pPr lvl="1"/>
            <a:r>
              <a:rPr lang="en-US" sz="2200" b="1" dirty="0">
                <a:latin typeface="Times New Roman" pitchFamily="18" charset="0"/>
                <a:cs typeface="Times New Roman" pitchFamily="18" charset="0"/>
              </a:rPr>
              <a:t>Mapp v. Ohio 1961(Exclusionary principle – 4</a:t>
            </a:r>
            <a:r>
              <a:rPr lang="en-US" sz="2200" b="1" baseline="30000" dirty="0">
                <a:latin typeface="Times New Roman" pitchFamily="18" charset="0"/>
                <a:cs typeface="Times New Roman" pitchFamily="18" charset="0"/>
              </a:rPr>
              <a:t>th</a:t>
            </a:r>
            <a:r>
              <a:rPr lang="en-US" sz="2200" b="1" dirty="0">
                <a:latin typeface="Times New Roman" pitchFamily="18" charset="0"/>
                <a:cs typeface="Times New Roman" pitchFamily="18" charset="0"/>
              </a:rPr>
              <a:t> Amendment)</a:t>
            </a:r>
          </a:p>
          <a:p>
            <a:pPr lvl="1"/>
            <a:r>
              <a:rPr lang="en-US" sz="2200" b="1" dirty="0">
                <a:latin typeface="Times New Roman" pitchFamily="18" charset="0"/>
                <a:cs typeface="Times New Roman" pitchFamily="18" charset="0"/>
              </a:rPr>
              <a:t>Escobedo v. Illinois 1964 (Right to an attorney – 6</a:t>
            </a:r>
            <a:r>
              <a:rPr lang="en-US" sz="2200" b="1" baseline="30000" dirty="0">
                <a:latin typeface="Times New Roman" pitchFamily="18" charset="0"/>
                <a:cs typeface="Times New Roman" pitchFamily="18" charset="0"/>
              </a:rPr>
              <a:t>th</a:t>
            </a:r>
            <a:r>
              <a:rPr lang="en-US" sz="2200" b="1" dirty="0">
                <a:latin typeface="Times New Roman" pitchFamily="18" charset="0"/>
                <a:cs typeface="Times New Roman" pitchFamily="18" charset="0"/>
              </a:rPr>
              <a:t> Amendment)</a:t>
            </a:r>
          </a:p>
          <a:p>
            <a:pPr lvl="1"/>
            <a:r>
              <a:rPr lang="en-US" sz="2200" b="1" dirty="0">
                <a:latin typeface="Times New Roman" pitchFamily="18" charset="0"/>
                <a:cs typeface="Times New Roman" pitchFamily="18" charset="0"/>
              </a:rPr>
              <a:t>Texas v. Johnson 1989 (Symbolic speech – 1</a:t>
            </a:r>
            <a:r>
              <a:rPr lang="en-US" sz="2200" b="1" baseline="30000" dirty="0">
                <a:latin typeface="Times New Roman" pitchFamily="18" charset="0"/>
                <a:cs typeface="Times New Roman" pitchFamily="18" charset="0"/>
              </a:rPr>
              <a:t>st</a:t>
            </a:r>
            <a:r>
              <a:rPr lang="en-US" sz="2200" b="1" dirty="0">
                <a:latin typeface="Times New Roman" pitchFamily="18" charset="0"/>
                <a:cs typeface="Times New Roman" pitchFamily="18" charset="0"/>
              </a:rPr>
              <a:t> Amendment) </a:t>
            </a:r>
          </a:p>
          <a:p>
            <a:pPr marL="0" indent="0">
              <a:buNone/>
            </a:pP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9" name="Rectangle 8"/>
          <p:cNvSpPr/>
          <p:nvPr/>
        </p:nvSpPr>
        <p:spPr>
          <a:xfrm>
            <a:off x="833284" y="1981200"/>
            <a:ext cx="8077200" cy="289560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Challenge the state of Florida denial of the 6</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Amendment right to an attorney via the 14</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Amendment </a:t>
            </a:r>
            <a:r>
              <a:rPr lang="en-US" sz="2400" b="1" u="sng" dirty="0">
                <a:latin typeface="Times New Roman" pitchFamily="18" charset="0"/>
                <a:cs typeface="Times New Roman" pitchFamily="18" charset="0"/>
              </a:rPr>
              <a:t>due process clause</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Precedent: </a:t>
            </a:r>
            <a:r>
              <a:rPr lang="en-US" sz="2400" i="1" dirty="0">
                <a:latin typeface="Times New Roman" pitchFamily="18" charset="0"/>
                <a:cs typeface="Times New Roman" pitchFamily="18" charset="0"/>
              </a:rPr>
              <a:t>States have to provide an attorney regardless of defendant’s circumstance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820747"/>
            <a:ext cx="2362200" cy="128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148301" y="3136612"/>
            <a:ext cx="4977196" cy="584775"/>
          </a:xfrm>
          <a:prstGeom prst="rect">
            <a:avLst/>
          </a:prstGeom>
          <a:noFill/>
        </p:spPr>
        <p:txBody>
          <a:bodyPr wrap="none" lIns="91440" tIns="45720" rIns="91440" bIns="45720">
            <a:spAutoFit/>
          </a:bodyPr>
          <a:lstStyle/>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stellar" pitchFamily="18" charset="0"/>
              </a:rPr>
              <a:t>Selective</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stellar" pitchFamily="18" charset="0"/>
              </a:rPr>
              <a:t> </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stellar" pitchFamily="18" charset="0"/>
              </a:rPr>
              <a:t>Incorporation</a:t>
            </a:r>
          </a:p>
        </p:txBody>
      </p:sp>
    </p:spTree>
    <p:extLst>
      <p:ext uri="{BB962C8B-B14F-4D97-AF65-F5344CB8AC3E}">
        <p14:creationId xmlns:p14="http://schemas.microsoft.com/office/powerpoint/2010/main" val="41401176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E0DE7-4566-9EE2-5B42-D2CDAEE77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C4683-2950-CDF0-44F3-A64532994892}"/>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Power of Precedent</a:t>
            </a:r>
          </a:p>
        </p:txBody>
      </p:sp>
      <p:sp>
        <p:nvSpPr>
          <p:cNvPr id="4" name="Content Placeholder 3">
            <a:extLst>
              <a:ext uri="{FF2B5EF4-FFF2-40B4-BE49-F238E27FC236}">
                <a16:creationId xmlns:a16="http://schemas.microsoft.com/office/drawing/2014/main" id="{7B5AEF86-C4D9-4222-CE09-F51E866B2731}"/>
              </a:ext>
            </a:extLst>
          </p:cNvPr>
          <p:cNvSpPr>
            <a:spLocks noGrp="1"/>
          </p:cNvSpPr>
          <p:nvPr>
            <p:ph idx="1"/>
          </p:nvPr>
        </p:nvSpPr>
        <p:spPr>
          <a:xfrm>
            <a:off x="251460" y="1295399"/>
            <a:ext cx="8641080" cy="5224911"/>
          </a:xfrm>
          <a:solidFill>
            <a:schemeClr val="bg1"/>
          </a:solidFill>
          <a:ln>
            <a:solidFill>
              <a:schemeClr val="tx1"/>
            </a:solidFill>
          </a:ln>
        </p:spPr>
        <p:txBody>
          <a:bodyPr>
            <a:normAutofit lnSpcReduction="10000"/>
          </a:bodyPr>
          <a:lstStyle/>
          <a:p>
            <a:pPr marL="0" indent="0" algn="ctr">
              <a:buNone/>
            </a:pPr>
            <a:r>
              <a:rPr lang="en-US" sz="2400" dirty="0">
                <a:latin typeface="Times New Roman" panose="02020603050405020304" pitchFamily="18" charset="0"/>
                <a:cs typeface="Times New Roman" panose="02020603050405020304" pitchFamily="18" charset="0"/>
              </a:rPr>
              <a:t>TITLE: (SIMPLIFY the Precedent – Ex. Mapp v. Ohio = Exclusionary Principle)</a:t>
            </a:r>
          </a:p>
          <a:p>
            <a:pPr marL="0" indent="0">
              <a:buNone/>
            </a:pPr>
            <a:r>
              <a:rPr lang="en-US" sz="2400" dirty="0">
                <a:latin typeface="Times New Roman" panose="02020603050405020304" pitchFamily="18" charset="0"/>
                <a:cs typeface="Times New Roman" panose="02020603050405020304" pitchFamily="18" charset="0"/>
              </a:rPr>
              <a:t>Background Summary: Who, What, Why, When and How</a:t>
            </a:r>
          </a:p>
          <a:p>
            <a:pPr marL="0" indent="0">
              <a:buNone/>
            </a:pPr>
            <a:r>
              <a:rPr lang="en-US" sz="2400" dirty="0">
                <a:latin typeface="Times New Roman" panose="02020603050405020304" pitchFamily="18" charset="0"/>
                <a:cs typeface="Times New Roman" panose="02020603050405020304" pitchFamily="18" charset="0"/>
              </a:rPr>
              <a:t>Constitutional Question: (Should include the Amendment/Right/Clause)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Opinion of the Court summary: (include Amendment/Right/Clause/) and how it applies to the situation – (relevant terms – Ex. Prior restraint, parochial school, etc.)</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Activism or Restraint decision: </a:t>
            </a:r>
          </a:p>
          <a:p>
            <a:endParaRPr lang="en-US" sz="1800" dirty="0">
              <a:latin typeface="Times New Roman" panose="02020603050405020304" pitchFamily="18" charset="0"/>
              <a:cs typeface="Times New Roman" panose="02020603050405020304" pitchFamily="18" charset="0"/>
            </a:endParaRPr>
          </a:p>
        </p:txBody>
      </p:sp>
      <p:pic>
        <p:nvPicPr>
          <p:cNvPr id="1026" name="Picture 2" descr="Introduction to the Exclusionary Rule - Federal Criminal Law Center">
            <a:extLst>
              <a:ext uri="{FF2B5EF4-FFF2-40B4-BE49-F238E27FC236}">
                <a16:creationId xmlns:a16="http://schemas.microsoft.com/office/drawing/2014/main" id="{BCDE32EF-5CCA-44EF-367A-574FB8E2A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281" y="2533650"/>
            <a:ext cx="2552700" cy="1790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E5E31BDC-6D57-7365-5D69-CA5DE32D9E35}"/>
              </a:ext>
            </a:extLst>
          </p:cNvPr>
          <p:cNvCxnSpPr/>
          <p:nvPr/>
        </p:nvCxnSpPr>
        <p:spPr>
          <a:xfrm flipV="1">
            <a:off x="5867400" y="2438400"/>
            <a:ext cx="2819400" cy="1981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5014C5-3E45-F724-39F4-F39866338953}"/>
              </a:ext>
            </a:extLst>
          </p:cNvPr>
          <p:cNvSpPr/>
          <p:nvPr/>
        </p:nvSpPr>
        <p:spPr>
          <a:xfrm>
            <a:off x="525780" y="4876800"/>
            <a:ext cx="8465820" cy="1219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Explain opinion: How did the court find the circumstances of the case was either constitutional or unconstitutional in relation to the right.</a:t>
            </a:r>
          </a:p>
        </p:txBody>
      </p:sp>
    </p:spTree>
    <p:extLst>
      <p:ext uri="{BB962C8B-B14F-4D97-AF65-F5344CB8AC3E}">
        <p14:creationId xmlns:p14="http://schemas.microsoft.com/office/powerpoint/2010/main" val="21888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Castellar" pitchFamily="18" charset="0"/>
              </a:rPr>
              <a:t>BALANCED GOVERNMENT</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r>
              <a:rPr lang="en-US" sz="2400" b="1" dirty="0">
                <a:solidFill>
                  <a:srgbClr val="C00000"/>
                </a:solidFill>
                <a:latin typeface="Times New Roman" pitchFamily="18" charset="0"/>
                <a:cs typeface="Times New Roman" pitchFamily="18" charset="0"/>
              </a:rPr>
              <a:t>The great debate </a:t>
            </a:r>
            <a:r>
              <a:rPr lang="en-US" sz="2400" dirty="0">
                <a:latin typeface="Times New Roman" pitchFamily="18" charset="0"/>
                <a:cs typeface="Times New Roman" pitchFamily="18" charset="0"/>
              </a:rPr>
              <a:t>– the line between government authority to </a:t>
            </a:r>
            <a:r>
              <a:rPr lang="en-US" sz="2400" b="1" dirty="0">
                <a:solidFill>
                  <a:srgbClr val="FF0000"/>
                </a:solidFill>
                <a:latin typeface="Times New Roman" pitchFamily="18" charset="0"/>
                <a:cs typeface="Times New Roman" pitchFamily="18" charset="0"/>
              </a:rPr>
              <a:t>protect public interest </a:t>
            </a:r>
            <a:r>
              <a:rPr lang="en-US" sz="2400" dirty="0">
                <a:latin typeface="Times New Roman" pitchFamily="18" charset="0"/>
                <a:cs typeface="Times New Roman" pitchFamily="18" charset="0"/>
              </a:rPr>
              <a:t>vs. the reach of </a:t>
            </a:r>
            <a:r>
              <a:rPr lang="en-US" sz="2400" b="1" dirty="0">
                <a:solidFill>
                  <a:schemeClr val="tx2"/>
                </a:solidFill>
                <a:latin typeface="Times New Roman" pitchFamily="18" charset="0"/>
                <a:cs typeface="Times New Roman" pitchFamily="18" charset="0"/>
              </a:rPr>
              <a:t>individual</a:t>
            </a:r>
            <a:r>
              <a:rPr lang="en-US" sz="2400" dirty="0">
                <a:latin typeface="Times New Roman" pitchFamily="18" charset="0"/>
                <a:cs typeface="Times New Roman" pitchFamily="18" charset="0"/>
              </a:rPr>
              <a:t> </a:t>
            </a:r>
            <a:r>
              <a:rPr lang="en-US" sz="2400" b="1" dirty="0">
                <a:solidFill>
                  <a:srgbClr val="002060"/>
                </a:solidFill>
                <a:latin typeface="Times New Roman" pitchFamily="18" charset="0"/>
                <a:cs typeface="Times New Roman" pitchFamily="18" charset="0"/>
              </a:rPr>
              <a:t>civil liberties </a:t>
            </a:r>
            <a:r>
              <a:rPr lang="en-US" sz="2400" dirty="0">
                <a:latin typeface="Times New Roman" pitchFamily="18" charset="0"/>
                <a:cs typeface="Times New Roman" pitchFamily="18" charset="0"/>
              </a:rPr>
              <a:t>(</a:t>
            </a:r>
            <a:r>
              <a:rPr lang="en-US" sz="2400" i="1" dirty="0">
                <a:solidFill>
                  <a:srgbClr val="002060"/>
                </a:solidFill>
                <a:latin typeface="Times New Roman" pitchFamily="18" charset="0"/>
                <a:cs typeface="Times New Roman" pitchFamily="18" charset="0"/>
              </a:rPr>
              <a:t>FREEDOM</a:t>
            </a:r>
            <a:r>
              <a:rPr lang="en-US" sz="2400" dirty="0">
                <a:latin typeface="Times New Roman" pitchFamily="18" charset="0"/>
                <a:cs typeface="Times New Roman" pitchFamily="18" charset="0"/>
              </a:rPr>
              <a:t>)</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373825"/>
            <a:ext cx="5334000" cy="1740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42900" y="4343400"/>
            <a:ext cx="8610600" cy="2286000"/>
          </a:xfrm>
          <a:prstGeom prst="rect">
            <a:avLst/>
          </a:prstGeom>
          <a:solidFill>
            <a:schemeClr val="tx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Examples:  </a:t>
            </a:r>
          </a:p>
          <a:p>
            <a:pPr marL="342900" indent="-342900">
              <a:buFont typeface="Arial" pitchFamily="34" charset="0"/>
              <a:buChar char="•"/>
            </a:pPr>
            <a:r>
              <a:rPr lang="en-US" altLang="en-US" sz="2400" b="1" dirty="0">
                <a:latin typeface="Times New Roman" pitchFamily="18" charset="0"/>
                <a:cs typeface="Times New Roman" pitchFamily="18" charset="0"/>
              </a:rPr>
              <a:t>Rights of the accused</a:t>
            </a:r>
            <a:r>
              <a:rPr lang="en-US" altLang="en-US" sz="2400" dirty="0">
                <a:latin typeface="Times New Roman" pitchFamily="18" charset="0"/>
                <a:cs typeface="Times New Roman" pitchFamily="18" charset="0"/>
              </a:rPr>
              <a:t>: innocent until prove guilty v. community security</a:t>
            </a:r>
          </a:p>
          <a:p>
            <a:pPr marL="342900" indent="-342900">
              <a:buFont typeface="Arial" pitchFamily="34" charset="0"/>
              <a:buChar char="•"/>
            </a:pPr>
            <a:r>
              <a:rPr lang="en-US" altLang="en-US" sz="2400" b="1" dirty="0">
                <a:latin typeface="Times New Roman" pitchFamily="18" charset="0"/>
                <a:cs typeface="Times New Roman" pitchFamily="18" charset="0"/>
              </a:rPr>
              <a:t>Prior restraint</a:t>
            </a:r>
            <a:r>
              <a:rPr lang="en-US" altLang="en-US" sz="2400" dirty="0">
                <a:latin typeface="Times New Roman" pitchFamily="18" charset="0"/>
                <a:cs typeface="Times New Roman" pitchFamily="18" charset="0"/>
              </a:rPr>
              <a:t>: national security v. investigative journalism </a:t>
            </a:r>
          </a:p>
          <a:p>
            <a:pPr marL="342900" indent="-342900">
              <a:buFont typeface="Arial" pitchFamily="34" charset="0"/>
              <a:buChar char="•"/>
            </a:pPr>
            <a:r>
              <a:rPr lang="en-US" altLang="en-US" sz="2400" b="1" dirty="0">
                <a:latin typeface="Times New Roman" pitchFamily="18" charset="0"/>
                <a:cs typeface="Times New Roman" pitchFamily="18" charset="0"/>
              </a:rPr>
              <a:t>Abortion: </a:t>
            </a:r>
            <a:r>
              <a:rPr lang="en-US" altLang="en-US" sz="2400" dirty="0">
                <a:latin typeface="Times New Roman" pitchFamily="18" charset="0"/>
                <a:cs typeface="Times New Roman" pitchFamily="18" charset="0"/>
              </a:rPr>
              <a:t>right to choose vs. right to life</a:t>
            </a:r>
          </a:p>
          <a:p>
            <a:endParaRPr lang="en-US" sz="2400" dirty="0">
              <a:latin typeface="Times New Roman" pitchFamily="18" charset="0"/>
              <a:cs typeface="Times New Roman" pitchFamily="18" charset="0"/>
            </a:endParaRPr>
          </a:p>
        </p:txBody>
      </p:sp>
      <p:sp>
        <p:nvSpPr>
          <p:cNvPr id="5" name="Down Arrow 4"/>
          <p:cNvSpPr/>
          <p:nvPr/>
        </p:nvSpPr>
        <p:spPr>
          <a:xfrm>
            <a:off x="2819400" y="3886200"/>
            <a:ext cx="533400" cy="609600"/>
          </a:xfrm>
          <a:prstGeom prst="down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p:cNvSpPr/>
          <p:nvPr/>
        </p:nvSpPr>
        <p:spPr>
          <a:xfrm>
            <a:off x="4381500" y="3923071"/>
            <a:ext cx="533400" cy="609600"/>
          </a:xfrm>
          <a:prstGeom prst="down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a:off x="5867400" y="3945194"/>
            <a:ext cx="533400" cy="609600"/>
          </a:xfrm>
          <a:prstGeom prst="downArrow">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16859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930F-E110-448E-9CE2-6B8EB587F989}"/>
              </a:ext>
            </a:extLst>
          </p:cNvPr>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latin typeface="Castellar" panose="020A0402060406010301" pitchFamily="18" charset="0"/>
                <a:cs typeface="Times New Roman" panose="02020603050405020304" pitchFamily="18" charset="0"/>
              </a:rPr>
              <a:t>Being Selective</a:t>
            </a:r>
          </a:p>
        </p:txBody>
      </p:sp>
      <p:sp>
        <p:nvSpPr>
          <p:cNvPr id="3" name="Content Placeholder 2">
            <a:extLst>
              <a:ext uri="{FF2B5EF4-FFF2-40B4-BE49-F238E27FC236}">
                <a16:creationId xmlns:a16="http://schemas.microsoft.com/office/drawing/2014/main" id="{0CB05147-A7DF-4FC5-B356-1BC2C68E10E3}"/>
              </a:ext>
            </a:extLst>
          </p:cNvPr>
          <p:cNvSpPr>
            <a:spLocks noGrp="1"/>
          </p:cNvSpPr>
          <p:nvPr>
            <p:ph idx="1"/>
          </p:nvPr>
        </p:nvSpPr>
        <p:spPr>
          <a:xfrm>
            <a:off x="457200" y="3429000"/>
            <a:ext cx="8229600" cy="26971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How does the case of Lemon v. Kurtzman demonstrate the principle of selective incorporation (Incorporation Doctrine) in dealing with freedom of Religion?</a:t>
            </a: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F62F440-7B8D-4A9E-94A7-264A548136E4}"/>
              </a:ext>
            </a:extLst>
          </p:cNvPr>
          <p:cNvSpPr/>
          <p:nvPr/>
        </p:nvSpPr>
        <p:spPr>
          <a:xfrm>
            <a:off x="304800" y="1447800"/>
            <a:ext cx="8534400" cy="1752600"/>
          </a:xfrm>
          <a:prstGeom prst="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"has not, and could not, provide state aid on the basis of a mere assumption that secular teachers under religious discipline can avoid conflicts. The State must be certain, given the Religion Clauses, that subsidized teachers do not inculcate religion.“</a:t>
            </a:r>
          </a:p>
          <a:p>
            <a:r>
              <a:rPr lang="en-US" sz="2000" dirty="0">
                <a:latin typeface="Times New Roman" panose="02020603050405020304" pitchFamily="18" charset="0"/>
                <a:cs typeface="Times New Roman" panose="02020603050405020304" pitchFamily="18" charset="0"/>
              </a:rPr>
              <a:t>	- Justice Warren Burger, Lemon v. Kurtzman, 1971</a:t>
            </a:r>
          </a:p>
        </p:txBody>
      </p:sp>
      <p:sp>
        <p:nvSpPr>
          <p:cNvPr id="5" name="Rectangle 4">
            <a:extLst>
              <a:ext uri="{FF2B5EF4-FFF2-40B4-BE49-F238E27FC236}">
                <a16:creationId xmlns:a16="http://schemas.microsoft.com/office/drawing/2014/main" id="{6DFE2E82-95FA-47A0-B236-1F594D053D22}"/>
              </a:ext>
            </a:extLst>
          </p:cNvPr>
          <p:cNvSpPr/>
          <p:nvPr/>
        </p:nvSpPr>
        <p:spPr>
          <a:xfrm>
            <a:off x="304800" y="4674981"/>
            <a:ext cx="7848600" cy="141763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It required states to follow the First Amendment Establishment Clause when dealing with state funding (parochial aid) to private religious school </a:t>
            </a:r>
          </a:p>
        </p:txBody>
      </p:sp>
      <p:pic>
        <p:nvPicPr>
          <p:cNvPr id="1026" name="Picture 2" descr="Image result for lemon v kurtzman majority opinion">
            <a:extLst>
              <a:ext uri="{FF2B5EF4-FFF2-40B4-BE49-F238E27FC236}">
                <a16:creationId xmlns:a16="http://schemas.microsoft.com/office/drawing/2014/main" id="{217B21C4-86DB-4A92-B5B7-BB9ECBFAB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019" y="4906963"/>
            <a:ext cx="1528762" cy="1447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40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24" y="304800"/>
            <a:ext cx="8461717" cy="6324600"/>
          </a:xfrm>
          <a:solidFill>
            <a:schemeClr val="bg1"/>
          </a:solidFill>
          <a:ln>
            <a:solidFill>
              <a:srgbClr val="C00000"/>
            </a:solidFill>
          </a:ln>
        </p:spPr>
        <p:txBody>
          <a:bodyPr>
            <a:normAutofit/>
          </a:bodyPr>
          <a:lstStyle/>
          <a:p>
            <a:pPr marL="0" indent="0">
              <a:spcBef>
                <a:spcPts val="0"/>
              </a:spcBef>
              <a:buNone/>
            </a:pPr>
            <a:r>
              <a:rPr lang="en-US" sz="1200" b="1" dirty="0">
                <a:solidFill>
                  <a:srgbClr val="002060"/>
                </a:solidFill>
                <a:latin typeface="Times New Roman" pitchFamily="18" charset="0"/>
                <a:cs typeface="Times New Roman" pitchFamily="18" charset="0"/>
              </a:rPr>
              <a:t>Enduring Understanding</a:t>
            </a:r>
            <a:r>
              <a:rPr lang="en-US" sz="1200" dirty="0">
                <a:latin typeface="Times New Roman" pitchFamily="18" charset="0"/>
                <a:cs typeface="Times New Roman" pitchFamily="18" charset="0"/>
              </a:rPr>
              <a:t>: Provisions of the U.S. Constitution’s Bill of Rights are continually being interpreted to balance the power of government and the civil liberties of individuals</a:t>
            </a:r>
          </a:p>
          <a:p>
            <a:pPr marL="0" indent="0">
              <a:spcBef>
                <a:spcPts val="0"/>
              </a:spcBef>
              <a:buNone/>
            </a:pPr>
            <a:r>
              <a:rPr lang="en-US" sz="1200" b="1" dirty="0">
                <a:solidFill>
                  <a:srgbClr val="002060"/>
                </a:solidFill>
                <a:latin typeface="Times New Roman" pitchFamily="18" charset="0"/>
                <a:cs typeface="Times New Roman" pitchFamily="18" charset="0"/>
              </a:rPr>
              <a:t>L.O. LOR-2.A: </a:t>
            </a:r>
            <a:r>
              <a:rPr lang="en-US" sz="1200" dirty="0">
                <a:latin typeface="Times New Roman" pitchFamily="18" charset="0"/>
                <a:cs typeface="Times New Roman" pitchFamily="18" charset="0"/>
              </a:rPr>
              <a:t>Explain how the U.S. Constitution protects individual liberties and rights </a:t>
            </a:r>
          </a:p>
          <a:p>
            <a:pPr marL="0" indent="0">
              <a:spcBef>
                <a:spcPts val="0"/>
              </a:spcBef>
              <a:buNone/>
            </a:pPr>
            <a:r>
              <a:rPr lang="en-US" sz="1200" b="1" dirty="0">
                <a:solidFill>
                  <a:srgbClr val="002060"/>
                </a:solidFill>
                <a:latin typeface="Times New Roman" pitchFamily="18" charset="0"/>
                <a:cs typeface="Times New Roman" pitchFamily="18" charset="0"/>
              </a:rPr>
              <a:t>L.O. LOR-2.B: </a:t>
            </a:r>
            <a:r>
              <a:rPr lang="en-US" sz="1200" dirty="0">
                <a:latin typeface="Times New Roman" pitchFamily="18" charset="0"/>
                <a:cs typeface="Times New Roman" pitchFamily="18" charset="0"/>
              </a:rPr>
              <a:t>Describe the rights protected in the Bill of Rights</a:t>
            </a:r>
          </a:p>
          <a:p>
            <a:pPr marL="0" indent="0">
              <a:spcBef>
                <a:spcPts val="0"/>
              </a:spcBef>
              <a:buNone/>
            </a:pPr>
            <a:r>
              <a:rPr lang="en-US" sz="1200" b="1" dirty="0">
                <a:solidFill>
                  <a:schemeClr val="tx2">
                    <a:lumMod val="50000"/>
                  </a:schemeClr>
                </a:solidFill>
                <a:latin typeface="Times New Roman" pitchFamily="18" charset="0"/>
                <a:cs typeface="Times New Roman" pitchFamily="18" charset="0"/>
              </a:rPr>
              <a:t>L.O. LOR-2.C: </a:t>
            </a:r>
            <a:r>
              <a:rPr lang="en-US" sz="1200" dirty="0">
                <a:latin typeface="Times New Roman" pitchFamily="18" charset="0"/>
                <a:cs typeface="Times New Roman" pitchFamily="18" charset="0"/>
              </a:rPr>
              <a:t>Explain the extent to which the Supreme Court’s interpretation of the First &amp; Second Amendments reflects a commitment to individual liberty.</a:t>
            </a:r>
          </a:p>
          <a:p>
            <a:pPr marL="0" indent="0">
              <a:spcBef>
                <a:spcPts val="0"/>
              </a:spcBef>
              <a:buNone/>
            </a:pPr>
            <a:r>
              <a:rPr lang="en-US" sz="1200" b="1" dirty="0">
                <a:solidFill>
                  <a:schemeClr val="accent1">
                    <a:lumMod val="50000"/>
                  </a:schemeClr>
                </a:solidFill>
                <a:latin typeface="Times New Roman" pitchFamily="18" charset="0"/>
                <a:cs typeface="Times New Roman" pitchFamily="18" charset="0"/>
              </a:rPr>
              <a:t>L.O.LOR-3.A: </a:t>
            </a:r>
            <a:r>
              <a:rPr lang="en-US" sz="1200" dirty="0">
                <a:latin typeface="Times New Roman" pitchFamily="18" charset="0"/>
                <a:cs typeface="Times New Roman" pitchFamily="18" charset="0"/>
              </a:rPr>
              <a:t>Explain the implications of the doctrine of selective incorporation.</a:t>
            </a:r>
          </a:p>
          <a:p>
            <a:pPr marL="0" indent="0">
              <a:spcBef>
                <a:spcPts val="0"/>
              </a:spcBef>
              <a:buNone/>
            </a:pPr>
            <a:r>
              <a:rPr lang="en-US" sz="2000" b="1" dirty="0">
                <a:solidFill>
                  <a:srgbClr val="002060"/>
                </a:solidFill>
                <a:latin typeface="Times New Roman" pitchFamily="18" charset="0"/>
                <a:cs typeface="Times New Roman" pitchFamily="18" charset="0"/>
              </a:rPr>
              <a:t>Essential Question:</a:t>
            </a:r>
            <a:r>
              <a:rPr lang="en-US" sz="2000" b="1" dirty="0">
                <a:solidFill>
                  <a:srgbClr val="002060"/>
                </a:solidFill>
              </a:rPr>
              <a:t> </a:t>
            </a:r>
            <a:r>
              <a:rPr lang="en-US" sz="2000" dirty="0">
                <a:latin typeface="Times New Roman" pitchFamily="18" charset="0"/>
                <a:cs typeface="Times New Roman" pitchFamily="18" charset="0"/>
              </a:rPr>
              <a:t>To what extent does the U.S. Constitution and its amendments protect against undue government infringement on essential liberties and from invidious discrimination</a:t>
            </a:r>
            <a:r>
              <a:rPr lang="en-US" sz="2000" dirty="0"/>
              <a:t>? </a:t>
            </a: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Students can:</a:t>
            </a:r>
          </a:p>
          <a:p>
            <a:pPr indent="-176213">
              <a:spcBef>
                <a:spcPts val="0"/>
              </a:spcBef>
            </a:pPr>
            <a:r>
              <a:rPr lang="en-US" sz="2000" dirty="0">
                <a:latin typeface="Times New Roman" pitchFamily="18" charset="0"/>
                <a:cs typeface="Times New Roman" pitchFamily="18" charset="0"/>
              </a:rPr>
              <a:t>Evaluate the debate over the necessity of adding the Bill of Rights to the U.S. Constitution as a guardian of American civil liberties</a:t>
            </a:r>
          </a:p>
          <a:p>
            <a:pPr indent="-176213">
              <a:spcBef>
                <a:spcPts val="0"/>
              </a:spcBef>
            </a:pPr>
            <a:r>
              <a:rPr lang="en-US" sz="2000" dirty="0">
                <a:latin typeface="Times New Roman" pitchFamily="18" charset="0"/>
                <a:cs typeface="Times New Roman" pitchFamily="18" charset="0"/>
              </a:rPr>
              <a:t>Discern how it creates a balance and barrier to arbitrary government authority </a:t>
            </a:r>
          </a:p>
          <a:p>
            <a:pPr marL="0" indent="0">
              <a:spcBef>
                <a:spcPts val="0"/>
              </a:spcBef>
              <a:buNone/>
            </a:pPr>
            <a:endParaRPr lang="en-US" sz="2000" dirty="0">
              <a:latin typeface="Times New Roman" pitchFamily="18" charset="0"/>
              <a:cs typeface="Times New Roman" pitchFamily="18" charset="0"/>
            </a:endParaRPr>
          </a:p>
          <a:p>
            <a:pPr marL="0" indent="0">
              <a:spcBef>
                <a:spcPts val="0"/>
              </a:spcBef>
              <a:buNone/>
            </a:pPr>
            <a:r>
              <a:rPr lang="en-US" sz="2000" b="1" dirty="0">
                <a:solidFill>
                  <a:srgbClr val="002060"/>
                </a:solidFill>
                <a:latin typeface="Times New Roman" pitchFamily="18" charset="0"/>
                <a:cs typeface="Times New Roman" pitchFamily="18" charset="0"/>
              </a:rPr>
              <a:t>Agenda</a:t>
            </a:r>
          </a:p>
          <a:p>
            <a:pPr>
              <a:spcBef>
                <a:spcPts val="0"/>
              </a:spcBef>
            </a:pPr>
            <a:r>
              <a:rPr lang="en-US" sz="2000" dirty="0">
                <a:latin typeface="Times New Roman" pitchFamily="18" charset="0"/>
                <a:cs typeface="Times New Roman" pitchFamily="18" charset="0"/>
              </a:rPr>
              <a:t>How about a little gun controlling</a:t>
            </a:r>
          </a:p>
          <a:p>
            <a:pPr>
              <a:spcBef>
                <a:spcPts val="0"/>
              </a:spcBef>
            </a:pPr>
            <a:r>
              <a:rPr lang="en-US" sz="2000" dirty="0">
                <a:latin typeface="Times New Roman" pitchFamily="18" charset="0"/>
                <a:cs typeface="Times New Roman" pitchFamily="18" charset="0"/>
              </a:rPr>
              <a:t>2</a:t>
            </a:r>
            <a:r>
              <a:rPr lang="en-US" sz="2000" baseline="30000" dirty="0">
                <a:latin typeface="Times New Roman" pitchFamily="18" charset="0"/>
                <a:cs typeface="Times New Roman" pitchFamily="18" charset="0"/>
              </a:rPr>
              <a:t>nd</a:t>
            </a:r>
            <a:r>
              <a:rPr lang="en-US" sz="2000" dirty="0">
                <a:latin typeface="Times New Roman" pitchFamily="18" charset="0"/>
                <a:cs typeface="Times New Roman" pitchFamily="18" charset="0"/>
              </a:rPr>
              <a:t> Amendment &amp; Federalism </a:t>
            </a:r>
          </a:p>
          <a:p>
            <a:pPr>
              <a:spcBef>
                <a:spcPts val="0"/>
              </a:spcBef>
            </a:pPr>
            <a:r>
              <a:rPr lang="en-US" sz="2000" dirty="0">
                <a:latin typeface="Times New Roman" pitchFamily="18" charset="0"/>
                <a:cs typeface="Times New Roman" pitchFamily="18" charset="0"/>
              </a:rPr>
              <a:t>Power of Precedent</a:t>
            </a:r>
          </a:p>
          <a:p>
            <a:pPr marL="0" indent="0">
              <a:spcBef>
                <a:spcPts val="0"/>
              </a:spcBef>
              <a:buNone/>
            </a:pPr>
            <a:r>
              <a:rPr lang="en-US" sz="2000" b="1" dirty="0">
                <a:solidFill>
                  <a:srgbClr val="002060"/>
                </a:solidFill>
                <a:latin typeface="Times New Roman" pitchFamily="18" charset="0"/>
                <a:cs typeface="Times New Roman" pitchFamily="18" charset="0"/>
              </a:rPr>
              <a:t>Homework:</a:t>
            </a:r>
          </a:p>
          <a:p>
            <a:pPr>
              <a:spcBef>
                <a:spcPts val="0"/>
              </a:spcBef>
            </a:pPr>
            <a:r>
              <a:rPr lang="en-US" sz="2000" b="1" dirty="0">
                <a:solidFill>
                  <a:srgbClr val="002060"/>
                </a:solidFill>
                <a:latin typeface="Times New Roman" pitchFamily="18" charset="0"/>
                <a:cs typeface="Times New Roman" pitchFamily="18" charset="0"/>
              </a:rPr>
              <a:t>POWER OF PRECEDENT – Due 2/9</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501978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2AF7-0A91-FE50-4CB7-09D94DAAC313}"/>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latin typeface="Castellar" panose="020A0402060406010301" pitchFamily="18" charset="77"/>
              </a:rPr>
              <a:t>Gun Violence Debate</a:t>
            </a:r>
          </a:p>
        </p:txBody>
      </p:sp>
      <p:sp>
        <p:nvSpPr>
          <p:cNvPr id="3" name="Content Placeholder 2">
            <a:extLst>
              <a:ext uri="{FF2B5EF4-FFF2-40B4-BE49-F238E27FC236}">
                <a16:creationId xmlns:a16="http://schemas.microsoft.com/office/drawing/2014/main" id="{5ACA8657-CBE1-01B8-2CA5-5B4AB7229FF0}"/>
              </a:ext>
            </a:extLst>
          </p:cNvPr>
          <p:cNvSpPr>
            <a:spLocks noGrp="1"/>
          </p:cNvSpPr>
          <p:nvPr>
            <p:ph idx="1"/>
          </p:nvPr>
        </p:nvSpPr>
        <p:spPr>
          <a:xfrm>
            <a:off x="457200" y="1043780"/>
            <a:ext cx="8229600" cy="5082383"/>
          </a:xfrm>
          <a:solidFill>
            <a:schemeClr val="bg1"/>
          </a:solidFill>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hlinkClick r:id="rId2"/>
              </a:rPr>
              <a:t>2</a:t>
            </a:r>
            <a:r>
              <a:rPr lang="en-US" sz="2400" b="1" baseline="30000" dirty="0">
                <a:latin typeface="Times New Roman" panose="02020603050405020304" pitchFamily="18" charset="0"/>
                <a:cs typeface="Times New Roman" panose="02020603050405020304" pitchFamily="18" charset="0"/>
                <a:hlinkClick r:id="rId2"/>
              </a:rPr>
              <a:t>nd</a:t>
            </a:r>
            <a:r>
              <a:rPr lang="en-US" sz="2400" b="1" dirty="0">
                <a:latin typeface="Times New Roman" panose="02020603050405020304" pitchFamily="18" charset="0"/>
                <a:cs typeface="Times New Roman" panose="02020603050405020304" pitchFamily="18" charset="0"/>
                <a:hlinkClick r:id="rId2"/>
              </a:rPr>
              <a:t> Amendments Debate</a:t>
            </a:r>
            <a:endParaRPr lang="en-US" sz="24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8859C9D-2ADF-DA1E-2B61-32C2122A7BF0}"/>
              </a:ext>
            </a:extLst>
          </p:cNvPr>
          <p:cNvPicPr>
            <a:picLocks noChangeAspect="1"/>
          </p:cNvPicPr>
          <p:nvPr/>
        </p:nvPicPr>
        <p:blipFill>
          <a:blip r:embed="rId3"/>
          <a:stretch>
            <a:fillRect/>
          </a:stretch>
        </p:blipFill>
        <p:spPr>
          <a:xfrm>
            <a:off x="304800" y="1531236"/>
            <a:ext cx="4572000" cy="4572000"/>
          </a:xfrm>
          <a:prstGeom prst="rect">
            <a:avLst/>
          </a:prstGeom>
          <a:ln>
            <a:solidFill>
              <a:srgbClr val="002060"/>
            </a:solidFill>
          </a:ln>
        </p:spPr>
      </p:pic>
      <p:sp>
        <p:nvSpPr>
          <p:cNvPr id="8" name="Rectangle 7">
            <a:extLst>
              <a:ext uri="{FF2B5EF4-FFF2-40B4-BE49-F238E27FC236}">
                <a16:creationId xmlns:a16="http://schemas.microsoft.com/office/drawing/2014/main" id="{1CE39C44-3095-D356-973D-06DC378F0C89}"/>
              </a:ext>
            </a:extLst>
          </p:cNvPr>
          <p:cNvSpPr/>
          <p:nvPr/>
        </p:nvSpPr>
        <p:spPr>
          <a:xfrm>
            <a:off x="5029200" y="1470819"/>
            <a:ext cx="3886200" cy="304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Mass Shooting Incidents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Monte Ray, CA 2023</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Newport News, VA 2022</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Buffalo, NY 2022</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Uvalde TX 2022</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Parkland High School 2018</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Newton, CT 2014</a:t>
            </a:r>
          </a:p>
        </p:txBody>
      </p:sp>
      <p:sp>
        <p:nvSpPr>
          <p:cNvPr id="9" name="Rectangle 8">
            <a:extLst>
              <a:ext uri="{FF2B5EF4-FFF2-40B4-BE49-F238E27FC236}">
                <a16:creationId xmlns:a16="http://schemas.microsoft.com/office/drawing/2014/main" id="{D062F4FF-DC88-90AB-3D51-F6A151FD98F7}"/>
              </a:ext>
            </a:extLst>
          </p:cNvPr>
          <p:cNvSpPr/>
          <p:nvPr/>
        </p:nvSpPr>
        <p:spPr>
          <a:xfrm>
            <a:off x="762000" y="5958680"/>
            <a:ext cx="7086600" cy="685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Gun Control Debate: </a:t>
            </a:r>
            <a:r>
              <a:rPr lang="en-US" sz="2400" b="1" dirty="0">
                <a:solidFill>
                  <a:srgbClr val="FFC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Views on the 2</a:t>
            </a:r>
            <a:r>
              <a:rPr lang="en-US" sz="2400" b="1" baseline="30000" dirty="0">
                <a:solidFill>
                  <a:srgbClr val="FFC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nd</a:t>
            </a:r>
            <a:r>
              <a:rPr lang="en-US" sz="2400" b="1" dirty="0">
                <a:solidFill>
                  <a:srgbClr val="FFC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Amendment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2352B7D-9310-4348-800E-FC91DD8BE53F}"/>
              </a:ext>
            </a:extLst>
          </p:cNvPr>
          <p:cNvSpPr/>
          <p:nvPr/>
        </p:nvSpPr>
        <p:spPr>
          <a:xfrm>
            <a:off x="1257300" y="4648199"/>
            <a:ext cx="7086600" cy="11811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Mass Shooting incidents – Killing of 4 or more people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600 incidents in 2022</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33 incidents in 2023</a:t>
            </a:r>
          </a:p>
        </p:txBody>
      </p:sp>
    </p:spTree>
    <p:extLst>
      <p:ext uri="{BB962C8B-B14F-4D97-AF65-F5344CB8AC3E}">
        <p14:creationId xmlns:p14="http://schemas.microsoft.com/office/powerpoint/2010/main" val="2318715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2AF7-0A91-FE50-4CB7-09D94DAAC313}"/>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latin typeface="Castellar" panose="020A0402060406010301" pitchFamily="18" charset="77"/>
              </a:rPr>
              <a:t>A Vague Amendment</a:t>
            </a:r>
          </a:p>
        </p:txBody>
      </p:sp>
      <p:sp>
        <p:nvSpPr>
          <p:cNvPr id="3" name="Content Placeholder 2">
            <a:extLst>
              <a:ext uri="{FF2B5EF4-FFF2-40B4-BE49-F238E27FC236}">
                <a16:creationId xmlns:a16="http://schemas.microsoft.com/office/drawing/2014/main" id="{5ACA8657-CBE1-01B8-2CA5-5B4AB7229FF0}"/>
              </a:ext>
            </a:extLst>
          </p:cNvPr>
          <p:cNvSpPr>
            <a:spLocks noGrp="1"/>
          </p:cNvSpPr>
          <p:nvPr>
            <p:ph idx="1"/>
          </p:nvPr>
        </p:nvSpPr>
        <p:spPr>
          <a:xfrm>
            <a:off x="457200" y="2895600"/>
            <a:ext cx="8229600" cy="3230563"/>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Great Debate </a:t>
            </a:r>
          </a:p>
        </p:txBody>
      </p:sp>
      <p:sp>
        <p:nvSpPr>
          <p:cNvPr id="4" name="Rectangle 3">
            <a:extLst>
              <a:ext uri="{FF2B5EF4-FFF2-40B4-BE49-F238E27FC236}">
                <a16:creationId xmlns:a16="http://schemas.microsoft.com/office/drawing/2014/main" id="{2510F6C0-95F0-A68F-DB5D-3F4BFCCB22B4}"/>
              </a:ext>
            </a:extLst>
          </p:cNvPr>
          <p:cNvSpPr/>
          <p:nvPr/>
        </p:nvSpPr>
        <p:spPr>
          <a:xfrm>
            <a:off x="228600" y="1066800"/>
            <a:ext cx="8686800" cy="1447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0" i="0" dirty="0">
                <a:solidFill>
                  <a:schemeClr val="bg1"/>
                </a:solidFill>
                <a:effectLst/>
                <a:latin typeface="Georgia" panose="02040502050405020303" pitchFamily="18" charset="0"/>
              </a:rPr>
              <a:t>“A well regulated Militia, being necessary to the security of a free State, the right of the people to keep and bear Arms, shall not be infringed.”</a:t>
            </a:r>
          </a:p>
          <a:p>
            <a:r>
              <a:rPr lang="en-US" sz="2200" dirty="0">
                <a:solidFill>
                  <a:schemeClr val="bg1"/>
                </a:solidFill>
              </a:rPr>
              <a:t>- </a:t>
            </a:r>
            <a:r>
              <a:rPr lang="en-US" sz="2200" dirty="0">
                <a:solidFill>
                  <a:schemeClr val="bg1"/>
                </a:solidFill>
                <a:latin typeface="Times New Roman" panose="02020603050405020304" pitchFamily="18" charset="0"/>
                <a:cs typeface="Times New Roman" panose="02020603050405020304" pitchFamily="18" charset="0"/>
              </a:rPr>
              <a:t>2</a:t>
            </a:r>
            <a:r>
              <a:rPr lang="en-US" sz="2200" baseline="30000" dirty="0">
                <a:solidFill>
                  <a:schemeClr val="bg1"/>
                </a:solidFill>
                <a:latin typeface="Times New Roman" panose="02020603050405020304" pitchFamily="18" charset="0"/>
                <a:cs typeface="Times New Roman" panose="02020603050405020304" pitchFamily="18" charset="0"/>
              </a:rPr>
              <a:t>nd</a:t>
            </a:r>
            <a:r>
              <a:rPr lang="en-US" sz="2200" dirty="0">
                <a:solidFill>
                  <a:schemeClr val="bg1"/>
                </a:solidFill>
                <a:latin typeface="Times New Roman" panose="02020603050405020304" pitchFamily="18" charset="0"/>
                <a:cs typeface="Times New Roman" panose="02020603050405020304" pitchFamily="18" charset="0"/>
              </a:rPr>
              <a:t> Amendment, U.S. Constitution </a:t>
            </a:r>
            <a:endParaRPr lang="en-US" sz="2200" dirty="0">
              <a:solidFill>
                <a:schemeClr val="bg1"/>
              </a:solidFill>
            </a:endParaRPr>
          </a:p>
        </p:txBody>
      </p:sp>
      <p:sp>
        <p:nvSpPr>
          <p:cNvPr id="5" name="Rectangle 4">
            <a:extLst>
              <a:ext uri="{FF2B5EF4-FFF2-40B4-BE49-F238E27FC236}">
                <a16:creationId xmlns:a16="http://schemas.microsoft.com/office/drawing/2014/main" id="{07ED95DB-2F25-9A27-E4DB-4B9C93F131B4}"/>
              </a:ext>
            </a:extLst>
          </p:cNvPr>
          <p:cNvSpPr/>
          <p:nvPr/>
        </p:nvSpPr>
        <p:spPr>
          <a:xfrm>
            <a:off x="76200" y="4246562"/>
            <a:ext cx="4343400" cy="1676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Right to own guns – allow a state to maintain a militia</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Does not mean the right own gun without regulation </a:t>
            </a:r>
          </a:p>
        </p:txBody>
      </p:sp>
      <p:sp>
        <p:nvSpPr>
          <p:cNvPr id="6" name="Rectangle 5">
            <a:extLst>
              <a:ext uri="{FF2B5EF4-FFF2-40B4-BE49-F238E27FC236}">
                <a16:creationId xmlns:a16="http://schemas.microsoft.com/office/drawing/2014/main" id="{6CFF96EF-6CFD-4BFE-AB5E-703CC392F391}"/>
              </a:ext>
            </a:extLst>
          </p:cNvPr>
          <p:cNvSpPr/>
          <p:nvPr/>
        </p:nvSpPr>
        <p:spPr>
          <a:xfrm>
            <a:off x="533400" y="3429000"/>
            <a:ext cx="3429000" cy="609600"/>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Gun Control Advocates</a:t>
            </a:r>
          </a:p>
        </p:txBody>
      </p:sp>
      <p:sp>
        <p:nvSpPr>
          <p:cNvPr id="7" name="Rectangle 6">
            <a:extLst>
              <a:ext uri="{FF2B5EF4-FFF2-40B4-BE49-F238E27FC236}">
                <a16:creationId xmlns:a16="http://schemas.microsoft.com/office/drawing/2014/main" id="{761CF193-85FD-F07D-DEB6-0869E2252A53}"/>
              </a:ext>
            </a:extLst>
          </p:cNvPr>
          <p:cNvSpPr/>
          <p:nvPr/>
        </p:nvSpPr>
        <p:spPr>
          <a:xfrm>
            <a:off x="4724400" y="4246562"/>
            <a:ext cx="4343400" cy="1676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Protect Americans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Usurpation of government authority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Self defense</a:t>
            </a:r>
          </a:p>
        </p:txBody>
      </p:sp>
      <p:sp>
        <p:nvSpPr>
          <p:cNvPr id="8" name="Rectangle 7">
            <a:extLst>
              <a:ext uri="{FF2B5EF4-FFF2-40B4-BE49-F238E27FC236}">
                <a16:creationId xmlns:a16="http://schemas.microsoft.com/office/drawing/2014/main" id="{C3E9F19A-06B5-8C8A-BD2F-8B023B1EA2CA}"/>
              </a:ext>
            </a:extLst>
          </p:cNvPr>
          <p:cNvSpPr/>
          <p:nvPr/>
        </p:nvSpPr>
        <p:spPr>
          <a:xfrm>
            <a:off x="4953000" y="3446462"/>
            <a:ext cx="3429000" cy="6096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Gun Rights Advocates</a:t>
            </a:r>
          </a:p>
        </p:txBody>
      </p:sp>
      <p:pic>
        <p:nvPicPr>
          <p:cNvPr id="9" name="Picture 8">
            <a:extLst>
              <a:ext uri="{FF2B5EF4-FFF2-40B4-BE49-F238E27FC236}">
                <a16:creationId xmlns:a16="http://schemas.microsoft.com/office/drawing/2014/main" id="{7B64B0C8-4B6E-D06D-9539-FD15A4DAABC7}"/>
              </a:ext>
            </a:extLst>
          </p:cNvPr>
          <p:cNvPicPr>
            <a:picLocks noChangeAspect="1"/>
          </p:cNvPicPr>
          <p:nvPr/>
        </p:nvPicPr>
        <p:blipFill>
          <a:blip r:embed="rId2"/>
          <a:stretch>
            <a:fillRect/>
          </a:stretch>
        </p:blipFill>
        <p:spPr>
          <a:xfrm>
            <a:off x="5867400" y="1885950"/>
            <a:ext cx="1981200" cy="1638300"/>
          </a:xfrm>
          <a:prstGeom prst="rect">
            <a:avLst/>
          </a:prstGeom>
        </p:spPr>
      </p:pic>
      <p:sp>
        <p:nvSpPr>
          <p:cNvPr id="10" name="Rectangle 9">
            <a:extLst>
              <a:ext uri="{FF2B5EF4-FFF2-40B4-BE49-F238E27FC236}">
                <a16:creationId xmlns:a16="http://schemas.microsoft.com/office/drawing/2014/main" id="{DD76A598-9EFC-94D0-6D5A-B749E638167E}"/>
              </a:ext>
            </a:extLst>
          </p:cNvPr>
          <p:cNvSpPr/>
          <p:nvPr/>
        </p:nvSpPr>
        <p:spPr>
          <a:xfrm>
            <a:off x="7467600" y="2209800"/>
            <a:ext cx="533400" cy="609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t>
            </a:r>
          </a:p>
        </p:txBody>
      </p:sp>
      <p:cxnSp>
        <p:nvCxnSpPr>
          <p:cNvPr id="12" name="Straight Connector 11">
            <a:extLst>
              <a:ext uri="{FF2B5EF4-FFF2-40B4-BE49-F238E27FC236}">
                <a16:creationId xmlns:a16="http://schemas.microsoft.com/office/drawing/2014/main" id="{B67A691B-589E-6B9C-00DB-542D4421CEC6}"/>
              </a:ext>
            </a:extLst>
          </p:cNvPr>
          <p:cNvCxnSpPr/>
          <p:nvPr/>
        </p:nvCxnSpPr>
        <p:spPr>
          <a:xfrm>
            <a:off x="4572000" y="3524250"/>
            <a:ext cx="0" cy="287655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9101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2AF7-0A91-FE50-4CB7-09D94DAAC313}"/>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latin typeface="Castellar" panose="020A0402060406010301" pitchFamily="18" charset="77"/>
              </a:rPr>
              <a:t>Federalism Issue</a:t>
            </a:r>
          </a:p>
        </p:txBody>
      </p:sp>
      <p:sp>
        <p:nvSpPr>
          <p:cNvPr id="3" name="Content Placeholder 2">
            <a:extLst>
              <a:ext uri="{FF2B5EF4-FFF2-40B4-BE49-F238E27FC236}">
                <a16:creationId xmlns:a16="http://schemas.microsoft.com/office/drawing/2014/main" id="{5ACA8657-CBE1-01B8-2CA5-5B4AB7229FF0}"/>
              </a:ext>
            </a:extLst>
          </p:cNvPr>
          <p:cNvSpPr>
            <a:spLocks noGrp="1"/>
          </p:cNvSpPr>
          <p:nvPr>
            <p:ph idx="1"/>
          </p:nvPr>
        </p:nvSpPr>
        <p:spPr>
          <a:xfrm>
            <a:off x="457200" y="1219200"/>
            <a:ext cx="8229600" cy="5364162"/>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Power of the federal government to regulate the 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Amendment – (</a:t>
            </a:r>
            <a:r>
              <a:rPr lang="en-US" sz="2400" i="1" dirty="0">
                <a:solidFill>
                  <a:srgbClr val="C00000"/>
                </a:solidFill>
                <a:latin typeface="Times New Roman" panose="02020603050405020304" pitchFamily="18" charset="0"/>
                <a:cs typeface="Times New Roman" panose="02020603050405020304" pitchFamily="18" charset="0"/>
              </a:rPr>
              <a:t>Bill of Rights meant to limit federal government</a:t>
            </a:r>
            <a:r>
              <a:rPr lang="en-US" sz="2400" dirty="0">
                <a:latin typeface="Times New Roman" panose="02020603050405020304" pitchFamily="18" charset="0"/>
                <a:cs typeface="Times New Roman" panose="02020603050405020304" pitchFamily="18" charset="0"/>
              </a:rPr>
              <a:t>)</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F312617-CE02-DD63-BC2C-907ACFE2886E}"/>
              </a:ext>
            </a:extLst>
          </p:cNvPr>
          <p:cNvSpPr/>
          <p:nvPr/>
        </p:nvSpPr>
        <p:spPr>
          <a:xfrm>
            <a:off x="228600" y="2057400"/>
            <a:ext cx="77724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i="1" u="sng" dirty="0">
                <a:latin typeface="Times New Roman" panose="02020603050405020304" pitchFamily="18" charset="0"/>
                <a:cs typeface="Times New Roman" panose="02020603050405020304" pitchFamily="18" charset="0"/>
              </a:rPr>
              <a:t>Commerce Clause </a:t>
            </a:r>
            <a:r>
              <a:rPr lang="en-US" sz="2400" dirty="0">
                <a:latin typeface="Times New Roman" panose="02020603050405020304" pitchFamily="18" charset="0"/>
                <a:cs typeface="Times New Roman" panose="02020603050405020304" pitchFamily="18" charset="0"/>
              </a:rPr>
              <a:t>= Congress regulation of 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Amendment</a:t>
            </a:r>
          </a:p>
        </p:txBody>
      </p:sp>
      <p:sp>
        <p:nvSpPr>
          <p:cNvPr id="5" name="Rectangle 4">
            <a:extLst>
              <a:ext uri="{FF2B5EF4-FFF2-40B4-BE49-F238E27FC236}">
                <a16:creationId xmlns:a16="http://schemas.microsoft.com/office/drawing/2014/main" id="{774D9B8B-6D72-F978-381E-D335191C7E4A}"/>
              </a:ext>
            </a:extLst>
          </p:cNvPr>
          <p:cNvSpPr/>
          <p:nvPr/>
        </p:nvSpPr>
        <p:spPr>
          <a:xfrm>
            <a:off x="304800" y="2971800"/>
            <a:ext cx="4114800" cy="2971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Federal Gun Legislation</a:t>
            </a:r>
          </a:p>
          <a:p>
            <a:pPr marL="342900" indent="-342900">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National Firearms Act</a:t>
            </a:r>
          </a:p>
          <a:p>
            <a:pPr marL="342900" indent="-342900">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Gun Control Act of  1968</a:t>
            </a:r>
          </a:p>
          <a:p>
            <a:pPr marL="342900" indent="-342900">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Brady Handgun Prevention 1993</a:t>
            </a:r>
          </a:p>
          <a:p>
            <a:pPr marL="342900" indent="-342900">
              <a:buFont typeface="Arial" panose="020B0604020202020204" pitchFamily="34" charset="0"/>
              <a:buChar char="•"/>
            </a:pPr>
            <a:r>
              <a:rPr lang="en-US" sz="2400" i="1" dirty="0">
                <a:latin typeface="Times New Roman" panose="02020603050405020304" pitchFamily="18" charset="0"/>
                <a:cs typeface="Times New Roman" panose="02020603050405020304" pitchFamily="18" charset="0"/>
              </a:rPr>
              <a:t>National Instant Background Check System </a:t>
            </a:r>
          </a:p>
        </p:txBody>
      </p:sp>
      <p:sp>
        <p:nvSpPr>
          <p:cNvPr id="6" name="Rectangle 5">
            <a:extLst>
              <a:ext uri="{FF2B5EF4-FFF2-40B4-BE49-F238E27FC236}">
                <a16:creationId xmlns:a16="http://schemas.microsoft.com/office/drawing/2014/main" id="{7D0B197F-75E7-1450-5716-F1C8258D8C3A}"/>
              </a:ext>
            </a:extLst>
          </p:cNvPr>
          <p:cNvSpPr/>
          <p:nvPr/>
        </p:nvSpPr>
        <p:spPr>
          <a:xfrm>
            <a:off x="1143000" y="5884862"/>
            <a:ext cx="3733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Times New Roman" panose="02020603050405020304" pitchFamily="18" charset="0"/>
                <a:cs typeface="Times New Roman" panose="02020603050405020304" pitchFamily="18" charset="0"/>
              </a:rPr>
              <a:t>Issue</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loophole in laws</a:t>
            </a:r>
          </a:p>
        </p:txBody>
      </p:sp>
      <p:pic>
        <p:nvPicPr>
          <p:cNvPr id="7" name="Picture 6">
            <a:extLst>
              <a:ext uri="{FF2B5EF4-FFF2-40B4-BE49-F238E27FC236}">
                <a16:creationId xmlns:a16="http://schemas.microsoft.com/office/drawing/2014/main" id="{71DE0C86-AB14-A8B9-C444-633C698171C0}"/>
              </a:ext>
            </a:extLst>
          </p:cNvPr>
          <p:cNvPicPr>
            <a:picLocks noChangeAspect="1"/>
          </p:cNvPicPr>
          <p:nvPr/>
        </p:nvPicPr>
        <p:blipFill>
          <a:blip r:embed="rId2"/>
          <a:stretch>
            <a:fillRect/>
          </a:stretch>
        </p:blipFill>
        <p:spPr>
          <a:xfrm>
            <a:off x="4724402" y="3060700"/>
            <a:ext cx="4190998" cy="2595562"/>
          </a:xfrm>
          <a:prstGeom prst="rect">
            <a:avLst/>
          </a:prstGeom>
        </p:spPr>
      </p:pic>
    </p:spTree>
    <p:extLst>
      <p:ext uri="{BB962C8B-B14F-4D97-AF65-F5344CB8AC3E}">
        <p14:creationId xmlns:p14="http://schemas.microsoft.com/office/powerpoint/2010/main" val="103710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2AF7-0A91-FE50-4CB7-09D94DAAC313}"/>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latin typeface="Castellar" panose="020A0402060406010301" pitchFamily="18" charset="77"/>
              </a:rPr>
              <a:t>Federalism Issue</a:t>
            </a:r>
          </a:p>
        </p:txBody>
      </p:sp>
      <p:sp>
        <p:nvSpPr>
          <p:cNvPr id="3" name="Content Placeholder 2">
            <a:extLst>
              <a:ext uri="{FF2B5EF4-FFF2-40B4-BE49-F238E27FC236}">
                <a16:creationId xmlns:a16="http://schemas.microsoft.com/office/drawing/2014/main" id="{5ACA8657-CBE1-01B8-2CA5-5B4AB7229FF0}"/>
              </a:ext>
            </a:extLst>
          </p:cNvPr>
          <p:cNvSpPr>
            <a:spLocks noGrp="1"/>
          </p:cNvSpPr>
          <p:nvPr>
            <p:ph idx="1"/>
          </p:nvPr>
        </p:nvSpPr>
        <p:spPr>
          <a:xfrm>
            <a:off x="457200" y="1219200"/>
            <a:ext cx="8229600" cy="4906963"/>
          </a:xfrm>
          <a:solidFill>
            <a:schemeClr val="bg1"/>
          </a:solidFill>
        </p:spPr>
        <p:txBody>
          <a:bodyPr>
            <a:normAutofit/>
          </a:bodyPr>
          <a:lstStyle/>
          <a:p>
            <a:r>
              <a:rPr lang="en-US" sz="2400" b="1" dirty="0">
                <a:latin typeface="Times New Roman" panose="02020603050405020304" pitchFamily="18" charset="0"/>
                <a:cs typeface="Times New Roman" panose="02020603050405020304" pitchFamily="18" charset="0"/>
              </a:rPr>
              <a:t>State Regulation of the 2</a:t>
            </a:r>
            <a:r>
              <a:rPr lang="en-US" sz="2400" b="1" baseline="30000" dirty="0">
                <a:latin typeface="Times New Roman" panose="02020603050405020304" pitchFamily="18" charset="0"/>
                <a:cs typeface="Times New Roman" panose="02020603050405020304" pitchFamily="18" charset="0"/>
              </a:rPr>
              <a:t>nd</a:t>
            </a:r>
            <a:r>
              <a:rPr lang="en-US" sz="2400" b="1" dirty="0">
                <a:latin typeface="Times New Roman" panose="02020603050405020304" pitchFamily="18" charset="0"/>
                <a:cs typeface="Times New Roman" panose="02020603050405020304" pitchFamily="18" charset="0"/>
              </a:rPr>
              <a:t> Amendment </a:t>
            </a:r>
          </a:p>
        </p:txBody>
      </p:sp>
      <p:pic>
        <p:nvPicPr>
          <p:cNvPr id="4" name="Picture 3">
            <a:extLst>
              <a:ext uri="{FF2B5EF4-FFF2-40B4-BE49-F238E27FC236}">
                <a16:creationId xmlns:a16="http://schemas.microsoft.com/office/drawing/2014/main" id="{217FBBB5-EAA4-42E7-2FAD-888DDB9E8D26}"/>
              </a:ext>
            </a:extLst>
          </p:cNvPr>
          <p:cNvPicPr>
            <a:picLocks noChangeAspect="1"/>
          </p:cNvPicPr>
          <p:nvPr/>
        </p:nvPicPr>
        <p:blipFill>
          <a:blip r:embed="rId2"/>
          <a:stretch>
            <a:fillRect/>
          </a:stretch>
        </p:blipFill>
        <p:spPr>
          <a:xfrm>
            <a:off x="304800" y="1752600"/>
            <a:ext cx="3962400" cy="4572000"/>
          </a:xfrm>
          <a:prstGeom prst="rect">
            <a:avLst/>
          </a:prstGeom>
          <a:ln>
            <a:solidFill>
              <a:srgbClr val="002060"/>
            </a:solidFill>
          </a:ln>
        </p:spPr>
      </p:pic>
      <p:pic>
        <p:nvPicPr>
          <p:cNvPr id="5" name="Picture 4">
            <a:extLst>
              <a:ext uri="{FF2B5EF4-FFF2-40B4-BE49-F238E27FC236}">
                <a16:creationId xmlns:a16="http://schemas.microsoft.com/office/drawing/2014/main" id="{284F53C5-706F-1978-4344-6B831A632C8E}"/>
              </a:ext>
            </a:extLst>
          </p:cNvPr>
          <p:cNvPicPr>
            <a:picLocks noChangeAspect="1"/>
          </p:cNvPicPr>
          <p:nvPr/>
        </p:nvPicPr>
        <p:blipFill>
          <a:blip r:embed="rId3"/>
          <a:stretch>
            <a:fillRect/>
          </a:stretch>
        </p:blipFill>
        <p:spPr>
          <a:xfrm>
            <a:off x="4902202" y="1752600"/>
            <a:ext cx="3962400" cy="4572000"/>
          </a:xfrm>
          <a:prstGeom prst="rect">
            <a:avLst/>
          </a:prstGeom>
          <a:ln>
            <a:solidFill>
              <a:srgbClr val="002060"/>
            </a:solidFill>
          </a:ln>
        </p:spPr>
      </p:pic>
      <p:sp>
        <p:nvSpPr>
          <p:cNvPr id="6" name="Rectangle 5">
            <a:extLst>
              <a:ext uri="{FF2B5EF4-FFF2-40B4-BE49-F238E27FC236}">
                <a16:creationId xmlns:a16="http://schemas.microsoft.com/office/drawing/2014/main" id="{3921E089-4B71-D10C-D898-6F2423F13986}"/>
              </a:ext>
            </a:extLst>
          </p:cNvPr>
          <p:cNvSpPr/>
          <p:nvPr/>
        </p:nvSpPr>
        <p:spPr>
          <a:xfrm>
            <a:off x="685800" y="5516563"/>
            <a:ext cx="77724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Factors: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Interest group advocacy – NRA</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Republican v. Democrat control of state governments</a:t>
            </a:r>
          </a:p>
        </p:txBody>
      </p:sp>
    </p:spTree>
    <p:extLst>
      <p:ext uri="{BB962C8B-B14F-4D97-AF65-F5344CB8AC3E}">
        <p14:creationId xmlns:p14="http://schemas.microsoft.com/office/powerpoint/2010/main" val="3160730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4B0-CB11-4BB5-86A5-15E06C104FF9}"/>
              </a:ext>
            </a:extLst>
          </p:cNvPr>
          <p:cNvSpPr>
            <a:spLocks noGrp="1"/>
          </p:cNvSpPr>
          <p:nvPr>
            <p:ph type="title"/>
          </p:nvPr>
        </p:nvSpPr>
        <p:spPr>
          <a:xfrm>
            <a:off x="628650" y="230260"/>
            <a:ext cx="7886700" cy="675725"/>
          </a:xfrm>
          <a:solidFill>
            <a:schemeClr val="bg1"/>
          </a:solidFill>
          <a:ln>
            <a:solidFill>
              <a:srgbClr val="FF0000"/>
            </a:solidFill>
          </a:ln>
        </p:spPr>
        <p:txBody>
          <a:bodyPr>
            <a:normAutofit fontScale="90000"/>
          </a:bodyPr>
          <a:lstStyle/>
          <a:p>
            <a:pPr algn="ctr"/>
            <a:r>
              <a:rPr lang="en-US" dirty="0">
                <a:latin typeface="Castellar" panose="020A0402060406010301" pitchFamily="18" charset="0"/>
              </a:rPr>
              <a:t>Being Selective</a:t>
            </a:r>
          </a:p>
        </p:txBody>
      </p:sp>
      <p:sp>
        <p:nvSpPr>
          <p:cNvPr id="3" name="Content Placeholder 2">
            <a:extLst>
              <a:ext uri="{FF2B5EF4-FFF2-40B4-BE49-F238E27FC236}">
                <a16:creationId xmlns:a16="http://schemas.microsoft.com/office/drawing/2014/main" id="{8CBB7D38-FF4B-413F-96C5-3452064C155F}"/>
              </a:ext>
            </a:extLst>
          </p:cNvPr>
          <p:cNvSpPr>
            <a:spLocks noGrp="1"/>
          </p:cNvSpPr>
          <p:nvPr>
            <p:ph idx="1"/>
          </p:nvPr>
        </p:nvSpPr>
        <p:spPr>
          <a:xfrm>
            <a:off x="358726" y="3065641"/>
            <a:ext cx="8525630" cy="3562099"/>
          </a:xfrm>
          <a:solidFill>
            <a:schemeClr val="bg1"/>
          </a:solidFill>
          <a:ln>
            <a:solidFill>
              <a:schemeClr val="tx1"/>
            </a:solidFill>
          </a:ln>
        </p:spPr>
        <p:txBody>
          <a:bodyPr>
            <a:normAutofit/>
          </a:bodyPr>
          <a:lstStyle/>
          <a:p>
            <a:r>
              <a:rPr lang="en-US" sz="2400" dirty="0">
                <a:latin typeface="Times New Roman" panose="02020603050405020304" pitchFamily="18" charset="0"/>
                <a:cs typeface="Times New Roman" panose="02020603050405020304" pitchFamily="18" charset="0"/>
              </a:rPr>
              <a:t>Debating State Government Authority to Limit Individual Freedoms </a:t>
            </a:r>
          </a:p>
        </p:txBody>
      </p:sp>
      <p:sp>
        <p:nvSpPr>
          <p:cNvPr id="4" name="Rectangle 3">
            <a:extLst>
              <a:ext uri="{FF2B5EF4-FFF2-40B4-BE49-F238E27FC236}">
                <a16:creationId xmlns:a16="http://schemas.microsoft.com/office/drawing/2014/main" id="{94D80EA0-F5AB-4E6C-9936-EA8CD184788F}"/>
              </a:ext>
            </a:extLst>
          </p:cNvPr>
          <p:cNvSpPr/>
          <p:nvPr/>
        </p:nvSpPr>
        <p:spPr>
          <a:xfrm>
            <a:off x="200464" y="1116004"/>
            <a:ext cx="8630529" cy="161201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New Roman" panose="02020603050405020304" pitchFamily="18" charset="0"/>
                <a:cs typeface="Times New Roman" panose="02020603050405020304" pitchFamily="18" charset="0"/>
              </a:rPr>
              <a:t>“</a:t>
            </a:r>
            <a:r>
              <a:rPr lang="en-US" sz="2400" dirty="0">
                <a:solidFill>
                  <a:schemeClr val="bg1"/>
                </a:solidFill>
                <a:latin typeface="Times New Roman" panose="02020603050405020304" pitchFamily="18" charset="0"/>
                <a:cs typeface="Times New Roman" panose="02020603050405020304" pitchFamily="18" charset="0"/>
              </a:rPr>
              <a:t>Its clear that the Framers and the ratifiers of the Fourteenth Amendment counted the right to keep and bear arms among those fundamental rights necessary to our system of ordered liberty”</a:t>
            </a:r>
          </a:p>
          <a:p>
            <a:r>
              <a:rPr lang="en-US" sz="2400" dirty="0">
                <a:solidFill>
                  <a:schemeClr val="bg1"/>
                </a:solidFill>
                <a:latin typeface="Times New Roman" panose="02020603050405020304" pitchFamily="18" charset="0"/>
                <a:cs typeface="Times New Roman" panose="02020603050405020304" pitchFamily="18" charset="0"/>
              </a:rPr>
              <a:t>	- Justice Sam Alito, McDonald v. Chicago, 2010</a:t>
            </a:r>
          </a:p>
        </p:txBody>
      </p:sp>
      <p:pic>
        <p:nvPicPr>
          <p:cNvPr id="6" name="Picture 5" descr="A close up of a weapon&#10;&#10;Description automatically generated">
            <a:extLst>
              <a:ext uri="{FF2B5EF4-FFF2-40B4-BE49-F238E27FC236}">
                <a16:creationId xmlns:a16="http://schemas.microsoft.com/office/drawing/2014/main" id="{EB8BB59A-C669-4794-A016-05073BAB4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078" y="4181965"/>
            <a:ext cx="2050256" cy="1211599"/>
          </a:xfrm>
          <a:prstGeom prst="rect">
            <a:avLst/>
          </a:prstGeom>
          <a:ln>
            <a:solidFill>
              <a:schemeClr val="tx1"/>
            </a:solidFill>
          </a:ln>
        </p:spPr>
      </p:pic>
      <p:pic>
        <p:nvPicPr>
          <p:cNvPr id="8" name="Picture 7" descr="A screenshot of a cell phone&#10;&#10;Description automatically generated">
            <a:extLst>
              <a:ext uri="{FF2B5EF4-FFF2-40B4-BE49-F238E27FC236}">
                <a16:creationId xmlns:a16="http://schemas.microsoft.com/office/drawing/2014/main" id="{FE7D6D38-D455-4FA0-9FAB-91A4E060D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314" y="3916372"/>
            <a:ext cx="3386138" cy="2300288"/>
          </a:xfrm>
          <a:prstGeom prst="rect">
            <a:avLst/>
          </a:prstGeom>
          <a:ln>
            <a:solidFill>
              <a:schemeClr val="tx1"/>
            </a:solidFill>
          </a:ln>
        </p:spPr>
      </p:pic>
      <p:sp>
        <p:nvSpPr>
          <p:cNvPr id="9" name="Rectangle 8">
            <a:extLst>
              <a:ext uri="{FF2B5EF4-FFF2-40B4-BE49-F238E27FC236}">
                <a16:creationId xmlns:a16="http://schemas.microsoft.com/office/drawing/2014/main" id="{B6327822-5EF4-41CC-8F99-AF66D09B0CD5}"/>
              </a:ext>
            </a:extLst>
          </p:cNvPr>
          <p:cNvSpPr/>
          <p:nvPr/>
        </p:nvSpPr>
        <p:spPr>
          <a:xfrm>
            <a:off x="3674406" y="5650380"/>
            <a:ext cx="1487660" cy="443132"/>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Liberty</a:t>
            </a:r>
          </a:p>
        </p:txBody>
      </p:sp>
      <p:sp>
        <p:nvSpPr>
          <p:cNvPr id="12" name="Rectangle 11">
            <a:extLst>
              <a:ext uri="{FF2B5EF4-FFF2-40B4-BE49-F238E27FC236}">
                <a16:creationId xmlns:a16="http://schemas.microsoft.com/office/drawing/2014/main" id="{4BAD90B8-DDC0-4201-8F50-96E371AEA465}"/>
              </a:ext>
            </a:extLst>
          </p:cNvPr>
          <p:cNvSpPr/>
          <p:nvPr/>
        </p:nvSpPr>
        <p:spPr>
          <a:xfrm>
            <a:off x="1165977" y="5672745"/>
            <a:ext cx="1487660" cy="443132"/>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Security</a:t>
            </a:r>
          </a:p>
        </p:txBody>
      </p:sp>
      <p:sp>
        <p:nvSpPr>
          <p:cNvPr id="13" name="Rectangle 12">
            <a:extLst>
              <a:ext uri="{FF2B5EF4-FFF2-40B4-BE49-F238E27FC236}">
                <a16:creationId xmlns:a16="http://schemas.microsoft.com/office/drawing/2014/main" id="{D4B1B855-FE1B-42B6-A5CC-0D476C0D7F82}"/>
              </a:ext>
            </a:extLst>
          </p:cNvPr>
          <p:cNvSpPr/>
          <p:nvPr/>
        </p:nvSpPr>
        <p:spPr>
          <a:xfrm>
            <a:off x="1996785" y="3530374"/>
            <a:ext cx="2458329" cy="538089"/>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SELECTIVE INCORPORATION</a:t>
            </a:r>
          </a:p>
        </p:txBody>
      </p:sp>
      <p:sp>
        <p:nvSpPr>
          <p:cNvPr id="14" name="Arrow: Down 13">
            <a:extLst>
              <a:ext uri="{FF2B5EF4-FFF2-40B4-BE49-F238E27FC236}">
                <a16:creationId xmlns:a16="http://schemas.microsoft.com/office/drawing/2014/main" id="{950FA98E-D409-496B-8E9D-E409FE18CC17}"/>
              </a:ext>
            </a:extLst>
          </p:cNvPr>
          <p:cNvSpPr/>
          <p:nvPr/>
        </p:nvSpPr>
        <p:spPr>
          <a:xfrm>
            <a:off x="2104044" y="5393565"/>
            <a:ext cx="319929" cy="34843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Arrow: Down 14">
            <a:extLst>
              <a:ext uri="{FF2B5EF4-FFF2-40B4-BE49-F238E27FC236}">
                <a16:creationId xmlns:a16="http://schemas.microsoft.com/office/drawing/2014/main" id="{87792E9A-6CEB-4928-8D66-F5F5D8276FB2}"/>
              </a:ext>
            </a:extLst>
          </p:cNvPr>
          <p:cNvSpPr/>
          <p:nvPr/>
        </p:nvSpPr>
        <p:spPr>
          <a:xfrm>
            <a:off x="3747887" y="5382756"/>
            <a:ext cx="319929" cy="34843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AC183F5D-4474-4A9A-A4B4-5FCBCD0CE747}"/>
              </a:ext>
            </a:extLst>
          </p:cNvPr>
          <p:cNvSpPr/>
          <p:nvPr/>
        </p:nvSpPr>
        <p:spPr>
          <a:xfrm>
            <a:off x="444776" y="4324735"/>
            <a:ext cx="1487660" cy="767354"/>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Mass shootings</a:t>
            </a:r>
          </a:p>
        </p:txBody>
      </p:sp>
      <p:sp>
        <p:nvSpPr>
          <p:cNvPr id="17" name="Rectangle 16">
            <a:extLst>
              <a:ext uri="{FF2B5EF4-FFF2-40B4-BE49-F238E27FC236}">
                <a16:creationId xmlns:a16="http://schemas.microsoft.com/office/drawing/2014/main" id="{5A41C5A2-C6C6-4523-AAC7-02B637BB9C87}"/>
              </a:ext>
            </a:extLst>
          </p:cNvPr>
          <p:cNvSpPr/>
          <p:nvPr/>
        </p:nvSpPr>
        <p:spPr>
          <a:xfrm>
            <a:off x="4267200" y="4299162"/>
            <a:ext cx="1487660" cy="517601"/>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NRA</a:t>
            </a:r>
          </a:p>
        </p:txBody>
      </p:sp>
    </p:spTree>
    <p:extLst>
      <p:ext uri="{BB962C8B-B14F-4D97-AF65-F5344CB8AC3E}">
        <p14:creationId xmlns:p14="http://schemas.microsoft.com/office/powerpoint/2010/main" val="20802296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1C9D-D8E4-0850-7CC4-7364C2B2FDCC}"/>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Castellar" panose="020A0402060406010301" pitchFamily="18" charset="77"/>
              </a:rPr>
              <a:t>2nd Amendment debate</a:t>
            </a:r>
          </a:p>
        </p:txBody>
      </p:sp>
      <p:sp>
        <p:nvSpPr>
          <p:cNvPr id="3" name="Content Placeholder 2">
            <a:extLst>
              <a:ext uri="{FF2B5EF4-FFF2-40B4-BE49-F238E27FC236}">
                <a16:creationId xmlns:a16="http://schemas.microsoft.com/office/drawing/2014/main" id="{483F493B-E7E3-88A3-685C-86DCF91AAC73}"/>
              </a:ext>
            </a:extLst>
          </p:cNvPr>
          <p:cNvSpPr>
            <a:spLocks noGrp="1"/>
          </p:cNvSpPr>
          <p:nvPr>
            <p:ph idx="1"/>
          </p:nvPr>
        </p:nvSpPr>
        <p:spPr>
          <a:xfrm>
            <a:off x="457200" y="1219200"/>
            <a:ext cx="8229600" cy="49069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The Right to Bear Arms – Liberty vs. Security</a:t>
            </a:r>
          </a:p>
        </p:txBody>
      </p:sp>
      <p:sp>
        <p:nvSpPr>
          <p:cNvPr id="4" name="Rectangle 3">
            <a:extLst>
              <a:ext uri="{FF2B5EF4-FFF2-40B4-BE49-F238E27FC236}">
                <a16:creationId xmlns:a16="http://schemas.microsoft.com/office/drawing/2014/main" id="{B3A54C35-2EAE-B7A9-FA4E-794293006C8B}"/>
              </a:ext>
            </a:extLst>
          </p:cNvPr>
          <p:cNvSpPr/>
          <p:nvPr/>
        </p:nvSpPr>
        <p:spPr>
          <a:xfrm>
            <a:off x="762000" y="1744662"/>
            <a:ext cx="8229600" cy="47323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Prompt: </a:t>
            </a:r>
            <a:r>
              <a:rPr lang="en-US" dirty="0">
                <a:effectLst/>
                <a:latin typeface="Times New Roman" panose="02020603050405020304" pitchFamily="18" charset="0"/>
                <a:ea typeface="Calibri" panose="020F0502020204030204" pitchFamily="34" charset="0"/>
                <a:cs typeface="Times New Roman" panose="02020603050405020304" pitchFamily="18" charset="0"/>
              </a:rPr>
              <a:t>Develop an argument how the Supreme Court should define the right to bear arms under the second Amendment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In your essay, you must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Articulate a defensible claim with an established line of reasoning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Support your argument with multiple sources of evidence including those listed below</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“Reasonable Right to Bear Arms” by Adam Winkler – </a:t>
            </a:r>
            <a:r>
              <a:rPr lang="en-US"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U.S. Constitution Center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“Not a Second Class Right, The Second Amendment Today” by Nelson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Ludd</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U.S. Constitution Center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District of Columbia v. Heller (2008)</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McDonald v. Chicago (2010)***</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Use reasoning to explain how evidence supports your thesis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69943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E785-261D-EE87-0801-E39E27408FAD}"/>
              </a:ext>
            </a:extLst>
          </p:cNvPr>
          <p:cNvSpPr>
            <a:spLocks noGrp="1"/>
          </p:cNvSpPr>
          <p:nvPr>
            <p:ph type="title"/>
          </p:nvPr>
        </p:nvSpPr>
        <p:spPr>
          <a:xfrm>
            <a:off x="457200" y="274638"/>
            <a:ext cx="8229600" cy="868362"/>
          </a:xfrm>
          <a:solidFill>
            <a:schemeClr val="bg1"/>
          </a:solidFill>
          <a:ln>
            <a:solidFill>
              <a:srgbClr val="FF0000"/>
            </a:solidFill>
          </a:ln>
        </p:spPr>
        <p:txBody>
          <a:bodyPr>
            <a:normAutofit fontScale="90000"/>
          </a:bodyPr>
          <a:lstStyle/>
          <a:p>
            <a:r>
              <a:rPr lang="en-US" dirty="0">
                <a:latin typeface="Castellar" panose="020A0402060406010301" pitchFamily="18" charset="77"/>
              </a:rPr>
              <a:t>SCOTUS &amp; 2</a:t>
            </a:r>
            <a:r>
              <a:rPr lang="en-US" baseline="30000" dirty="0">
                <a:latin typeface="Castellar" panose="020A0402060406010301" pitchFamily="18" charset="77"/>
              </a:rPr>
              <a:t>nd</a:t>
            </a:r>
            <a:r>
              <a:rPr lang="en-US" dirty="0">
                <a:latin typeface="Castellar" panose="020A0402060406010301" pitchFamily="18" charset="77"/>
              </a:rPr>
              <a:t> Amendment</a:t>
            </a:r>
          </a:p>
        </p:txBody>
      </p:sp>
      <p:sp>
        <p:nvSpPr>
          <p:cNvPr id="3" name="Content Placeholder 2">
            <a:extLst>
              <a:ext uri="{FF2B5EF4-FFF2-40B4-BE49-F238E27FC236}">
                <a16:creationId xmlns:a16="http://schemas.microsoft.com/office/drawing/2014/main" id="{A79792E0-5F63-AD46-69D9-DB260A76338D}"/>
              </a:ext>
            </a:extLst>
          </p:cNvPr>
          <p:cNvSpPr>
            <a:spLocks noGrp="1"/>
          </p:cNvSpPr>
          <p:nvPr>
            <p:ph idx="1"/>
          </p:nvPr>
        </p:nvSpPr>
        <p:spPr>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Explain how the decision in District v. Heller (2008) is different from McDonald v. Chicago (2010).</a:t>
            </a:r>
          </a:p>
        </p:txBody>
      </p:sp>
      <p:pic>
        <p:nvPicPr>
          <p:cNvPr id="4" name="Picture 3">
            <a:extLst>
              <a:ext uri="{FF2B5EF4-FFF2-40B4-BE49-F238E27FC236}">
                <a16:creationId xmlns:a16="http://schemas.microsoft.com/office/drawing/2014/main" id="{451F5C52-619B-B82D-A94D-ABE57BF78B0C}"/>
              </a:ext>
            </a:extLst>
          </p:cNvPr>
          <p:cNvPicPr>
            <a:picLocks noChangeAspect="1"/>
          </p:cNvPicPr>
          <p:nvPr/>
        </p:nvPicPr>
        <p:blipFill>
          <a:blip r:embed="rId2"/>
          <a:stretch>
            <a:fillRect/>
          </a:stretch>
        </p:blipFill>
        <p:spPr>
          <a:xfrm>
            <a:off x="685800" y="2590800"/>
            <a:ext cx="2895600" cy="2895600"/>
          </a:xfrm>
          <a:prstGeom prst="rect">
            <a:avLst/>
          </a:prstGeom>
        </p:spPr>
      </p:pic>
      <p:pic>
        <p:nvPicPr>
          <p:cNvPr id="5" name="Picture 4">
            <a:extLst>
              <a:ext uri="{FF2B5EF4-FFF2-40B4-BE49-F238E27FC236}">
                <a16:creationId xmlns:a16="http://schemas.microsoft.com/office/drawing/2014/main" id="{3BD3FF7F-B7C7-2B25-E663-9CA54FACE192}"/>
              </a:ext>
            </a:extLst>
          </p:cNvPr>
          <p:cNvPicPr>
            <a:picLocks noChangeAspect="1"/>
          </p:cNvPicPr>
          <p:nvPr/>
        </p:nvPicPr>
        <p:blipFill>
          <a:blip r:embed="rId3"/>
          <a:stretch>
            <a:fillRect/>
          </a:stretch>
        </p:blipFill>
        <p:spPr>
          <a:xfrm>
            <a:off x="4419600" y="3028950"/>
            <a:ext cx="3619500" cy="2019300"/>
          </a:xfrm>
          <a:prstGeom prst="rect">
            <a:avLst/>
          </a:prstGeom>
        </p:spPr>
      </p:pic>
      <p:sp>
        <p:nvSpPr>
          <p:cNvPr id="6" name="Oval Callout 5">
            <a:extLst>
              <a:ext uri="{FF2B5EF4-FFF2-40B4-BE49-F238E27FC236}">
                <a16:creationId xmlns:a16="http://schemas.microsoft.com/office/drawing/2014/main" id="{D09232E2-9D77-5D53-5BA1-20A14EE8C36C}"/>
              </a:ext>
            </a:extLst>
          </p:cNvPr>
          <p:cNvSpPr/>
          <p:nvPr/>
        </p:nvSpPr>
        <p:spPr>
          <a:xfrm>
            <a:off x="6553200" y="2590800"/>
            <a:ext cx="1905000" cy="609600"/>
          </a:xfrm>
          <a:prstGeom prst="wedgeEllipseCallout">
            <a:avLst>
              <a:gd name="adj1" fmla="val -29563"/>
              <a:gd name="adj2" fmla="val 729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Right to Bear Arms!</a:t>
            </a:r>
          </a:p>
        </p:txBody>
      </p:sp>
      <p:sp>
        <p:nvSpPr>
          <p:cNvPr id="7" name="Oval Callout 6">
            <a:extLst>
              <a:ext uri="{FF2B5EF4-FFF2-40B4-BE49-F238E27FC236}">
                <a16:creationId xmlns:a16="http://schemas.microsoft.com/office/drawing/2014/main" id="{E62AB294-0216-3018-B525-165D44B264AE}"/>
              </a:ext>
            </a:extLst>
          </p:cNvPr>
          <p:cNvSpPr/>
          <p:nvPr/>
        </p:nvSpPr>
        <p:spPr>
          <a:xfrm flipH="1">
            <a:off x="4419600" y="2597150"/>
            <a:ext cx="1905000" cy="831850"/>
          </a:xfrm>
          <a:prstGeom prst="wedgeEllipseCallout">
            <a:avLst>
              <a:gd name="adj1" fmla="val -22230"/>
              <a:gd name="adj2" fmla="val 744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Guns kill &amp; destroy!</a:t>
            </a:r>
          </a:p>
        </p:txBody>
      </p:sp>
    </p:spTree>
    <p:extLst>
      <p:ext uri="{BB962C8B-B14F-4D97-AF65-F5344CB8AC3E}">
        <p14:creationId xmlns:p14="http://schemas.microsoft.com/office/powerpoint/2010/main" val="32634021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AD311-124C-E579-1448-2AB6DC20F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65CF9-292A-8F9B-B1C8-3B11BD3F0FEA}"/>
              </a:ext>
            </a:extLst>
          </p:cNvPr>
          <p:cNvSpPr>
            <a:spLocks noGrp="1"/>
          </p:cNvSpPr>
          <p:nvPr>
            <p:ph type="title"/>
          </p:nvPr>
        </p:nvSpPr>
        <p:spPr>
          <a:xfrm>
            <a:off x="525780" y="337689"/>
            <a:ext cx="8092440" cy="594122"/>
          </a:xfrm>
          <a:solidFill>
            <a:schemeClr val="bg1"/>
          </a:solidFill>
          <a:ln>
            <a:solidFill>
              <a:srgbClr val="FF0000"/>
            </a:solidFill>
          </a:ln>
        </p:spPr>
        <p:txBody>
          <a:bodyPr>
            <a:normAutofit fontScale="90000"/>
          </a:bodyPr>
          <a:lstStyle/>
          <a:p>
            <a:pPr algn="ctr">
              <a:defRPr/>
            </a:pPr>
            <a:r>
              <a:rPr lang="en-US" dirty="0">
                <a:latin typeface="Castellar" panose="020A0402060406010301" pitchFamily="18" charset="0"/>
              </a:rPr>
              <a:t>Power of Precedent</a:t>
            </a:r>
          </a:p>
        </p:txBody>
      </p:sp>
      <p:sp>
        <p:nvSpPr>
          <p:cNvPr id="4" name="Content Placeholder 3">
            <a:extLst>
              <a:ext uri="{FF2B5EF4-FFF2-40B4-BE49-F238E27FC236}">
                <a16:creationId xmlns:a16="http://schemas.microsoft.com/office/drawing/2014/main" id="{D21BFDBD-F5E0-6B3F-E6C5-29A70AB7AB64}"/>
              </a:ext>
            </a:extLst>
          </p:cNvPr>
          <p:cNvSpPr>
            <a:spLocks noGrp="1"/>
          </p:cNvSpPr>
          <p:nvPr>
            <p:ph idx="1"/>
          </p:nvPr>
        </p:nvSpPr>
        <p:spPr>
          <a:xfrm>
            <a:off x="251460" y="1295399"/>
            <a:ext cx="8641080" cy="5224911"/>
          </a:xfrm>
          <a:solidFill>
            <a:schemeClr val="bg1"/>
          </a:solidFill>
          <a:ln>
            <a:solidFill>
              <a:schemeClr val="tx1"/>
            </a:solidFill>
          </a:ln>
        </p:spPr>
        <p:txBody>
          <a:bodyPr>
            <a:normAutofit lnSpcReduction="10000"/>
          </a:bodyPr>
          <a:lstStyle/>
          <a:p>
            <a:pPr marL="0" indent="0" algn="ctr">
              <a:buNone/>
            </a:pPr>
            <a:r>
              <a:rPr lang="en-US" sz="2400" dirty="0">
                <a:latin typeface="Times New Roman" panose="02020603050405020304" pitchFamily="18" charset="0"/>
                <a:cs typeface="Times New Roman" panose="02020603050405020304" pitchFamily="18" charset="0"/>
              </a:rPr>
              <a:t>TITLE: (SIMPLIFY the Precedent – Ex. Mapp v. Ohio = Exclusionary Principle)</a:t>
            </a:r>
          </a:p>
          <a:p>
            <a:pPr marL="0" indent="0">
              <a:buNone/>
            </a:pPr>
            <a:r>
              <a:rPr lang="en-US" sz="2400" dirty="0">
                <a:latin typeface="Times New Roman" panose="02020603050405020304" pitchFamily="18" charset="0"/>
                <a:cs typeface="Times New Roman" panose="02020603050405020304" pitchFamily="18" charset="0"/>
              </a:rPr>
              <a:t>Background Summary: Who, What, Why, When and How</a:t>
            </a:r>
          </a:p>
          <a:p>
            <a:pPr marL="0" indent="0">
              <a:buNone/>
            </a:pPr>
            <a:r>
              <a:rPr lang="en-US" sz="2400" dirty="0">
                <a:latin typeface="Times New Roman" panose="02020603050405020304" pitchFamily="18" charset="0"/>
                <a:cs typeface="Times New Roman" panose="02020603050405020304" pitchFamily="18" charset="0"/>
              </a:rPr>
              <a:t>Constitutional Question: (Should include the Amendment/Right/Clause)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Opinion of the Court summary: (include Amendment/Right/Clause/) and how it applies to the situation – (relevant terms – Ex. Prior restraint, parochial school, etc.)</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Activism or Restraint decision: </a:t>
            </a:r>
          </a:p>
          <a:p>
            <a:endParaRPr lang="en-US" sz="1800" dirty="0">
              <a:latin typeface="Times New Roman" panose="02020603050405020304" pitchFamily="18" charset="0"/>
              <a:cs typeface="Times New Roman" panose="02020603050405020304" pitchFamily="18" charset="0"/>
            </a:endParaRPr>
          </a:p>
        </p:txBody>
      </p:sp>
      <p:pic>
        <p:nvPicPr>
          <p:cNvPr id="1026" name="Picture 2" descr="Introduction to the Exclusionary Rule - Federal Criminal Law Center">
            <a:extLst>
              <a:ext uri="{FF2B5EF4-FFF2-40B4-BE49-F238E27FC236}">
                <a16:creationId xmlns:a16="http://schemas.microsoft.com/office/drawing/2014/main" id="{1B9A967D-3E11-D99B-D40E-5EB9F35CE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281" y="2533650"/>
            <a:ext cx="2552700" cy="1790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959D30C-2DA9-8CD4-A010-671BED448DC8}"/>
              </a:ext>
            </a:extLst>
          </p:cNvPr>
          <p:cNvCxnSpPr/>
          <p:nvPr/>
        </p:nvCxnSpPr>
        <p:spPr>
          <a:xfrm flipV="1">
            <a:off x="5867400" y="2438400"/>
            <a:ext cx="2819400" cy="1981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8EEFC93-D3AC-1C41-F70A-2CB9CA4E2089}"/>
              </a:ext>
            </a:extLst>
          </p:cNvPr>
          <p:cNvSpPr/>
          <p:nvPr/>
        </p:nvSpPr>
        <p:spPr>
          <a:xfrm>
            <a:off x="525780" y="4876800"/>
            <a:ext cx="8465820" cy="1219200"/>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Explain opinion: How did the court find the circumstances of the case was either constitutional or unconstitutional in relation to the right.</a:t>
            </a:r>
          </a:p>
        </p:txBody>
      </p:sp>
    </p:spTree>
    <p:extLst>
      <p:ext uri="{BB962C8B-B14F-4D97-AF65-F5344CB8AC3E}">
        <p14:creationId xmlns:p14="http://schemas.microsoft.com/office/powerpoint/2010/main" val="349515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17487</TotalTime>
  <Words>16210</Words>
  <Application>Microsoft Office PowerPoint</Application>
  <PresentationFormat>On-screen Show (4:3)</PresentationFormat>
  <Paragraphs>1640</Paragraphs>
  <Slides>168</Slides>
  <Notes>5</Notes>
  <HiddenSlides>29</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168</vt:i4>
      </vt:variant>
    </vt:vector>
  </HeadingPairs>
  <TitlesOfParts>
    <vt:vector size="182" baseType="lpstr">
      <vt:lpstr>AngsanaUPC</vt:lpstr>
      <vt:lpstr>Arial</vt:lpstr>
      <vt:lpstr>Arial Black</vt:lpstr>
      <vt:lpstr>Britannic Bold</vt:lpstr>
      <vt:lpstr>Calibri</vt:lpstr>
      <vt:lpstr>Castellar</vt:lpstr>
      <vt:lpstr>Courier New</vt:lpstr>
      <vt:lpstr>Georgia</vt:lpstr>
      <vt:lpstr>Symbol</vt:lpstr>
      <vt:lpstr>Times</vt:lpstr>
      <vt:lpstr>Times New Roman</vt:lpstr>
      <vt:lpstr>Wingdings</vt:lpstr>
      <vt:lpstr>Wingdings 2</vt:lpstr>
      <vt:lpstr>Office Theme</vt:lpstr>
      <vt:lpstr>American Civil Liberties</vt:lpstr>
      <vt:lpstr>American Civil Liberties</vt:lpstr>
      <vt:lpstr>PowerPoint Presentation</vt:lpstr>
      <vt:lpstr>Rubric Parts </vt:lpstr>
      <vt:lpstr>Rubric parts</vt:lpstr>
      <vt:lpstr>PowerPoint Presentation</vt:lpstr>
      <vt:lpstr>The Pro &amp; Con of the B.O.R</vt:lpstr>
      <vt:lpstr>Intent of the Founders</vt:lpstr>
      <vt:lpstr>BALANCED GOVERNMENT</vt:lpstr>
      <vt:lpstr>Public Interest? </vt:lpstr>
      <vt:lpstr>SCOTUS at Play</vt:lpstr>
      <vt:lpstr>Fight the Power</vt:lpstr>
      <vt:lpstr>A Founder’s Prerogative</vt:lpstr>
      <vt:lpstr>Fed 84 Counters</vt:lpstr>
      <vt:lpstr>PowerPoint Presentation</vt:lpstr>
      <vt:lpstr>Back off gov.!</vt:lpstr>
      <vt:lpstr>A Bulwark against gov.</vt:lpstr>
      <vt:lpstr>PowerPoint Presentation</vt:lpstr>
      <vt:lpstr>The Rules of Rights</vt:lpstr>
      <vt:lpstr>Prayer in School</vt:lpstr>
      <vt:lpstr>Founders intent </vt:lpstr>
      <vt:lpstr>Let’s get religious</vt:lpstr>
      <vt:lpstr>Thou shall not establish</vt:lpstr>
      <vt:lpstr>Free Exercise Clause</vt:lpstr>
      <vt:lpstr>Our We Exercising or Establishing</vt:lpstr>
      <vt:lpstr>A Test of Faith</vt:lpstr>
      <vt:lpstr>Thou Can Practice Faith</vt:lpstr>
      <vt:lpstr>SCOTUS TEST of Faith</vt:lpstr>
      <vt:lpstr>Let’s get religious</vt:lpstr>
      <vt:lpstr>Modern Debate</vt:lpstr>
      <vt:lpstr>PowerPoint Presentation</vt:lpstr>
      <vt:lpstr>PowerPoint Presentation</vt:lpstr>
      <vt:lpstr>Religious Freedom</vt:lpstr>
      <vt:lpstr>SCOTUS TEST of Faith</vt:lpstr>
      <vt:lpstr>Scotus Comparison</vt:lpstr>
      <vt:lpstr>Engel says</vt:lpstr>
      <vt:lpstr>Yoder says</vt:lpstr>
      <vt:lpstr>Scotus Rubric</vt:lpstr>
      <vt:lpstr>SCOTUS Power of Precedents</vt:lpstr>
      <vt:lpstr>PowerPoint Presentation</vt:lpstr>
      <vt:lpstr>Scotus Rubric</vt:lpstr>
      <vt:lpstr>SCOTUS Power of Precedents</vt:lpstr>
      <vt:lpstr>PowerPoint Presentation</vt:lpstr>
      <vt:lpstr>Free Speech </vt:lpstr>
      <vt:lpstr>A Revolutionary Factor</vt:lpstr>
      <vt:lpstr>No Absolutes</vt:lpstr>
      <vt:lpstr>Guidelines for Free Speech</vt:lpstr>
      <vt:lpstr>Free SPEECH</vt:lpstr>
      <vt:lpstr>Guidepost </vt:lpstr>
      <vt:lpstr>Handle with Care</vt:lpstr>
      <vt:lpstr>How symbolic</vt:lpstr>
      <vt:lpstr>The Line of Freedom </vt:lpstr>
      <vt:lpstr>SCOTUS Application</vt:lpstr>
      <vt:lpstr>Out of bounds!!!!!</vt:lpstr>
      <vt:lpstr>Free speech v. overreach?</vt:lpstr>
      <vt:lpstr>SCOTUS Definition </vt:lpstr>
      <vt:lpstr>PowerPoint Presentation</vt:lpstr>
      <vt:lpstr>Defining Free Speech  </vt:lpstr>
      <vt:lpstr>Free SPEECH</vt:lpstr>
      <vt:lpstr>Power of Precedent</vt:lpstr>
      <vt:lpstr>PowerPoint Presentation</vt:lpstr>
      <vt:lpstr>Handle with Care</vt:lpstr>
      <vt:lpstr>Free Speech Comparison</vt:lpstr>
      <vt:lpstr>Time, Place, &amp; MANNER TEST</vt:lpstr>
      <vt:lpstr>Testing the words of the Constitution</vt:lpstr>
      <vt:lpstr>PowerPoint Presentation</vt:lpstr>
      <vt:lpstr>Free Pressing Government </vt:lpstr>
      <vt:lpstr>Founder’s view</vt:lpstr>
      <vt:lpstr>Modern Free Press</vt:lpstr>
      <vt:lpstr>Pressing the point</vt:lpstr>
      <vt:lpstr>Free Pressing Guidelines </vt:lpstr>
      <vt:lpstr>Prior Restraint </vt:lpstr>
      <vt:lpstr>Handle with Care</vt:lpstr>
      <vt:lpstr>Trumping Free Press</vt:lpstr>
      <vt:lpstr>PowerPoint Presentation</vt:lpstr>
      <vt:lpstr>Democratic Participation</vt:lpstr>
      <vt:lpstr>Political Speech Debate</vt:lpstr>
      <vt:lpstr>Freedom to Petition</vt:lpstr>
      <vt:lpstr>Freedom of Assembly</vt:lpstr>
      <vt:lpstr>The Power of Interest Groups</vt:lpstr>
      <vt:lpstr>Clarifying Assembly &amp; Petition</vt:lpstr>
      <vt:lpstr>Political Speech</vt:lpstr>
      <vt:lpstr>PowerPoint Presentation</vt:lpstr>
      <vt:lpstr>Free Pressing Guidelines </vt:lpstr>
      <vt:lpstr>14th Amendment</vt:lpstr>
      <vt:lpstr>Expanding Protection</vt:lpstr>
      <vt:lpstr>14th Amendment</vt:lpstr>
      <vt:lpstr>States can be arbitrary</vt:lpstr>
      <vt:lpstr>Power of Precedent</vt:lpstr>
      <vt:lpstr>Being Selective</vt:lpstr>
      <vt:lpstr>PowerPoint Presentation</vt:lpstr>
      <vt:lpstr>Gun Violence Debate</vt:lpstr>
      <vt:lpstr>A Vague Amendment</vt:lpstr>
      <vt:lpstr>Federalism Issue</vt:lpstr>
      <vt:lpstr>Federalism Issue</vt:lpstr>
      <vt:lpstr>Being Selective</vt:lpstr>
      <vt:lpstr>2nd Amendment debate</vt:lpstr>
      <vt:lpstr>SCOTUS &amp; 2nd Amendment</vt:lpstr>
      <vt:lpstr>Power of Precedent</vt:lpstr>
      <vt:lpstr>PowerPoint Presentation</vt:lpstr>
      <vt:lpstr>Simplify Precedent</vt:lpstr>
      <vt:lpstr>Collecting Precedent</vt:lpstr>
      <vt:lpstr>COMPARING Precedents</vt:lpstr>
      <vt:lpstr>BANG! BANG!</vt:lpstr>
      <vt:lpstr>PowerPoint Presentation</vt:lpstr>
      <vt:lpstr>COMPARING Precedents</vt:lpstr>
      <vt:lpstr>SCOTUS FRQ Writing</vt:lpstr>
      <vt:lpstr>PowerPoint Presentation</vt:lpstr>
      <vt:lpstr>PowerPoint Presentation</vt:lpstr>
      <vt:lpstr>The Great Balance</vt:lpstr>
      <vt:lpstr>Application of the Rights of the Accused</vt:lpstr>
      <vt:lpstr>Prevent Arbitrary abuse</vt:lpstr>
      <vt:lpstr>A Process of Denial</vt:lpstr>
      <vt:lpstr>Due Process</vt:lpstr>
      <vt:lpstr>My home is my castle</vt:lpstr>
      <vt:lpstr>The Fruit of the Poisonous Tree</vt:lpstr>
      <vt:lpstr>2nd Amendment debate</vt:lpstr>
      <vt:lpstr>PowerPoint Presentation</vt:lpstr>
      <vt:lpstr>2nd Amendment debate</vt:lpstr>
      <vt:lpstr>2nd Amendment debate</vt:lpstr>
      <vt:lpstr>Scotus &amp; 2nd Amendment</vt:lpstr>
      <vt:lpstr>PowerPoint Presentation</vt:lpstr>
      <vt:lpstr>Procedural due Process </vt:lpstr>
      <vt:lpstr>SCOTUS Viewpoints</vt:lpstr>
      <vt:lpstr>“Fair” Trial</vt:lpstr>
      <vt:lpstr>Defending the Accused</vt:lpstr>
      <vt:lpstr>Punishing the Guilty</vt:lpstr>
      <vt:lpstr>PowerPoint Presentation</vt:lpstr>
      <vt:lpstr>Its Foundational</vt:lpstr>
      <vt:lpstr>Exception to a warrant</vt:lpstr>
      <vt:lpstr>The Modern Challenges</vt:lpstr>
      <vt:lpstr>Terrorizing Warrantless Searches</vt:lpstr>
      <vt:lpstr>Proper Balance</vt:lpstr>
      <vt:lpstr>Rights of the Accused on trial </vt:lpstr>
      <vt:lpstr>A Constitutional Test</vt:lpstr>
      <vt:lpstr>PowerPoint Presentation</vt:lpstr>
      <vt:lpstr>Civil Liberties in a Pandemic</vt:lpstr>
      <vt:lpstr>Bulwark Against Tyranny</vt:lpstr>
      <vt:lpstr>A Response</vt:lpstr>
      <vt:lpstr>Civil Liberties Debate</vt:lpstr>
      <vt:lpstr>Civil Liberties Debate</vt:lpstr>
      <vt:lpstr>Civil Liberties Debate</vt:lpstr>
      <vt:lpstr>Civil Liberties Debate</vt:lpstr>
      <vt:lpstr>Civil Liberties Debate</vt:lpstr>
      <vt:lpstr>PowerPoint Presentation</vt:lpstr>
      <vt:lpstr>The Delicate Balance</vt:lpstr>
      <vt:lpstr>The Delicate Balance</vt:lpstr>
      <vt:lpstr>A Constitutional Test</vt:lpstr>
      <vt:lpstr>PowerPoint Presentation</vt:lpstr>
      <vt:lpstr>Rights of the Accused on trial </vt:lpstr>
      <vt:lpstr>Rights of the Accused on trial</vt:lpstr>
      <vt:lpstr>PowerPoint Presentation</vt:lpstr>
      <vt:lpstr>The Great debate</vt:lpstr>
      <vt:lpstr>Madison’s Genius</vt:lpstr>
      <vt:lpstr>4 Current Take A ways</vt:lpstr>
      <vt:lpstr>Substantive </vt:lpstr>
      <vt:lpstr>Implicit Right</vt:lpstr>
      <vt:lpstr>SCOTUS SAYS</vt:lpstr>
      <vt:lpstr>Substantive Question</vt:lpstr>
      <vt:lpstr>PowerPoint Presentation</vt:lpstr>
      <vt:lpstr>Factors of Roe</vt:lpstr>
      <vt:lpstr>A new Test to ROE</vt:lpstr>
      <vt:lpstr>Privacy Over time </vt:lpstr>
      <vt:lpstr>PowerPoint Presentation</vt:lpstr>
      <vt:lpstr>Amending Privacy</vt:lpstr>
      <vt:lpstr>Anti-Federalist’s Rant</vt:lpstr>
      <vt:lpstr>Founders’ Deliberations</vt:lpstr>
      <vt:lpstr>Graphic Analysis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Civil Liberties</dc:title>
  <dc:creator>Andrew's Dogma</dc:creator>
  <cp:lastModifiedBy>Hultberg, Andrew P</cp:lastModifiedBy>
  <cp:revision>203</cp:revision>
  <dcterms:created xsi:type="dcterms:W3CDTF">2020-03-31T12:14:42Z</dcterms:created>
  <dcterms:modified xsi:type="dcterms:W3CDTF">2024-02-20T22:54:58Z</dcterms:modified>
</cp:coreProperties>
</file>