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09" r:id="rId2"/>
    <p:sldMasterId id="2147483731" r:id="rId3"/>
  </p:sldMasterIdLst>
  <p:notesMasterIdLst>
    <p:notesMasterId r:id="rId25"/>
  </p:notesMasterIdLst>
  <p:sldIdLst>
    <p:sldId id="324" r:id="rId4"/>
    <p:sldId id="259" r:id="rId5"/>
    <p:sldId id="333" r:id="rId6"/>
    <p:sldId id="340"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3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ild" initials="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009CDE"/>
    <a:srgbClr val="843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2" autoAdjust="0"/>
    <p:restoredTop sz="77738" autoAdjust="0"/>
  </p:normalViewPr>
  <p:slideViewPr>
    <p:cSldViewPr snapToGrid="0" snapToObjects="1">
      <p:cViewPr varScale="1">
        <p:scale>
          <a:sx n="71" d="100"/>
          <a:sy n="71" d="100"/>
        </p:scale>
        <p:origin x="936" y="60"/>
      </p:cViewPr>
      <p:guideLst>
        <p:guide orient="horz" pos="2160"/>
        <p:guide pos="3840"/>
      </p:guideLst>
    </p:cSldViewPr>
  </p:slideViewPr>
  <p:outlineViewPr>
    <p:cViewPr>
      <p:scale>
        <a:sx n="33" d="100"/>
        <a:sy n="33" d="100"/>
      </p:scale>
      <p:origin x="0" y="-253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F9C8764C-90B5-DB43-8086-8AB00EB0C2C4}" type="datetimeFigureOut">
              <a:rPr lang="en-US" smtClean="0"/>
              <a:pPr/>
              <a:t>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5F3EC56D-A4BA-4A41-B0DB-BC0A1EBC2E62}" type="slidenum">
              <a:rPr lang="en-US" smtClean="0"/>
              <a:pPr/>
              <a:t>‹#›</a:t>
            </a:fld>
            <a:endParaRPr lang="en-US" dirty="0"/>
          </a:p>
        </p:txBody>
      </p:sp>
    </p:spTree>
    <p:extLst>
      <p:ext uri="{BB962C8B-B14F-4D97-AF65-F5344CB8AC3E}">
        <p14:creationId xmlns:p14="http://schemas.microsoft.com/office/powerpoint/2010/main" val="205168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3EC56D-A4BA-4A41-B0DB-BC0A1EBC2E62}" type="slidenum">
              <a:rPr lang="en-US" smtClean="0"/>
              <a:pPr/>
              <a:t>1</a:t>
            </a:fld>
            <a:endParaRPr lang="en-US" dirty="0"/>
          </a:p>
        </p:txBody>
      </p:sp>
    </p:spTree>
    <p:extLst>
      <p:ext uri="{BB962C8B-B14F-4D97-AF65-F5344CB8AC3E}">
        <p14:creationId xmlns:p14="http://schemas.microsoft.com/office/powerpoint/2010/main" val="220031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Merit Scholarship Program is an academic competition for recognition and scholarships that began in 1955. Of the 1.5 million students who take the PSAT/NMSQT,</a:t>
            </a:r>
            <a:r>
              <a:rPr lang="en-US" baseline="0" dirty="0" smtClean="0"/>
              <a:t> </a:t>
            </a:r>
            <a:r>
              <a:rPr lang="en-US" dirty="0" smtClean="0"/>
              <a:t>some 50,000 with the highest PSAT/NMSQT Selection Index scores qualify for recognition in the National Merit Scholarship Program. In September, these high scorers are notified through their schools that they have qualified as either a Commended Student or a Semifinalist. </a:t>
            </a:r>
          </a:p>
          <a:p>
            <a:endParaRPr lang="en-US" dirty="0" smtClean="0"/>
          </a:p>
          <a:p>
            <a:r>
              <a:rPr lang="en-US" dirty="0" smtClean="0"/>
              <a:t>Selection Index scores are calculated by doubling the sum of the Reading, the Writing and Language, and the Math Test scores. Students can find this score in the middle of the top of page 3 of the paper score report. If there is an asterisk after the number, the student is not eligible for the competition during this test administration. </a:t>
            </a:r>
          </a:p>
          <a:p>
            <a:endParaRPr lang="en-US" dirty="0" smtClean="0"/>
          </a:p>
          <a:p>
            <a:r>
              <a:rPr lang="en-US" dirty="0" smtClean="0"/>
              <a:t>For more information, visit NMSC’s website or see the Official Student Guide to the PSAT/NMSQT or the Guide to the National Merit® Scholarship Program (for educators).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10</a:t>
            </a:fld>
            <a:endParaRPr lang="en-US" dirty="0"/>
          </a:p>
        </p:txBody>
      </p:sp>
    </p:spTree>
    <p:extLst>
      <p:ext uri="{BB962C8B-B14F-4D97-AF65-F5344CB8AC3E}">
        <p14:creationId xmlns:p14="http://schemas.microsoft.com/office/powerpoint/2010/main" val="271611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PSAT/NMSQT score report is intended to support students as they analyze their strengths and areas for growth on the road to college readiness. The “Skills Insight” portion of their report gives each student information about what they likely know and can do according to their test results, based on students who scored similarly. It also provides suggestions for areas that need work so that they can develop their knowledge and skills. Only a subset of their skills and suggestions are on the paper report; the full list is online. </a:t>
            </a:r>
          </a:p>
          <a:p>
            <a:endParaRPr lang="en-US" dirty="0" smtClean="0"/>
          </a:p>
          <a:p>
            <a:r>
              <a:rPr lang="en-US" dirty="0" smtClean="0"/>
              <a:t>“Your Scores: Next Steps” gives students more information about the knowledge and skills they have demonstrated, and the knowledge and skills on which they should focus for growth. </a:t>
            </a:r>
          </a:p>
          <a:p>
            <a:endParaRPr lang="en-US" dirty="0" smtClean="0"/>
          </a:p>
          <a:p>
            <a:r>
              <a:rPr lang="en-US" dirty="0" smtClean="0"/>
              <a:t>Ask students to write down the areas in which they can improve their skills (from the right side of the score), and then think about and commit to ways to work on those skills. Their plans might include practicing on Khan Academy or asking for help from a teacher. It might be assignments that teachers provide in their classes. It is helpful for the students to develop plans for skill development as they review their scores with their teachers.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11</a:t>
            </a:fld>
            <a:endParaRPr lang="en-US" dirty="0"/>
          </a:p>
        </p:txBody>
      </p:sp>
    </p:spTree>
    <p:extLst>
      <p:ext uri="{BB962C8B-B14F-4D97-AF65-F5344CB8AC3E}">
        <p14:creationId xmlns:p14="http://schemas.microsoft.com/office/powerpoint/2010/main" val="94957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Upcoming slides will explain Official SAT Practice with Khan Academy, SAT Registration, </a:t>
            </a:r>
            <a:r>
              <a:rPr lang="en-US" dirty="0" err="1" smtClean="0"/>
              <a:t>BigFuture</a:t>
            </a:r>
            <a:r>
              <a:rPr lang="en-US" dirty="0" smtClean="0"/>
              <a:t>, Roadmap</a:t>
            </a:r>
            <a:r>
              <a:rPr lang="en-US" baseline="0" dirty="0" smtClean="0"/>
              <a:t> to Careers, </a:t>
            </a:r>
            <a:r>
              <a:rPr lang="en-US" dirty="0" smtClean="0"/>
              <a:t>and Student Search Service.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12</a:t>
            </a:fld>
            <a:endParaRPr lang="en-US" dirty="0"/>
          </a:p>
        </p:txBody>
      </p:sp>
    </p:spTree>
    <p:extLst>
      <p:ext uri="{BB962C8B-B14F-4D97-AF65-F5344CB8AC3E}">
        <p14:creationId xmlns:p14="http://schemas.microsoft.com/office/powerpoint/2010/main" val="184961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 SAT Practice on Khan Academy is offered to students at no cost. Students have access to thousands of official SAT test questions (written and reviewed by the College Board) and six full-length SAT tests. Students can access Official SAT Practice on a computer, or by using the Daily SAT Practice app or Khan Academy app on their mobile device. Khan Academy creates personalized learning plans for each student based on his or her test performance and practice on Khan Academy. It also provides videos that will tutor students in the areas in which they need help.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13</a:t>
            </a:fld>
            <a:endParaRPr lang="en-US" dirty="0"/>
          </a:p>
        </p:txBody>
      </p:sp>
    </p:spTree>
    <p:extLst>
      <p:ext uri="{BB962C8B-B14F-4D97-AF65-F5344CB8AC3E}">
        <p14:creationId xmlns:p14="http://schemas.microsoft.com/office/powerpoint/2010/main" val="33634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links to a video that demonstrates the features of Official SAT Practice on Khan Academy. Students in a computer lab setting can set up their accounts immediately. They have to enter their name, email address, and birth date, and will immediately receive a link to set up a username and password. They can also use their Gmail or Facebook login information to get started immediately. They can then log in to the account and begin practicing.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14</a:t>
            </a:fld>
            <a:endParaRPr lang="en-US" dirty="0"/>
          </a:p>
        </p:txBody>
      </p:sp>
    </p:spTree>
    <p:extLst>
      <p:ext uri="{BB962C8B-B14F-4D97-AF65-F5344CB8AC3E}">
        <p14:creationId xmlns:p14="http://schemas.microsoft.com/office/powerpoint/2010/main" val="2698327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receive personalized practice plans based on their PSAT/NMSQT results, students will have to link their Khan Academy accounts and their College Board accounts. To begin the linking process, students must log in to their Khan Academy accounts. Students will be prompted to link their Khan Academy and College Board accounts when they log in. When students agree to link the accounts, they will be directed to collegeboard.org. When they reach collegeboard.org, they will need to sign in to their College Board account.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15</a:t>
            </a:fld>
            <a:endParaRPr lang="en-US" dirty="0"/>
          </a:p>
        </p:txBody>
      </p:sp>
    </p:spTree>
    <p:extLst>
      <p:ext uri="{BB962C8B-B14F-4D97-AF65-F5344CB8AC3E}">
        <p14:creationId xmlns:p14="http://schemas.microsoft.com/office/powerpoint/2010/main" val="144888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successfully logging in to the College Board account, they will be asked to authorize the linking of the accounts. This allows Khan Academy to access student score data related to the SAT Suite of Assessments. Students will see a screen clarifying what they are agreeing to link. If they choose to click “Send,” they will be directed back to Official</a:t>
            </a:r>
            <a:r>
              <a:rPr lang="en-US" baseline="0" dirty="0" smtClean="0"/>
              <a:t> </a:t>
            </a:r>
            <a:r>
              <a:rPr lang="en-US" dirty="0" smtClean="0"/>
              <a:t>SAT Practice on Khan Academy. Students can choose to remove the link by clicking on “Revoke” in the College Board account settings.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16</a:t>
            </a:fld>
            <a:endParaRPr lang="en-US" dirty="0"/>
          </a:p>
        </p:txBody>
      </p:sp>
    </p:spTree>
    <p:extLst>
      <p:ext uri="{BB962C8B-B14F-4D97-AF65-F5344CB8AC3E}">
        <p14:creationId xmlns:p14="http://schemas.microsoft.com/office/powerpoint/2010/main" val="48066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took the PSAT/NMSQT have seen a test that is similar in content and format with the SAT. They</a:t>
            </a:r>
            <a:r>
              <a:rPr lang="en-US" baseline="0" dirty="0" smtClean="0"/>
              <a:t> have already started  practicing for the SAT by taking the PSAT/NMSQT! </a:t>
            </a:r>
          </a:p>
          <a:p>
            <a:endParaRPr lang="en-US" baseline="0" dirty="0" smtClean="0"/>
          </a:p>
          <a:p>
            <a:r>
              <a:rPr lang="en-US" dirty="0" smtClean="0"/>
              <a:t>Students can navigate to the SAT registration site by clicking on the Popular Tools menu within the online score report and selecting SAT Registration. This will open a new window for sat.org/register. They will need photos of themselves to upload for verification. The complete registration checklist is available at https://collegereadiness.collegeboard.org/sat/register/online-registration-help. </a:t>
            </a:r>
          </a:p>
          <a:p>
            <a:endParaRPr lang="en-US" dirty="0" smtClean="0"/>
          </a:p>
          <a:p>
            <a:r>
              <a:rPr lang="en-US" dirty="0" smtClean="0"/>
              <a:t>Fee waivers are available for students who demonstrate financial need. Direct students to their counselors to get further information about fee waivers. </a:t>
            </a:r>
            <a:endParaRPr lang="en-US" baseline="0" dirty="0" smtClean="0"/>
          </a:p>
        </p:txBody>
      </p:sp>
      <p:sp>
        <p:nvSpPr>
          <p:cNvPr id="4" name="Slide Number Placeholder 3"/>
          <p:cNvSpPr>
            <a:spLocks noGrp="1"/>
          </p:cNvSpPr>
          <p:nvPr>
            <p:ph type="sldNum" sz="quarter" idx="10"/>
          </p:nvPr>
        </p:nvSpPr>
        <p:spPr/>
        <p:txBody>
          <a:bodyPr/>
          <a:lstStyle/>
          <a:p>
            <a:fld id="{5F3EC56D-A4BA-4A41-B0DB-BC0A1EBC2E62}" type="slidenum">
              <a:rPr lang="en-US" smtClean="0"/>
              <a:pPr/>
              <a:t>17</a:t>
            </a:fld>
            <a:endParaRPr lang="en-US" dirty="0"/>
          </a:p>
        </p:txBody>
      </p:sp>
    </p:spTree>
    <p:extLst>
      <p:ext uri="{BB962C8B-B14F-4D97-AF65-F5344CB8AC3E}">
        <p14:creationId xmlns:p14="http://schemas.microsoft.com/office/powerpoint/2010/main" val="51049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have multiple resources available to help them plan and prepare for college. The Popular Tools menu includes links to other College Board tools within </a:t>
            </a:r>
            <a:r>
              <a:rPr lang="en-US" dirty="0" err="1" smtClean="0"/>
              <a:t>BigFuture</a:t>
            </a:r>
            <a:r>
              <a:rPr lang="en-US" dirty="0" smtClean="0"/>
              <a:t> and Roadmap To Careers™ . </a:t>
            </a:r>
          </a:p>
          <a:p>
            <a:endParaRPr lang="en-US" dirty="0" smtClean="0"/>
          </a:p>
          <a:p>
            <a:r>
              <a:rPr lang="en-US" dirty="0" smtClean="0"/>
              <a:t>The College Board developed </a:t>
            </a:r>
            <a:r>
              <a:rPr lang="en-US" dirty="0" err="1" smtClean="0"/>
              <a:t>BigFuture</a:t>
            </a:r>
            <a:r>
              <a:rPr lang="en-US" dirty="0" smtClean="0"/>
              <a:t> in collaboration with parents, students, and educators to make the college planning process easier and less overwhelming. At bigfuture.org, students can: </a:t>
            </a:r>
          </a:p>
          <a:p>
            <a:r>
              <a:rPr lang="en-US" dirty="0" smtClean="0"/>
              <a:t>     › Use intelligent search-and-match tools and informative videos to find colleges that are a good fit. </a:t>
            </a:r>
          </a:p>
          <a:p>
            <a:r>
              <a:rPr lang="en-US" dirty="0" smtClean="0"/>
              <a:t>     › Learn how families have paid for college. </a:t>
            </a:r>
          </a:p>
          <a:p>
            <a:r>
              <a:rPr lang="en-US" dirty="0" smtClean="0"/>
              <a:t>     › Create a personalized plan for college so students know what to do and when to do it. </a:t>
            </a:r>
          </a:p>
          <a:p>
            <a:endParaRPr lang="en-US" dirty="0" smtClean="0"/>
          </a:p>
          <a:p>
            <a:r>
              <a:rPr lang="en-US" dirty="0" smtClean="0"/>
              <a:t>Roadmap To Careers provides a career exploration tool that can help students learn more about their interests and how this may correspond to a future career. </a:t>
            </a:r>
          </a:p>
          <a:p>
            <a:endParaRPr lang="en-US" dirty="0" smtClean="0"/>
          </a:p>
          <a:p>
            <a:r>
              <a:rPr lang="en-US" dirty="0" smtClean="0"/>
              <a:t>Student Search Service (slide 35) connects colleges with potential students. (It isn’t currently available in Popular Tools.)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18</a:t>
            </a:fld>
            <a:endParaRPr lang="en-US" dirty="0"/>
          </a:p>
        </p:txBody>
      </p:sp>
    </p:spTree>
    <p:extLst>
      <p:ext uri="{BB962C8B-B14F-4D97-AF65-F5344CB8AC3E}">
        <p14:creationId xmlns:p14="http://schemas.microsoft.com/office/powerpoint/2010/main" val="3658088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BigFuture</a:t>
            </a:r>
            <a:r>
              <a:rPr lang="en-US" dirty="0" smtClean="0"/>
              <a:t> is the website that helps students plan for college. It is a free, comprehensive website that guides students as they prepare for, find, and enroll in college. At bigfuture.org, students can: </a:t>
            </a:r>
          </a:p>
          <a:p>
            <a:pPr marL="228600" indent="-228600">
              <a:buAutoNum type="arabicPeriod"/>
            </a:pPr>
            <a:r>
              <a:rPr lang="en-US" dirty="0" smtClean="0"/>
              <a:t>Start with a focus on themselves: their interests, what and where they want to study, how much financial assistance they think they’ll need, and other important considerations. </a:t>
            </a:r>
          </a:p>
          <a:p>
            <a:pPr marL="228600" indent="-228600">
              <a:buAutoNum type="arabicPeriod"/>
            </a:pPr>
            <a:r>
              <a:rPr lang="en-US" dirty="0" smtClean="0"/>
              <a:t>Search for colleges and easily compare them based on factors ranging from majors to size and location. </a:t>
            </a:r>
          </a:p>
          <a:p>
            <a:pPr marL="228600" indent="-228600">
              <a:buAutoNum type="arabicPeriod"/>
            </a:pPr>
            <a:r>
              <a:rPr lang="en-US" dirty="0" smtClean="0"/>
              <a:t>Watch videos from real students who explain what they did to get into college and what their college experiences have been like. </a:t>
            </a:r>
          </a:p>
          <a:p>
            <a:pPr marL="228600" indent="-228600">
              <a:buAutoNum type="arabicPeriod"/>
            </a:pPr>
            <a:r>
              <a:rPr lang="en-US" dirty="0" smtClean="0"/>
              <a:t>Hear from education professionals who provide the inside story on preparing for and getting into college. </a:t>
            </a:r>
          </a:p>
          <a:p>
            <a:pPr marL="228600" indent="-228600">
              <a:buAutoNum type="arabicPeriod"/>
            </a:pPr>
            <a:r>
              <a:rPr lang="en-US" dirty="0" smtClean="0"/>
              <a:t>Learn about the different kinds of colleges and how to find one that is the right fit for them. </a:t>
            </a:r>
          </a:p>
          <a:p>
            <a:pPr marL="228600" indent="-228600">
              <a:buAutoNum type="arabicPeriod"/>
            </a:pPr>
            <a:r>
              <a:rPr lang="en-US" dirty="0" smtClean="0"/>
              <a:t>Find valuable help in paying for college by discovering what goes into college costs and how to find financing. </a:t>
            </a:r>
          </a:p>
          <a:p>
            <a:pPr marL="228600" indent="-228600">
              <a:buAutoNum type="arabicPeriod"/>
            </a:pPr>
            <a:r>
              <a:rPr lang="en-US" dirty="0" smtClean="0"/>
              <a:t>Build a personalized plan for realizing their goals and getting into a college that meets their needs.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19</a:t>
            </a:fld>
            <a:endParaRPr lang="en-US" dirty="0"/>
          </a:p>
        </p:txBody>
      </p:sp>
    </p:spTree>
    <p:extLst>
      <p:ext uri="{BB962C8B-B14F-4D97-AF65-F5344CB8AC3E}">
        <p14:creationId xmlns:p14="http://schemas.microsoft.com/office/powerpoint/2010/main" val="168247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2</a:t>
            </a:fld>
            <a:endParaRPr lang="en-US" dirty="0"/>
          </a:p>
        </p:txBody>
      </p:sp>
    </p:spTree>
    <p:extLst>
      <p:ext uri="{BB962C8B-B14F-4D97-AF65-F5344CB8AC3E}">
        <p14:creationId xmlns:p14="http://schemas.microsoft.com/office/powerpoint/2010/main" val="2032275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Roadmap to Careers</a:t>
            </a:r>
            <a:r>
              <a:rPr lang="en-US" baseline="0" dirty="0" smtClean="0"/>
              <a:t> can then blend all of those together to create a personalized journey for students through people, careers, and majors that align with their interests. </a:t>
            </a:r>
            <a:r>
              <a:rPr lang="en-US" dirty="0" smtClean="0"/>
              <a:t>It starts by looking at Leaders who match</a:t>
            </a:r>
            <a:r>
              <a:rPr lang="en-US" baseline="0" dirty="0" smtClean="0"/>
              <a:t> their interests.  They might be famous people, or the glass blower down the street who loves her job.  Students watch videos of these Leaders talking about their path, and they can see what education and path the Leaders followed.  </a:t>
            </a:r>
            <a:r>
              <a:rPr lang="en-US" dirty="0" smtClean="0"/>
              <a:t>Students learn about majors that align to their interests,</a:t>
            </a:r>
            <a:r>
              <a:rPr lang="en-US" baseline="0" dirty="0" smtClean="0"/>
              <a:t> get tangible recommendations for ways to be ready for this major (through coursework and otherwise), and see examples of Leaders who have followed a similar path. </a:t>
            </a:r>
            <a:r>
              <a:rPr lang="en-US" dirty="0" smtClean="0"/>
              <a:t>Finally, students can learn more directly</a:t>
            </a:r>
            <a:r>
              <a:rPr lang="en-US" baseline="0" dirty="0" smtClean="0"/>
              <a:t> about careers that align with their interests so that they know why it’s worth putting in the effort in their high school classes and worth going to college.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20</a:t>
            </a:fld>
            <a:endParaRPr lang="en-US" dirty="0"/>
          </a:p>
        </p:txBody>
      </p:sp>
    </p:spTree>
    <p:extLst>
      <p:ext uri="{BB962C8B-B14F-4D97-AF65-F5344CB8AC3E}">
        <p14:creationId xmlns:p14="http://schemas.microsoft.com/office/powerpoint/2010/main" val="14135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3EC56D-A4BA-4A41-B0DB-BC0A1EBC2E62}" type="slidenum">
              <a:rPr lang="en-US" smtClean="0"/>
              <a:pPr/>
              <a:t>21</a:t>
            </a:fld>
            <a:endParaRPr lang="en-US" dirty="0"/>
          </a:p>
        </p:txBody>
      </p:sp>
    </p:spTree>
    <p:extLst>
      <p:ext uri="{BB962C8B-B14F-4D97-AF65-F5344CB8AC3E}">
        <p14:creationId xmlns:p14="http://schemas.microsoft.com/office/powerpoint/2010/main" val="241623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students with information about the PSAT/NMSQT. The PSAT/NMSQT is focused on the skills and knowledge they are working on in their high school classes. Students don’t need to learn additional facts or formulas in order to be successful. They don’t have to worry about “gaming” the test — their scores will be based only on the questions they answer correctly (there is no penalty for wrong answers). Ask students if this information matches their perception of the PSAT/NMSQT. If students have already taken the assessment, ask them if they agree with the statements on the slide, or if they would like to comment on their assessment experience with the PSAT/NMSQT.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3</a:t>
            </a:fld>
            <a:endParaRPr lang="en-US" dirty="0"/>
          </a:p>
        </p:txBody>
      </p:sp>
    </p:spTree>
    <p:extLst>
      <p:ext uri="{BB962C8B-B14F-4D97-AF65-F5344CB8AC3E}">
        <p14:creationId xmlns:p14="http://schemas.microsoft.com/office/powerpoint/2010/main" val="51924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if they are planning to take the SAT.  Inform them that the SAT is aligned to the PSAT/NMSQT. The PSAT/NMSQT is a preview of the content on the SAT and will help them practice for the SAT. PSAT/NMSQT scores, and all scores in the SAT Suite of Assessments, are accessible from the student’s online College Board account. </a:t>
            </a:r>
          </a:p>
          <a:p>
            <a:r>
              <a:rPr lang="en-US" dirty="0" smtClean="0"/>
              <a:t>The PSAT/NMSQT offers several benefits: </a:t>
            </a:r>
          </a:p>
          <a:p>
            <a:pPr marL="228600" indent="-228600">
              <a:buAutoNum type="arabicPeriod"/>
            </a:pPr>
            <a:r>
              <a:rPr lang="en-US" dirty="0" smtClean="0"/>
              <a:t>When students link their College Board account with their Khan Academy® account, Khan Academy will use the PSAT/NMSQT scores to design a practice plan and practice questions tailored to each student’s strengths and areas for improvement. This program is completely free, and practice test questions on Khan Academy are created with College Board approval, so this is the best SAT practice available. </a:t>
            </a:r>
          </a:p>
          <a:p>
            <a:pPr marL="228600" indent="-228600">
              <a:buAutoNum type="arabicPeriod"/>
            </a:pPr>
            <a:r>
              <a:rPr lang="en-US" dirty="0" smtClean="0"/>
              <a:t>The student’s online score report links to valuable tools for college and career planning. Students can use </a:t>
            </a:r>
            <a:r>
              <a:rPr lang="en-US" dirty="0" err="1" smtClean="0"/>
              <a:t>BigFuture</a:t>
            </a:r>
            <a:r>
              <a:rPr lang="en-US" dirty="0" smtClean="0"/>
              <a:t>™ and Roadmap To Careers</a:t>
            </a:r>
            <a:r>
              <a:rPr lang="en-US" baseline="0" dirty="0" smtClean="0"/>
              <a:t> </a:t>
            </a:r>
            <a:r>
              <a:rPr lang="en-US" dirty="0" smtClean="0"/>
              <a:t>to investigate their academic interests and college and career options (more about </a:t>
            </a:r>
            <a:r>
              <a:rPr lang="en-US" dirty="0" err="1" smtClean="0"/>
              <a:t>BigFuture</a:t>
            </a:r>
            <a:r>
              <a:rPr lang="en-US" dirty="0" smtClean="0"/>
              <a:t> and Roadmap To Careers at the end of this lesson, slides 33-34). </a:t>
            </a:r>
          </a:p>
          <a:p>
            <a:pPr marL="228600" indent="-228600">
              <a:buAutoNum type="arabicPeriod"/>
            </a:pPr>
            <a:r>
              <a:rPr lang="en-US" dirty="0" smtClean="0"/>
              <a:t>When students take the PSAT/NMSQT® , they’re automatically screened for the National Merit® Scholarship Program, an academic competition for recognition and scholarships. For more information, visit NMSC’s website or see the Official Student Guide to the PSAT/NMSQT or the Guide to the National Merit® Scholarship Program (for educators). The National Merit Scholarship Corporation (NMSC) is a co-sponsor of the PSAT/NMSQT. In addition, The College Board is partnering with several other organizations who provide millions of dollars in scholarships to qualified low-income and minority students. Students who opt in to Student Search Service can be identified by these organizations. </a:t>
            </a:r>
          </a:p>
          <a:p>
            <a:pPr marL="228600" indent="-228600">
              <a:buAutoNum type="arabicPeriod"/>
            </a:pPr>
            <a:r>
              <a:rPr lang="en-US" dirty="0" smtClean="0"/>
              <a:t>PSAT/NMSQT scores are indicators of ability to succeed in Advanced Placement® courses. Students can find the AP® courses in which they are likely to succeed in the online reporting system (more information about the online reporting portal begins on slide 8). </a:t>
            </a:r>
          </a:p>
          <a:p>
            <a:pPr marL="228600" indent="-228600">
              <a:buAutoNum type="arabicPeriod"/>
            </a:pPr>
            <a:r>
              <a:rPr lang="en-US" dirty="0" smtClean="0"/>
              <a:t>If students opt in to Student Search Service® , they will receive information about admission and financial aid from colleges that participate in the program. (More information on Student Search Service is available on slide 35.)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4</a:t>
            </a:fld>
            <a:endParaRPr lang="en-US" dirty="0"/>
          </a:p>
        </p:txBody>
      </p:sp>
    </p:spTree>
    <p:extLst>
      <p:ext uri="{BB962C8B-B14F-4D97-AF65-F5344CB8AC3E}">
        <p14:creationId xmlns:p14="http://schemas.microsoft.com/office/powerpoint/2010/main" val="180136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provides a review of the paper score report that students receive from the school. </a:t>
            </a:r>
          </a:p>
          <a:p>
            <a:endParaRPr lang="en-US" dirty="0" smtClean="0"/>
          </a:p>
          <a:p>
            <a:r>
              <a:rPr lang="en-US" dirty="0" smtClean="0"/>
              <a:t>If</a:t>
            </a:r>
            <a:r>
              <a:rPr lang="en-US" baseline="0" dirty="0" smtClean="0"/>
              <a:t> students have already reviewed the online report, some of the following information may be repetitious.  Please see slide 3 for guidance.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F3EC56D-A4BA-4A41-B0DB-BC0A1EBC2E62}" type="slidenum">
              <a:rPr lang="en-US" smtClean="0"/>
              <a:pPr/>
              <a:t>5</a:t>
            </a:fld>
            <a:endParaRPr lang="en-US" dirty="0"/>
          </a:p>
        </p:txBody>
      </p:sp>
    </p:spTree>
    <p:extLst>
      <p:ext uri="{BB962C8B-B14F-4D97-AF65-F5344CB8AC3E}">
        <p14:creationId xmlns:p14="http://schemas.microsoft.com/office/powerpoint/2010/main" val="202901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find “Your Total Score” in the center of the score report. In the sample on the slide, the total score is 960. Total scores are based on a scale of 320 to 1520 on the PSAT/NMSQT. Inform students that this is the score they would likely receive on the SAT had they taken the SAT on the same day they took the PSAT/NMSQT because all of the scores for the assessments in the SAT Suite are vertically equated. The SAT total score ranges from 400 to 1600. Ask students to consider whether they would be satisfied with this SAT score if they were using it to apply for college. </a:t>
            </a:r>
          </a:p>
          <a:p>
            <a:endParaRPr lang="en-US" dirty="0" smtClean="0"/>
          </a:p>
          <a:p>
            <a:r>
              <a:rPr lang="en-US" dirty="0" smtClean="0"/>
              <a:t>On either side of “Your Total Score,” students will find their section scores. “Your Evidence-Based Reading and Writing Score” is on the left (430 on the slide), and is the scaled score they earned from the Reading Test and the Writing and Language Test combined. “Your Math Score,” to the right of the total score (530 on the slide), is the scaled score they earned from taking the Math Test. Both of these section scores are on a scale of 160 to 760 on PSAT/NMSQT, and are added together to get the total score. On the SAT, the range for these section scores is 200–800. </a:t>
            </a:r>
          </a:p>
          <a:p>
            <a:endParaRPr lang="en-US" dirty="0" smtClean="0"/>
          </a:p>
          <a:p>
            <a:r>
              <a:rPr lang="en-US" dirty="0" smtClean="0"/>
              <a:t>Below the Evidence-Based Reading and Writing Score, and below the Math Score, students will see where their scores fell on a graph between 160 and 760. </a:t>
            </a:r>
          </a:p>
          <a:p>
            <a:endParaRPr lang="en-US" dirty="0" smtClean="0"/>
          </a:p>
          <a:p>
            <a:r>
              <a:rPr lang="en-US" dirty="0" smtClean="0"/>
              <a:t>The colors on this graph represent the grade-level benchmark. Students who meet the grade-level benchmark are on track to meet the college readiness benchmark on the SAT. For their section scores, if the score falls in the red area of the graphic, they “need to strengthen their skills,” meaning they are more than one year below the grade-level benchmark. If the score falls in the yellow part of the graphic, they are “approaching benchmark,” or below the grade-level benchmark by one year or less. If the score falls in the green area of the graphic, they are on track for college readiness and have met or exceeded the benchmark.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6</a:t>
            </a:fld>
            <a:endParaRPr lang="en-US" dirty="0"/>
          </a:p>
        </p:txBody>
      </p:sp>
    </p:spTree>
    <p:extLst>
      <p:ext uri="{BB962C8B-B14F-4D97-AF65-F5344CB8AC3E}">
        <p14:creationId xmlns:p14="http://schemas.microsoft.com/office/powerpoint/2010/main" val="1544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scores, cross-test scores, and subscores give students insightful information about their strengths and areas for improvement. </a:t>
            </a:r>
          </a:p>
          <a:p>
            <a:endParaRPr lang="en-US" dirty="0" smtClean="0"/>
          </a:p>
          <a:p>
            <a:r>
              <a:rPr lang="en-US" dirty="0" smtClean="0"/>
              <a:t>Test scores range from 8 to 38. By reviewing their test scores, students can discover if they performed better on the Reading Test or the Writing and Language Test, which together produce the Evidence-Based Reading and Writing section score. For example, in the sample report on the slide, the student earned a 26.5 and is in the yellow on the Math Test, indicating his score is less</a:t>
            </a:r>
            <a:r>
              <a:rPr lang="en-US" baseline="0" dirty="0" smtClean="0"/>
              <a:t> below the average score of students who met the grade-level benchmark.</a:t>
            </a:r>
            <a:endParaRPr lang="en-US" dirty="0" smtClean="0"/>
          </a:p>
          <a:p>
            <a:endParaRPr lang="en-US" dirty="0" smtClean="0"/>
          </a:p>
          <a:p>
            <a:r>
              <a:rPr lang="en-US" dirty="0" smtClean="0"/>
              <a:t>The range for subscores is 1–15. Three subscores are generated from the Math section (Heart of Algebra, Problem Solving and Data Analysis, and Passport to Advanced Math); four subscores are generated from the Evidence-Based Reading and Writing Section. Of those four subscores, two are generated from the Writing and Language Test only: Expression of Ideas and Standard English Conventions. Command of Evidence and Words in Context are derived from questions on both the Reading Test and the Writing and Language Test. In the sample on the slide, the student is near the green on Passport to Advanced</a:t>
            </a:r>
            <a:r>
              <a:rPr lang="en-US" baseline="0" dirty="0" smtClean="0"/>
              <a:t> Math</a:t>
            </a:r>
            <a:r>
              <a:rPr lang="en-US" dirty="0" smtClean="0"/>
              <a:t>, but in the center yellow on Problem Solving and Data Analysis and Heart</a:t>
            </a:r>
            <a:r>
              <a:rPr lang="en-US" baseline="0" dirty="0" smtClean="0"/>
              <a:t> of Algebra</a:t>
            </a:r>
            <a:r>
              <a:rPr lang="en-US" dirty="0" smtClean="0"/>
              <a:t>, demonstrating his or her relative areas of strength and weakness, and clarifying the areas in Math in which he or she can work to improve. </a:t>
            </a:r>
          </a:p>
          <a:p>
            <a:endParaRPr lang="en-US" dirty="0" smtClean="0"/>
          </a:p>
          <a:p>
            <a:r>
              <a:rPr lang="en-US" dirty="0" smtClean="0"/>
              <a:t>Cross-test scores are derived from questions related to science or history/social studies on the Reading Test, the Writing and Language Test, and the Math Test. The range for cross-test scores is between 8 and 38 on PSAT/NMSQT.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7</a:t>
            </a:fld>
            <a:endParaRPr lang="en-US" dirty="0"/>
          </a:p>
        </p:txBody>
      </p:sp>
    </p:spTree>
    <p:extLst>
      <p:ext uri="{BB962C8B-B14F-4D97-AF65-F5344CB8AC3E}">
        <p14:creationId xmlns:p14="http://schemas.microsoft.com/office/powerpoint/2010/main" val="183858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Immediately below each of the three scores, students are presented with their Nationally Representative Sample Percentile. This number is the percentile ranking for a student if ALL U.S. students, in their same grade, took the test. (It is a norm-referenced group of all U.S. students in their grade, regardless of whether they typically take the PSAT/NMSQT, derived via a weighted research study sample.) From the example on the slide, the student can read that, at the score of 960, he or she performed better than 51 percent of students nationally. Help students find and understand their Nationally Representative Sample Percentile for both section scores and the total score. </a:t>
            </a:r>
          </a:p>
          <a:p>
            <a:endParaRPr lang="en-US" dirty="0" smtClean="0"/>
          </a:p>
          <a:p>
            <a:r>
              <a:rPr lang="en-US" dirty="0" smtClean="0"/>
              <a:t>Percentiles and benchmarks are provided for 10th and 11th grades on the PSAT/NMSQT. If a student </a:t>
            </a:r>
            <a:r>
              <a:rPr lang="en-US" smtClean="0"/>
              <a:t>is younger or older, </a:t>
            </a:r>
            <a:r>
              <a:rPr lang="en-US" dirty="0" smtClean="0"/>
              <a:t>then he or she is compared to the nearest grade level. For example a ninth-grader will be compared to 10th-grade benchmarks.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8</a:t>
            </a:fld>
            <a:endParaRPr lang="en-US" dirty="0"/>
          </a:p>
        </p:txBody>
      </p:sp>
    </p:spTree>
    <p:extLst>
      <p:ext uri="{BB962C8B-B14F-4D97-AF65-F5344CB8AC3E}">
        <p14:creationId xmlns:p14="http://schemas.microsoft.com/office/powerpoint/2010/main" val="231282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students take tests more than once, scores may differ on each testing occasion. PSAT/NMSQT scores should be interpreted as ranges rather than singular points, since a student’s score might vary slightly if he or she had taken different versions of the test under identical conditions. For the example, on the slide, the total score of 960 should be interpreted as 960 ± 40 points, or a range of 920 to 1000.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9</a:t>
            </a:fld>
            <a:endParaRPr lang="en-US" dirty="0"/>
          </a:p>
        </p:txBody>
      </p:sp>
    </p:spTree>
    <p:extLst>
      <p:ext uri="{BB962C8B-B14F-4D97-AF65-F5344CB8AC3E}">
        <p14:creationId xmlns:p14="http://schemas.microsoft.com/office/powerpoint/2010/main" val="520380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with Image — 0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68" y="0"/>
            <a:ext cx="12187063" cy="6857999"/>
          </a:xfrm>
          <a:prstGeom prst="rect">
            <a:avLst/>
          </a:prstGeom>
        </p:spPr>
      </p:pic>
      <p:sp>
        <p:nvSpPr>
          <p:cNvPr id="8" name="Title 7"/>
          <p:cNvSpPr>
            <a:spLocks noGrp="1"/>
          </p:cNvSpPr>
          <p:nvPr>
            <p:ph type="title" hasCustomPrompt="1"/>
          </p:nvPr>
        </p:nvSpPr>
        <p:spPr>
          <a:xfrm>
            <a:off x="453059" y="617802"/>
            <a:ext cx="4471173" cy="1301895"/>
          </a:xfrm>
        </p:spPr>
        <p:txBody>
          <a:bodyPr wrap="square" lIns="0" tIns="137160" rIns="0" bIns="0" anchor="t" anchorCtr="0">
            <a:spAutoFit/>
          </a:bodyPr>
          <a:lstStyle>
            <a:lvl1pPr>
              <a:defRPr sz="4200">
                <a:solidFill>
                  <a:schemeClr val="tx1"/>
                </a:solidFill>
              </a:defRPr>
            </a:lvl1pPr>
          </a:lstStyle>
          <a:p>
            <a:r>
              <a:rPr lang="en-US" dirty="0" smtClean="0"/>
              <a:t>Presentation Title</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i="0" dirty="0">
              <a:solidFill>
                <a:schemeClr val="accent3"/>
              </a:solidFill>
              <a:latin typeface="Arial" charset="0"/>
              <a:ea typeface="Arial" charset="0"/>
              <a:cs typeface="Arial" charset="0"/>
            </a:endParaRPr>
          </a:p>
        </p:txBody>
      </p:sp>
      <p:sp>
        <p:nvSpPr>
          <p:cNvPr id="17" name="Text Placeholder 16"/>
          <p:cNvSpPr>
            <a:spLocks noGrp="1"/>
          </p:cNvSpPr>
          <p:nvPr>
            <p:ph type="body" sz="quarter" idx="10" hasCustomPrompt="1"/>
          </p:nvPr>
        </p:nvSpPr>
        <p:spPr>
          <a:xfrm>
            <a:off x="453286" y="1924842"/>
            <a:ext cx="4471173" cy="784830"/>
          </a:xfrm>
        </p:spPr>
        <p:txBody>
          <a:bodyPr wrap="square" lIns="0" tIns="228600" rIns="0" bIns="0">
            <a:spAutoFit/>
          </a:bodyPr>
          <a:lstStyle>
            <a:lvl1pPr marL="0" indent="0">
              <a:lnSpc>
                <a:spcPct val="100000"/>
              </a:lnSpc>
              <a:buNone/>
              <a:defRPr sz="1800" b="1" normalizeH="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22" name="Text Placeholder 21"/>
          <p:cNvSpPr>
            <a:spLocks noGrp="1"/>
          </p:cNvSpPr>
          <p:nvPr>
            <p:ph type="body" sz="quarter" idx="12" hasCustomPrompt="1"/>
          </p:nvPr>
        </p:nvSpPr>
        <p:spPr>
          <a:xfrm>
            <a:off x="464773" y="5568492"/>
            <a:ext cx="4579530" cy="166199"/>
          </a:xfrm>
        </p:spPr>
        <p:txBody>
          <a:bodyPr wrap="square" lIns="0" tIns="0" rIns="0" bIns="0" anchor="b" anchorCtr="0">
            <a:spAutoFit/>
          </a:bodyPr>
          <a:lstStyle>
            <a:lvl1pPr marL="0" indent="0">
              <a:buNone/>
              <a:defRPr sz="1200" b="0" i="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Date</a:t>
            </a:r>
            <a:endParaRPr lang="en-US" dirty="0"/>
          </a:p>
        </p:txBody>
      </p:sp>
    </p:spTree>
    <p:extLst>
      <p:ext uri="{BB962C8B-B14F-4D97-AF65-F5344CB8AC3E}">
        <p14:creationId xmlns:p14="http://schemas.microsoft.com/office/powerpoint/2010/main" val="163280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466725" y="1525305"/>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530503109"/>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66611" y="2420935"/>
            <a:ext cx="3741179" cy="3507166"/>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466725" y="1525305"/>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291522073"/>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631883"/>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sp>
        <p:nvSpPr>
          <p:cNvPr id="3" name="Rectangle 2"/>
          <p:cNvSpPr/>
          <p:nvPr userDrawn="1"/>
        </p:nvSpPr>
        <p:spPr>
          <a:xfrm>
            <a:off x="359229" y="248194"/>
            <a:ext cx="6244045" cy="6348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39" y="3172"/>
            <a:ext cx="12180720" cy="6851655"/>
          </a:xfrm>
          <a:prstGeom prst="rect">
            <a:avLst/>
          </a:prstGeom>
        </p:spPr>
      </p:pic>
      <p:sp>
        <p:nvSpPr>
          <p:cNvPr id="8" name="Title 7"/>
          <p:cNvSpPr>
            <a:spLocks noGrp="1"/>
          </p:cNvSpPr>
          <p:nvPr>
            <p:ph type="title" hasCustomPrompt="1"/>
          </p:nvPr>
        </p:nvSpPr>
        <p:spPr>
          <a:xfrm>
            <a:off x="1452549" y="1929788"/>
            <a:ext cx="3733800" cy="1301895"/>
          </a:xfrm>
        </p:spPr>
        <p:txBody>
          <a:bodyPr lIns="0" tIns="137160" rIns="0" bIns="0" anchor="t" anchorCtr="0">
            <a:spAutoFit/>
          </a:bodyPr>
          <a:lstStyle>
            <a:lvl1pPr>
              <a:defRPr sz="4200">
                <a:solidFill>
                  <a:schemeClr val="tx1"/>
                </a:solidFill>
              </a:defRPr>
            </a:lvl1pPr>
          </a:lstStyle>
          <a:p>
            <a:r>
              <a:rPr lang="en-US" dirty="0" smtClean="0"/>
              <a:t>Presentation Title</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i="0" dirty="0">
              <a:solidFill>
                <a:schemeClr val="accent3"/>
              </a:solidFill>
              <a:latin typeface="Arial" charset="0"/>
              <a:ea typeface="Arial" charset="0"/>
              <a:cs typeface="Arial" charset="0"/>
            </a:endParaRPr>
          </a:p>
        </p:txBody>
      </p:sp>
      <p:sp>
        <p:nvSpPr>
          <p:cNvPr id="17" name="Text Placeholder 16"/>
          <p:cNvSpPr>
            <a:spLocks noGrp="1"/>
          </p:cNvSpPr>
          <p:nvPr>
            <p:ph type="body" sz="quarter" idx="10" hasCustomPrompt="1"/>
          </p:nvPr>
        </p:nvSpPr>
        <p:spPr>
          <a:xfrm>
            <a:off x="1452776" y="3236828"/>
            <a:ext cx="3733800" cy="1061829"/>
          </a:xfrm>
        </p:spPr>
        <p:txBody>
          <a:bodyPr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 align top of subtitle box here  with bottom of title box.</a:t>
            </a:r>
            <a:endParaRPr lang="en-US" dirty="0"/>
          </a:p>
        </p:txBody>
      </p:sp>
      <p:sp>
        <p:nvSpPr>
          <p:cNvPr id="22" name="Text Placeholder 21"/>
          <p:cNvSpPr>
            <a:spLocks noGrp="1"/>
          </p:cNvSpPr>
          <p:nvPr>
            <p:ph type="body" sz="quarter" idx="12" hasCustomPrompt="1"/>
          </p:nvPr>
        </p:nvSpPr>
        <p:spPr>
          <a:xfrm>
            <a:off x="1458686" y="4995272"/>
            <a:ext cx="3824287" cy="166199"/>
          </a:xfrm>
        </p:spPr>
        <p:txBody>
          <a:bodyPr lIns="0" tIns="0" rIns="0" bIns="0" anchor="b" anchorCtr="0">
            <a:spAutoFit/>
          </a:bodyPr>
          <a:lstStyle>
            <a:lvl1pPr marL="0" indent="0">
              <a:buNone/>
              <a:defRPr sz="1200" b="0" i="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Date</a:t>
            </a:r>
            <a:endParaRPr lang="en-US" dirty="0"/>
          </a:p>
        </p:txBody>
      </p:sp>
    </p:spTree>
    <p:extLst>
      <p:ext uri="{BB962C8B-B14F-4D97-AF65-F5344CB8AC3E}">
        <p14:creationId xmlns:p14="http://schemas.microsoft.com/office/powerpoint/2010/main" val="1479728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8635" y="617802"/>
            <a:ext cx="4471173" cy="1301895"/>
          </a:xfrm>
        </p:spPr>
        <p:txBody>
          <a:bodyPr wrap="square" lIns="0" tIns="137160" rIns="0" bIns="0" anchor="t" anchorCtr="0">
            <a:spAutoFit/>
          </a:bodyPr>
          <a:lstStyle>
            <a:lvl1pPr>
              <a:defRPr sz="4200">
                <a:solidFill>
                  <a:schemeClr val="tx1"/>
                </a:solidFill>
              </a:defRPr>
            </a:lvl1pPr>
          </a:lstStyle>
          <a:p>
            <a:r>
              <a:rPr lang="en-US" dirty="0" smtClean="0"/>
              <a:t>Thank</a:t>
            </a:r>
            <a:br>
              <a:rPr lang="en-US" dirty="0" smtClean="0"/>
            </a:br>
            <a:r>
              <a:rPr lang="en-US" dirty="0" smtClean="0"/>
              <a:t>You.</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i="0" dirty="0">
              <a:solidFill>
                <a:schemeClr val="accent3"/>
              </a:solidFill>
              <a:latin typeface="Arial" charset="0"/>
              <a:ea typeface="Arial" charset="0"/>
              <a:cs typeface="Arial" charset="0"/>
            </a:endParaRPr>
          </a:p>
        </p:txBody>
      </p:sp>
      <p:sp>
        <p:nvSpPr>
          <p:cNvPr id="17" name="Text Placeholder 16"/>
          <p:cNvSpPr>
            <a:spLocks noGrp="1"/>
          </p:cNvSpPr>
          <p:nvPr>
            <p:ph type="body" sz="quarter" idx="10" hasCustomPrompt="1"/>
          </p:nvPr>
        </p:nvSpPr>
        <p:spPr>
          <a:xfrm>
            <a:off x="458862" y="1924842"/>
            <a:ext cx="4471173" cy="784830"/>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Additional information if necessary.</a:t>
            </a:r>
            <a:endParaRPr lang="en-US" dirty="0"/>
          </a:p>
        </p:txBody>
      </p:sp>
    </p:spTree>
    <p:extLst>
      <p:ext uri="{BB962C8B-B14F-4D97-AF65-F5344CB8AC3E}">
        <p14:creationId xmlns:p14="http://schemas.microsoft.com/office/powerpoint/2010/main" val="6402933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 No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5" cy="6858000"/>
          </a:xfrm>
          <a:prstGeom prst="rect">
            <a:avLst/>
          </a:prstGeom>
        </p:spPr>
      </p:pic>
      <p:sp>
        <p:nvSpPr>
          <p:cNvPr id="7" name="Rectangle 6"/>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1"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Verdana" charset="0"/>
                <a:ea typeface="Verdana" charset="0"/>
                <a:cs typeface="Verdana" charset="0"/>
              </a:defRPr>
            </a:lvl1pPr>
          </a:lstStyle>
          <a:p>
            <a:r>
              <a:rPr lang="en-US" dirty="0" smtClean="0"/>
              <a:t>Divider, call-out, etc.</a:t>
            </a:r>
            <a:endParaRPr lang="en-US" dirty="0"/>
          </a:p>
        </p:txBody>
      </p:sp>
      <p:sp>
        <p:nvSpPr>
          <p:cNvPr id="12" name="Text Placeholder 16"/>
          <p:cNvSpPr>
            <a:spLocks noGrp="1"/>
          </p:cNvSpPr>
          <p:nvPr>
            <p:ph type="body" sz="quarter" idx="10" hasCustomPrompt="1"/>
          </p:nvPr>
        </p:nvSpPr>
        <p:spPr>
          <a:xfrm>
            <a:off x="1309084" y="3347862"/>
            <a:ext cx="4001193" cy="1061829"/>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Verdana" charset="0"/>
                <a:ea typeface="Verdana" charset="0"/>
                <a:cs typeface="Verdan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14" name="Rectangle 13"/>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1"/>
              </a:solidFill>
              <a:latin typeface="Arial" charset="0"/>
            </a:endParaRPr>
          </a:p>
        </p:txBody>
      </p:sp>
    </p:spTree>
    <p:extLst>
      <p:ext uri="{BB962C8B-B14F-4D97-AF65-F5344CB8AC3E}">
        <p14:creationId xmlns:p14="http://schemas.microsoft.com/office/powerpoint/2010/main" val="953831226"/>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Slide — No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5" cy="6858000"/>
          </a:xfrm>
          <a:prstGeom prst="rect">
            <a:avLst/>
          </a:prstGeom>
        </p:spPr>
      </p:pic>
      <p:sp>
        <p:nvSpPr>
          <p:cNvPr id="7" name="Rectangle 6"/>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1"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Verdana" charset="0"/>
                <a:ea typeface="Verdana" charset="0"/>
                <a:cs typeface="Verdana" charset="0"/>
              </a:defRPr>
            </a:lvl1pPr>
          </a:lstStyle>
          <a:p>
            <a:r>
              <a:rPr lang="en-US" dirty="0" smtClean="0"/>
              <a:t>Divider, call-out, etc.</a:t>
            </a:r>
            <a:endParaRPr lang="en-US" dirty="0"/>
          </a:p>
        </p:txBody>
      </p:sp>
      <p:sp>
        <p:nvSpPr>
          <p:cNvPr id="12" name="Text Placeholder 16"/>
          <p:cNvSpPr>
            <a:spLocks noGrp="1"/>
          </p:cNvSpPr>
          <p:nvPr>
            <p:ph type="body" sz="quarter" idx="10" hasCustomPrompt="1"/>
          </p:nvPr>
        </p:nvSpPr>
        <p:spPr>
          <a:xfrm>
            <a:off x="1309084" y="3347862"/>
            <a:ext cx="4001193" cy="1061829"/>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Verdana" charset="0"/>
                <a:ea typeface="Verdana" charset="0"/>
                <a:cs typeface="Verdan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14" name="Rectangle 13"/>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1"/>
              </a:solidFill>
              <a:latin typeface="Arial" charset="0"/>
            </a:endParaRPr>
          </a:p>
        </p:txBody>
      </p:sp>
    </p:spTree>
    <p:extLst>
      <p:ext uri="{BB962C8B-B14F-4D97-AF65-F5344CB8AC3E}">
        <p14:creationId xmlns:p14="http://schemas.microsoft.com/office/powerpoint/2010/main" val="136924710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446928"/>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9"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95227861"/>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7" name="Content Placeholder 2"/>
          <p:cNvSpPr>
            <a:spLocks noGrp="1"/>
          </p:cNvSpPr>
          <p:nvPr>
            <p:ph idx="14"/>
          </p:nvPr>
        </p:nvSpPr>
        <p:spPr>
          <a:xfrm>
            <a:off x="466611" y="2420935"/>
            <a:ext cx="3741179" cy="3507166"/>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466725" y="1525305"/>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719185449"/>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466725" y="1525305"/>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8252396"/>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66611" y="2420935"/>
            <a:ext cx="3741179" cy="3507166"/>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466725" y="1525305"/>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96795425"/>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467" y="1387"/>
            <a:ext cx="12187064" cy="6855224"/>
          </a:xfrm>
          <a:prstGeom prst="rect">
            <a:avLst/>
          </a:prstGeom>
        </p:spPr>
      </p:pic>
    </p:spTree>
    <p:extLst>
      <p:ext uri="{BB962C8B-B14F-4D97-AF65-F5344CB8AC3E}">
        <p14:creationId xmlns:p14="http://schemas.microsoft.com/office/powerpoint/2010/main" val="1863325339"/>
      </p:ext>
    </p:extLst>
  </p:cSld>
  <p:clrMap bg1="lt1" tx1="dk1" bg2="lt2" tx2="dk2" accent1="accent1" accent2="accent2" accent3="accent3" accent4="accent4" accent5="accent5" accent6="accent6" hlink="hlink" folHlink="folHlink"/>
  <p:sldLayoutIdLst>
    <p:sldLayoutId id="2147483746" r:id="rId1"/>
    <p:sldLayoutId id="2147483674" r:id="rId2"/>
    <p:sldLayoutId id="2147483734"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i="0" kern="1200">
          <a:solidFill>
            <a:schemeClr val="tx1"/>
          </a:solidFill>
          <a:latin typeface="Verdana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15204"/>
      </p:ext>
    </p:extLst>
  </p:cSld>
  <p:clrMap bg1="lt1" tx1="dk1" bg2="lt2" tx2="dk2" accent1="accent1" accent2="accent2" accent3="accent3" accent4="accent4" accent5="accent5" accent6="accent6" hlink="hlink" folHlink="folHlink"/>
  <p:sldLayoutIdLst>
    <p:sldLayoutId id="2147483761" r:id="rId1"/>
    <p:sldLayoutId id="2147483763" r:id="rId2"/>
  </p:sldLayoutIdLst>
  <p:transition spd="slow">
    <p:push dir="u"/>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0308" y="6193618"/>
            <a:ext cx="2743200" cy="365125"/>
          </a:xfrm>
          <a:prstGeom prst="rect">
            <a:avLst/>
          </a:prstGeom>
        </p:spPr>
        <p:txBody>
          <a:bodyPr vert="horz" lIns="0" tIns="0" rIns="0" bIns="0" rtlCol="0" anchor="b" anchorCtr="0"/>
          <a:lstStyle>
            <a:lvl1pPr algn="r">
              <a:defRPr sz="1200" b="1" i="0">
                <a:solidFill>
                  <a:schemeClr val="tx1">
                    <a:tint val="75000"/>
                  </a:schemeClr>
                </a:solidFill>
                <a:latin typeface="Verdana Bold" charset="0"/>
                <a:ea typeface="Verdana Bold" charset="0"/>
                <a:cs typeface="Verdana Bold" charset="0"/>
              </a:defRPr>
            </a:lvl1pPr>
          </a:lstStyle>
          <a:p>
            <a:fld id="{017ED8CA-143E-8B40-B3C8-0174DDF149EE}" type="slidenum">
              <a:rPr lang="en-US" smtClean="0"/>
              <a:pPr/>
              <a:t>‹#›</a:t>
            </a:fld>
            <a:endParaRPr lang="en-US" dirty="0"/>
          </a:p>
        </p:txBody>
      </p:sp>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1785"/>
            <a:ext cx="12192000" cy="6854429"/>
          </a:xfrm>
          <a:prstGeom prst="rect">
            <a:avLst/>
          </a:prstGeom>
        </p:spPr>
      </p:pic>
    </p:spTree>
    <p:extLst>
      <p:ext uri="{BB962C8B-B14F-4D97-AF65-F5344CB8AC3E}">
        <p14:creationId xmlns:p14="http://schemas.microsoft.com/office/powerpoint/2010/main" val="2020793371"/>
      </p:ext>
    </p:extLst>
  </p:cSld>
  <p:clrMap bg1="lt1" tx1="dk1" bg2="lt2" tx2="dk2" accent1="accent1" accent2="accent2" accent3="accent3" accent4="accent4" accent5="accent5" accent6="accent6" hlink="hlink" folHlink="folHlink"/>
  <p:sldLayoutIdLst>
    <p:sldLayoutId id="2147483732" r:id="rId1"/>
    <p:sldLayoutId id="2147483736" r:id="rId2"/>
    <p:sldLayoutId id="2147483735" r:id="rId3"/>
    <p:sldLayoutId id="2147483737" r:id="rId4"/>
    <p:sldLayoutId id="2147483738" r:id="rId5"/>
    <p:sldLayoutId id="2147483739" r:id="rId6"/>
    <p:sldLayoutId id="2147483733" r:id="rId7"/>
  </p:sldLayoutIdLst>
  <p:transition spd="slow">
    <p:push dir="u"/>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atpractice.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D3vHhXMQPm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collegeboard.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at.org/register"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49" y="1929788"/>
            <a:ext cx="3733800" cy="3472746"/>
          </a:xfrm>
        </p:spPr>
        <p:txBody>
          <a:bodyPr/>
          <a:lstStyle/>
          <a:p>
            <a:r>
              <a:rPr lang="en-US" sz="4000" dirty="0" smtClean="0"/>
              <a:t>Using Your PSAT/NMSQT</a:t>
            </a:r>
            <a:r>
              <a:rPr lang="en-US" sz="2000" baseline="100000" dirty="0" smtClean="0"/>
              <a:t>®</a:t>
            </a:r>
            <a:r>
              <a:rPr lang="en-US" sz="4000" dirty="0" smtClean="0"/>
              <a:t> Scores to Increase College Readiness</a:t>
            </a:r>
            <a:endParaRPr lang="en-US" sz="4000" dirty="0"/>
          </a:p>
        </p:txBody>
      </p:sp>
    </p:spTree>
    <p:extLst>
      <p:ext uri="{BB962C8B-B14F-4D97-AF65-F5344CB8AC3E}">
        <p14:creationId xmlns:p14="http://schemas.microsoft.com/office/powerpoint/2010/main" val="110907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911292"/>
          </a:xfrm>
        </p:spPr>
        <p:txBody>
          <a:bodyPr/>
          <a:lstStyle/>
          <a:p>
            <a:r>
              <a:rPr lang="en-US" sz="3200" dirty="0"/>
              <a:t>What </a:t>
            </a:r>
            <a:r>
              <a:rPr lang="en-US" sz="3200" dirty="0" smtClean="0"/>
              <a:t>Is </a:t>
            </a:r>
            <a:r>
              <a:rPr lang="en-US" sz="3200" dirty="0"/>
              <a:t>the National Merit</a:t>
            </a:r>
            <a:r>
              <a:rPr lang="en-US" sz="1600" baseline="100000" dirty="0"/>
              <a:t>®</a:t>
            </a:r>
            <a:r>
              <a:rPr lang="en-US" sz="3200" baseline="30000" dirty="0"/>
              <a:t> </a:t>
            </a:r>
            <a:r>
              <a:rPr lang="en-US" sz="3200" dirty="0"/>
              <a:t>Scholarship Program?</a:t>
            </a:r>
            <a:endParaRPr lang="en-US" dirty="0"/>
          </a:p>
        </p:txBody>
      </p:sp>
      <p:pic>
        <p:nvPicPr>
          <p:cNvPr id="4098" name="Picture 2" descr="Screen shot of paper Student PSAT/NMSQT Score Report with call out box showing the National Merit Scholarship Corporation section of the paper repo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23573" y="769041"/>
            <a:ext cx="3933485" cy="4945632"/>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4100" name="Picture 4" descr="Screen shot of paper Student PSAT/NMSQT Score Report with call out box showing the National Merit Scholarship Corporation section of the paper report."/>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4944144" y="1753171"/>
            <a:ext cx="6400136" cy="2437089"/>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3" name="Slide Number Placeholder 2"/>
          <p:cNvSpPr>
            <a:spLocks noGrp="1"/>
          </p:cNvSpPr>
          <p:nvPr>
            <p:ph type="sldNum" sz="quarter" idx="12"/>
          </p:nvPr>
        </p:nvSpPr>
        <p:spPr/>
        <p:txBody>
          <a:bodyPr/>
          <a:lstStyle/>
          <a:p>
            <a:fld id="{017ED8CA-143E-8B40-B3C8-0174DDF149EE}" type="slidenum">
              <a:rPr lang="en-US" smtClean="0"/>
              <a:t>10</a:t>
            </a:fld>
            <a:endParaRPr lang="en-US" dirty="0"/>
          </a:p>
        </p:txBody>
      </p:sp>
    </p:spTree>
    <p:extLst>
      <p:ext uri="{BB962C8B-B14F-4D97-AF65-F5344CB8AC3E}">
        <p14:creationId xmlns:p14="http://schemas.microsoft.com/office/powerpoint/2010/main" val="311474959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2805896"/>
          </a:xfrm>
        </p:spPr>
        <p:txBody>
          <a:bodyPr/>
          <a:lstStyle/>
          <a:p>
            <a:r>
              <a:rPr lang="en-US" sz="3200" dirty="0"/>
              <a:t>What Are My Areas of Strength?</a:t>
            </a:r>
            <a:br>
              <a:rPr lang="en-US" sz="3200" dirty="0"/>
            </a:br>
            <a:r>
              <a:rPr lang="en-US" sz="3200" dirty="0"/>
              <a:t>What </a:t>
            </a:r>
            <a:r>
              <a:rPr lang="en-US" sz="3200" dirty="0" smtClean="0"/>
              <a:t>Skills</a:t>
            </a:r>
            <a:br>
              <a:rPr lang="en-US" sz="3200" dirty="0" smtClean="0"/>
            </a:br>
            <a:r>
              <a:rPr lang="en-US" sz="3200" dirty="0" smtClean="0"/>
              <a:t>Do </a:t>
            </a:r>
            <a:r>
              <a:rPr lang="en-US" sz="3200" dirty="0"/>
              <a:t>I </a:t>
            </a:r>
            <a:r>
              <a:rPr lang="en-US" sz="3200" dirty="0" smtClean="0"/>
              <a:t>Need</a:t>
            </a:r>
            <a:br>
              <a:rPr lang="en-US" sz="3200" dirty="0" smtClean="0"/>
            </a:br>
            <a:r>
              <a:rPr lang="en-US" sz="3200" dirty="0" smtClean="0"/>
              <a:t>to </a:t>
            </a:r>
            <a:r>
              <a:rPr lang="en-US" sz="3200" dirty="0"/>
              <a:t>Build?</a:t>
            </a:r>
            <a:endParaRPr lang="en-US" dirty="0"/>
          </a:p>
        </p:txBody>
      </p:sp>
      <p:sp>
        <p:nvSpPr>
          <p:cNvPr id="5" name="Text Placeholder 4"/>
          <p:cNvSpPr>
            <a:spLocks noGrp="1"/>
          </p:cNvSpPr>
          <p:nvPr>
            <p:ph type="body" sz="quarter" idx="13"/>
          </p:nvPr>
        </p:nvSpPr>
        <p:spPr>
          <a:xfrm>
            <a:off x="466726" y="3295319"/>
            <a:ext cx="3741738" cy="452432"/>
          </a:xfrm>
        </p:spPr>
        <p:txBody>
          <a:bodyPr/>
          <a:lstStyle/>
          <a:p>
            <a:r>
              <a:rPr lang="en-US" dirty="0" smtClean="0"/>
              <a:t>Your Scores: Next Steps</a:t>
            </a:r>
            <a:endParaRPr lang="en-US" dirty="0"/>
          </a:p>
        </p:txBody>
      </p:sp>
      <p:pic>
        <p:nvPicPr>
          <p:cNvPr id="8" name="Picture 2" descr="Screen shot of paper Student PSAT/NMSQT Score Report showing the &quot;Your Scores: Next Steps&quot; section of the paper repo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00023" y="778810"/>
            <a:ext cx="3933485" cy="4945632"/>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5122" name="Picture 2" descr="Screen shot of paper Student PSAT/NMSQT Score Report showing the &quot;Your Scores: Next Steps&quot; section of the paper report."/>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4703751" y="1819922"/>
            <a:ext cx="5408816" cy="4108179"/>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3" name="Slide Number Placeholder 2"/>
          <p:cNvSpPr>
            <a:spLocks noGrp="1"/>
          </p:cNvSpPr>
          <p:nvPr>
            <p:ph type="sldNum" sz="quarter" idx="12"/>
          </p:nvPr>
        </p:nvSpPr>
        <p:spPr/>
        <p:txBody>
          <a:bodyPr/>
          <a:lstStyle/>
          <a:p>
            <a:fld id="{017ED8CA-143E-8B40-B3C8-0174DDF149EE}" type="slidenum">
              <a:rPr lang="en-US" smtClean="0"/>
              <a:t>11</a:t>
            </a:fld>
            <a:endParaRPr lang="en-US" dirty="0"/>
          </a:p>
        </p:txBody>
      </p:sp>
    </p:spTree>
    <p:extLst>
      <p:ext uri="{BB962C8B-B14F-4D97-AF65-F5344CB8AC3E}">
        <p14:creationId xmlns:p14="http://schemas.microsoft.com/office/powerpoint/2010/main" val="20633461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08857" y="2040822"/>
            <a:ext cx="4026623" cy="1301895"/>
          </a:xfrm>
          <a:prstGeom prst="rect">
            <a:avLst/>
          </a:prstGeom>
        </p:spPr>
        <p:txBody>
          <a:bodyPr/>
          <a:lstStyle/>
          <a:p>
            <a:r>
              <a:rPr lang="en-US" dirty="0" smtClean="0"/>
              <a:t>What Are My Next Steps?</a:t>
            </a:r>
            <a:endParaRPr lang="en-US" dirty="0"/>
          </a:p>
        </p:txBody>
      </p:sp>
      <p:sp>
        <p:nvSpPr>
          <p:cNvPr id="8" name="Text Placeholder 7"/>
          <p:cNvSpPr>
            <a:spLocks noGrp="1"/>
          </p:cNvSpPr>
          <p:nvPr>
            <p:ph type="body" sz="quarter" idx="10"/>
          </p:nvPr>
        </p:nvSpPr>
        <p:spPr>
          <a:xfrm>
            <a:off x="1309084" y="3347862"/>
            <a:ext cx="4488034" cy="2364750"/>
          </a:xfrm>
        </p:spPr>
        <p:txBody>
          <a:bodyPr/>
          <a:lstStyle/>
          <a:p>
            <a:pPr marL="285750" indent="-285750">
              <a:spcBef>
                <a:spcPts val="800"/>
              </a:spcBef>
              <a:buFont typeface="Arial" panose="020B0604020202020204" pitchFamily="34" charset="0"/>
              <a:buChar char="•"/>
            </a:pPr>
            <a:r>
              <a:rPr lang="en-US" sz="1600" dirty="0"/>
              <a:t>Continue to take challenging courses in high school</a:t>
            </a:r>
          </a:p>
          <a:p>
            <a:pPr marL="285750" indent="-285750">
              <a:spcBef>
                <a:spcPts val="800"/>
              </a:spcBef>
              <a:buFont typeface="Arial" panose="020B0604020202020204" pitchFamily="34" charset="0"/>
              <a:buChar char="•"/>
            </a:pPr>
            <a:r>
              <a:rPr lang="en-US" sz="1600" dirty="0"/>
              <a:t>Link scores with Khan </a:t>
            </a:r>
            <a:r>
              <a:rPr lang="en-US" sz="1600" dirty="0" smtClean="0"/>
              <a:t>Academy</a:t>
            </a:r>
            <a:r>
              <a:rPr lang="en-US" sz="1000" baseline="95000" dirty="0" smtClean="0"/>
              <a:t>®</a:t>
            </a:r>
            <a:endParaRPr lang="en-US" sz="1000" baseline="95000" dirty="0"/>
          </a:p>
          <a:p>
            <a:pPr marL="285750" indent="-285750">
              <a:spcBef>
                <a:spcPts val="800"/>
              </a:spcBef>
              <a:buFont typeface="Arial" panose="020B0604020202020204" pitchFamily="34" charset="0"/>
              <a:buChar char="•"/>
            </a:pPr>
            <a:r>
              <a:rPr lang="en-US" sz="1600" dirty="0"/>
              <a:t>Set up a practice plan and stick to it</a:t>
            </a:r>
          </a:p>
          <a:p>
            <a:pPr marL="285750" indent="-285750">
              <a:spcBef>
                <a:spcPts val="800"/>
              </a:spcBef>
              <a:buFont typeface="Arial" panose="020B0604020202020204" pitchFamily="34" charset="0"/>
              <a:buChar char="•"/>
            </a:pPr>
            <a:r>
              <a:rPr lang="en-US" sz="1600" dirty="0"/>
              <a:t>Register for the </a:t>
            </a:r>
            <a:r>
              <a:rPr lang="en-US" sz="1600" dirty="0" smtClean="0"/>
              <a:t>SAT</a:t>
            </a:r>
            <a:r>
              <a:rPr lang="en-US" sz="1000" baseline="80000" dirty="0"/>
              <a:t>®</a:t>
            </a:r>
          </a:p>
          <a:p>
            <a:pPr marL="285750" indent="-285750">
              <a:spcBef>
                <a:spcPts val="800"/>
              </a:spcBef>
              <a:buFont typeface="Arial" panose="020B0604020202020204" pitchFamily="34" charset="0"/>
              <a:buChar char="•"/>
            </a:pPr>
            <a:r>
              <a:rPr lang="en-US" sz="1600" dirty="0"/>
              <a:t>Utilize other resources to research and prepare for college</a:t>
            </a:r>
          </a:p>
        </p:txBody>
      </p:sp>
    </p:spTree>
    <p:extLst>
      <p:ext uri="{BB962C8B-B14F-4D97-AF65-F5344CB8AC3E}">
        <p14:creationId xmlns:p14="http://schemas.microsoft.com/office/powerpoint/2010/main" val="385243266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726" y="555809"/>
            <a:ext cx="3741737" cy="1911292"/>
          </a:xfrm>
        </p:spPr>
        <p:txBody>
          <a:bodyPr/>
          <a:lstStyle/>
          <a:p>
            <a:r>
              <a:rPr lang="en-US" sz="3200" dirty="0"/>
              <a:t>Official </a:t>
            </a:r>
            <a:r>
              <a:rPr lang="en-US" sz="3200" dirty="0" smtClean="0"/>
              <a:t>SAT</a:t>
            </a:r>
            <a:r>
              <a:rPr lang="en-US" sz="1600" baseline="100000" dirty="0" smtClean="0"/>
              <a:t>®</a:t>
            </a:r>
            <a:r>
              <a:rPr lang="en-US" sz="3200" dirty="0" smtClean="0"/>
              <a:t> </a:t>
            </a:r>
            <a:r>
              <a:rPr lang="en-US" sz="3200" dirty="0"/>
              <a:t>Practice with Khan Academy</a:t>
            </a:r>
            <a:r>
              <a:rPr lang="en-US" sz="1600" baseline="100000" dirty="0" smtClean="0"/>
              <a:t>®</a:t>
            </a:r>
            <a:r>
              <a:rPr lang="en-US" sz="3200" dirty="0" smtClean="0"/>
              <a:t>— </a:t>
            </a:r>
            <a:r>
              <a:rPr lang="en-US" sz="3200" dirty="0"/>
              <a:t>It’s FREE!</a:t>
            </a:r>
            <a:endParaRPr lang="en-US" dirty="0"/>
          </a:p>
        </p:txBody>
      </p:sp>
      <p:sp>
        <p:nvSpPr>
          <p:cNvPr id="7" name="Content Placeholder 6"/>
          <p:cNvSpPr>
            <a:spLocks noGrp="1"/>
          </p:cNvSpPr>
          <p:nvPr>
            <p:ph idx="14"/>
          </p:nvPr>
        </p:nvSpPr>
        <p:spPr>
          <a:xfrm>
            <a:off x="466612" y="2420935"/>
            <a:ext cx="3614858" cy="3507166"/>
          </a:xfrm>
        </p:spPr>
        <p:txBody>
          <a:bodyPr/>
          <a:lstStyle/>
          <a:p>
            <a:pPr>
              <a:lnSpc>
                <a:spcPct val="100000"/>
              </a:lnSpc>
            </a:pPr>
            <a:r>
              <a:rPr lang="en-US" dirty="0" smtClean="0"/>
              <a:t>Go </a:t>
            </a:r>
            <a:r>
              <a:rPr lang="en-US" dirty="0"/>
              <a:t>to </a:t>
            </a:r>
            <a:r>
              <a:rPr lang="en-US" b="1" dirty="0">
                <a:solidFill>
                  <a:srgbClr val="009CDE"/>
                </a:solidFill>
                <a:hlinkClick r:id="rId3" tooltip="http://satpractice.org"/>
              </a:rPr>
              <a:t>satpractice.org</a:t>
            </a:r>
            <a:r>
              <a:rPr lang="en-US" dirty="0">
                <a:solidFill>
                  <a:srgbClr val="1E1E1E"/>
                </a:solidFill>
              </a:rPr>
              <a:t> </a:t>
            </a:r>
            <a:r>
              <a:rPr lang="en-US" dirty="0"/>
              <a:t>and create a free </a:t>
            </a:r>
            <a:r>
              <a:rPr lang="en-US" dirty="0" smtClean="0"/>
              <a:t>account.</a:t>
            </a:r>
          </a:p>
          <a:p>
            <a:pPr>
              <a:lnSpc>
                <a:spcPct val="100000"/>
              </a:lnSpc>
            </a:pPr>
            <a:r>
              <a:rPr lang="en-US" dirty="0" smtClean="0"/>
              <a:t>Get </a:t>
            </a:r>
            <a:r>
              <a:rPr lang="en-US" dirty="0"/>
              <a:t>personalized </a:t>
            </a:r>
            <a:r>
              <a:rPr lang="en-US" dirty="0" smtClean="0"/>
              <a:t>recommendations. Link your Khan </a:t>
            </a:r>
            <a:r>
              <a:rPr lang="en-US" dirty="0"/>
              <a:t>Academy account to </a:t>
            </a:r>
            <a:r>
              <a:rPr lang="en-US" dirty="0" smtClean="0"/>
              <a:t>your College </a:t>
            </a:r>
            <a:r>
              <a:rPr lang="en-US" dirty="0"/>
              <a:t>Board </a:t>
            </a:r>
            <a:r>
              <a:rPr lang="en-US" dirty="0" smtClean="0"/>
              <a:t>account to </a:t>
            </a:r>
            <a:r>
              <a:rPr lang="en-US" dirty="0"/>
              <a:t>import past </a:t>
            </a:r>
            <a:r>
              <a:rPr lang="en-US" dirty="0" smtClean="0"/>
              <a:t>SAT Suite results, </a:t>
            </a:r>
            <a:r>
              <a:rPr lang="en-US" dirty="0"/>
              <a:t>or take </a:t>
            </a:r>
            <a:r>
              <a:rPr lang="en-US" dirty="0" smtClean="0"/>
              <a:t>diagnostic quizzes </a:t>
            </a:r>
            <a:r>
              <a:rPr lang="en-US" dirty="0"/>
              <a:t>to get personalized </a:t>
            </a:r>
            <a:r>
              <a:rPr lang="en-US" dirty="0" smtClean="0"/>
              <a:t>recommendations.</a:t>
            </a:r>
            <a:endParaRPr lang="en-US" dirty="0"/>
          </a:p>
          <a:p>
            <a:pPr>
              <a:lnSpc>
                <a:spcPct val="100000"/>
              </a:lnSpc>
            </a:pPr>
            <a:r>
              <a:rPr lang="en-US" dirty="0" smtClean="0"/>
              <a:t>Create </a:t>
            </a:r>
            <a:r>
              <a:rPr lang="en-US" dirty="0"/>
              <a:t>a study </a:t>
            </a:r>
            <a:r>
              <a:rPr lang="en-US" dirty="0" smtClean="0"/>
              <a:t>plan. Select a test </a:t>
            </a:r>
            <a:r>
              <a:rPr lang="en-US" dirty="0"/>
              <a:t>date and set up a practice </a:t>
            </a:r>
            <a:r>
              <a:rPr lang="en-US" dirty="0" smtClean="0"/>
              <a:t>schedule.</a:t>
            </a:r>
            <a:endParaRPr lang="en-US" dirty="0"/>
          </a:p>
        </p:txBody>
      </p:sp>
      <p:pic>
        <p:nvPicPr>
          <p:cNvPr id="8" name="Shape 29" descr="decorative"/>
          <p:cNvPicPr preferRelativeResize="0">
            <a:picLocks noGrp="1"/>
          </p:cNvPicPr>
          <p:nvPr>
            <p:ph idx="1"/>
          </p:nvPr>
        </p:nvPicPr>
        <p:blipFill>
          <a:blip r:embed="rId4" cstate="screen">
            <a:extLst>
              <a:ext uri="{28A0092B-C50C-407E-A947-70E740481C1C}">
                <a14:useLocalDpi xmlns:a14="http://schemas.microsoft.com/office/drawing/2010/main"/>
              </a:ext>
            </a:extLst>
          </a:blip>
          <a:stretch>
            <a:fillRect/>
          </a:stretch>
        </p:blipFill>
        <p:spPr>
          <a:xfrm>
            <a:off x="6600699" y="783964"/>
            <a:ext cx="3189207" cy="5183213"/>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p:spPr>
      </p:pic>
    </p:spTree>
    <p:extLst>
      <p:ext uri="{BB962C8B-B14F-4D97-AF65-F5344CB8AC3E}">
        <p14:creationId xmlns:p14="http://schemas.microsoft.com/office/powerpoint/2010/main" val="428852030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053" y="555810"/>
            <a:ext cx="3741737" cy="1891287"/>
          </a:xfrm>
        </p:spPr>
        <p:txBody>
          <a:bodyPr/>
          <a:lstStyle/>
          <a:p>
            <a:r>
              <a:rPr lang="en-US" sz="3200" dirty="0"/>
              <a:t>How Can </a:t>
            </a:r>
            <a:r>
              <a:rPr lang="en-US" sz="3200" dirty="0" smtClean="0"/>
              <a:t>I</a:t>
            </a:r>
            <a:br>
              <a:rPr lang="en-US" sz="3200" dirty="0" smtClean="0"/>
            </a:br>
            <a:r>
              <a:rPr lang="en-US" sz="3200" dirty="0" smtClean="0"/>
              <a:t>Practice</a:t>
            </a:r>
            <a:r>
              <a:rPr lang="en-US" sz="3200" dirty="0"/>
              <a:t> </a:t>
            </a:r>
            <a:r>
              <a:rPr lang="en-US" sz="3200" dirty="0" smtClean="0"/>
              <a:t>with</a:t>
            </a:r>
            <a:br>
              <a:rPr lang="en-US" sz="3200" dirty="0" smtClean="0"/>
            </a:br>
            <a:r>
              <a:rPr lang="en-US" sz="3200" dirty="0" smtClean="0"/>
              <a:t>Khan </a:t>
            </a:r>
            <a:r>
              <a:rPr lang="en-US" sz="3200" dirty="0"/>
              <a:t>Academy</a:t>
            </a:r>
            <a:r>
              <a:rPr lang="en-US" sz="1600" baseline="75000" dirty="0"/>
              <a:t>®</a:t>
            </a:r>
            <a:r>
              <a:rPr lang="en-US" sz="3200" dirty="0"/>
              <a:t>?</a:t>
            </a:r>
            <a:r>
              <a:rPr lang="en-US" dirty="0"/>
              <a:t/>
            </a:r>
            <a:br>
              <a:rPr lang="en-US" dirty="0"/>
            </a:br>
            <a:endParaRPr lang="en-US" dirty="0"/>
          </a:p>
        </p:txBody>
      </p:sp>
      <p:sp>
        <p:nvSpPr>
          <p:cNvPr id="5" name="Text Placeholder 4"/>
          <p:cNvSpPr>
            <a:spLocks noGrp="1"/>
          </p:cNvSpPr>
          <p:nvPr>
            <p:ph type="body" sz="quarter" idx="13"/>
          </p:nvPr>
        </p:nvSpPr>
        <p:spPr>
          <a:xfrm>
            <a:off x="466725" y="1959610"/>
            <a:ext cx="3741738" cy="1245469"/>
          </a:xfrm>
        </p:spPr>
        <p:txBody>
          <a:bodyPr/>
          <a:lstStyle/>
          <a:p>
            <a:r>
              <a:rPr lang="en-US" dirty="0" smtClean="0">
                <a:solidFill>
                  <a:srgbClr val="00529B"/>
                </a:solidFill>
                <a:hlinkClick r:id="rId3" tooltip="https://youtu.be/D3vHhXMQPmE"/>
              </a:rPr>
              <a:t>Watch a video introducing Official SAT Practice on</a:t>
            </a:r>
            <a:br>
              <a:rPr lang="en-US" dirty="0" smtClean="0">
                <a:solidFill>
                  <a:srgbClr val="00529B"/>
                </a:solidFill>
                <a:hlinkClick r:id="rId3" tooltip="https://youtu.be/D3vHhXMQPmE"/>
              </a:rPr>
            </a:br>
            <a:r>
              <a:rPr lang="en-US" dirty="0" smtClean="0">
                <a:solidFill>
                  <a:srgbClr val="00529B"/>
                </a:solidFill>
                <a:hlinkClick r:id="rId3" tooltip="https://youtu.be/D3vHhXMQPmE"/>
              </a:rPr>
              <a:t>Khan Academy</a:t>
            </a:r>
            <a:endParaRPr lang="en-US" dirty="0">
              <a:solidFill>
                <a:srgbClr val="00529B"/>
              </a:solidFill>
            </a:endParaRPr>
          </a:p>
          <a:p>
            <a:endParaRPr lang="en-US" dirty="0"/>
          </a:p>
        </p:txBody>
      </p:sp>
      <p:pic>
        <p:nvPicPr>
          <p:cNvPr id="14" name="Picture 13" descr="Decorative"/>
          <p:cNvPicPr>
            <a:picLocks noChangeAspect="1"/>
          </p:cNvPicPr>
          <p:nvPr/>
        </p:nvPicPr>
        <p:blipFill rotWithShape="1">
          <a:blip r:embed="rId4" cstate="screen">
            <a:extLst>
              <a:ext uri="{28A0092B-C50C-407E-A947-70E740481C1C}">
                <a14:useLocalDpi xmlns:a14="http://schemas.microsoft.com/office/drawing/2010/main"/>
              </a:ext>
            </a:extLst>
          </a:blip>
          <a:srcRect l="-17"/>
          <a:stretch/>
        </p:blipFill>
        <p:spPr>
          <a:xfrm>
            <a:off x="466053" y="3146937"/>
            <a:ext cx="3677051" cy="2985036"/>
          </a:xfrm>
          <a:prstGeom prst="rect">
            <a:avLst/>
          </a:prstGeom>
        </p:spPr>
      </p:pic>
      <p:sp>
        <p:nvSpPr>
          <p:cNvPr id="2" name="Content Placeholder 1"/>
          <p:cNvSpPr>
            <a:spLocks noGrp="1"/>
          </p:cNvSpPr>
          <p:nvPr>
            <p:ph idx="1"/>
          </p:nvPr>
        </p:nvSpPr>
        <p:spPr>
          <a:xfrm>
            <a:off x="4773478" y="555809"/>
            <a:ext cx="6273084" cy="5372292"/>
          </a:xfrm>
        </p:spPr>
        <p:txBody>
          <a:bodyPr/>
          <a:lstStyle/>
          <a:p>
            <a:pPr>
              <a:lnSpc>
                <a:spcPct val="100000"/>
              </a:lnSpc>
              <a:spcBef>
                <a:spcPts val="1600"/>
              </a:spcBef>
            </a:pPr>
            <a:r>
              <a:rPr lang="en-US" sz="1800" dirty="0"/>
              <a:t>Thousands of practice questions </a:t>
            </a:r>
            <a:r>
              <a:rPr lang="en-US" sz="1800" dirty="0" smtClean="0"/>
              <a:t>and videos </a:t>
            </a:r>
            <a:r>
              <a:rPr lang="en-US" sz="1800" dirty="0"/>
              <a:t>covering every </a:t>
            </a:r>
            <a:r>
              <a:rPr lang="en-US" sz="1800" dirty="0" smtClean="0"/>
              <a:t>SAT</a:t>
            </a:r>
            <a:r>
              <a:rPr lang="en-US" sz="1000" baseline="80000" dirty="0" smtClean="0"/>
              <a:t>®</a:t>
            </a:r>
            <a:r>
              <a:rPr lang="en-US" sz="1800" dirty="0" smtClean="0"/>
              <a:t> </a:t>
            </a:r>
            <a:r>
              <a:rPr lang="en-US" sz="1800" dirty="0"/>
              <a:t>concept</a:t>
            </a:r>
          </a:p>
          <a:p>
            <a:pPr>
              <a:lnSpc>
                <a:spcPct val="100000"/>
              </a:lnSpc>
              <a:spcBef>
                <a:spcPts val="1600"/>
              </a:spcBef>
            </a:pPr>
            <a:r>
              <a:rPr lang="en-US" sz="1800" dirty="0" smtClean="0"/>
              <a:t>Six </a:t>
            </a:r>
            <a:r>
              <a:rPr lang="en-US" sz="1800" dirty="0"/>
              <a:t>official, full-length SAT practice tests with more to come</a:t>
            </a:r>
          </a:p>
          <a:p>
            <a:pPr>
              <a:lnSpc>
                <a:spcPct val="100000"/>
              </a:lnSpc>
              <a:spcBef>
                <a:spcPts val="1600"/>
              </a:spcBef>
            </a:pPr>
            <a:r>
              <a:rPr lang="en-US" sz="1800" dirty="0"/>
              <a:t>Personalized </a:t>
            </a:r>
            <a:r>
              <a:rPr lang="en-US" sz="1800" dirty="0" smtClean="0"/>
              <a:t>recommendations based </a:t>
            </a:r>
            <a:r>
              <a:rPr lang="en-US" sz="1800" dirty="0"/>
              <a:t>on each student’s strengths </a:t>
            </a:r>
            <a:r>
              <a:rPr lang="en-US" sz="1800" dirty="0" smtClean="0"/>
              <a:t>and weaknesses</a:t>
            </a:r>
            <a:endParaRPr lang="en-US" sz="1800" dirty="0"/>
          </a:p>
          <a:p>
            <a:pPr>
              <a:lnSpc>
                <a:spcPct val="100000"/>
              </a:lnSpc>
              <a:spcBef>
                <a:spcPts val="1600"/>
              </a:spcBef>
            </a:pPr>
            <a:r>
              <a:rPr lang="en-US" sz="1800" dirty="0"/>
              <a:t>Tailored practice schedule </a:t>
            </a:r>
            <a:r>
              <a:rPr lang="en-US" sz="1800" dirty="0" smtClean="0"/>
              <a:t>mapping out </a:t>
            </a:r>
            <a:r>
              <a:rPr lang="en-US" sz="1800" dirty="0"/>
              <a:t>each students’ path to </a:t>
            </a:r>
            <a:r>
              <a:rPr lang="en-US" sz="1800" dirty="0" smtClean="0"/>
              <a:t>test </a:t>
            </a:r>
            <a:r>
              <a:rPr lang="en-US" sz="1800" dirty="0"/>
              <a:t>d</a:t>
            </a:r>
            <a:r>
              <a:rPr lang="en-US" sz="1800" dirty="0" smtClean="0"/>
              <a:t>ay</a:t>
            </a:r>
            <a:endParaRPr lang="en-US" sz="1800" dirty="0"/>
          </a:p>
          <a:p>
            <a:pPr>
              <a:lnSpc>
                <a:spcPct val="100000"/>
              </a:lnSpc>
              <a:spcBef>
                <a:spcPts val="1600"/>
              </a:spcBef>
            </a:pPr>
            <a:r>
              <a:rPr lang="en-US" sz="1800" dirty="0"/>
              <a:t>SAT tips and </a:t>
            </a:r>
            <a:r>
              <a:rPr lang="en-US" sz="1800" dirty="0" smtClean="0"/>
              <a:t>strategies, sharing information </a:t>
            </a:r>
            <a:r>
              <a:rPr lang="en-US" sz="1800" dirty="0"/>
              <a:t>about each part of the test</a:t>
            </a:r>
          </a:p>
        </p:txBody>
      </p:sp>
      <p:sp>
        <p:nvSpPr>
          <p:cNvPr id="3" name="Slide Number Placeholder 2"/>
          <p:cNvSpPr>
            <a:spLocks noGrp="1"/>
          </p:cNvSpPr>
          <p:nvPr>
            <p:ph type="sldNum" sz="quarter" idx="12"/>
          </p:nvPr>
        </p:nvSpPr>
        <p:spPr/>
        <p:txBody>
          <a:bodyPr/>
          <a:lstStyle/>
          <a:p>
            <a:fld id="{017ED8CA-143E-8B40-B3C8-0174DDF149EE}" type="slidenum">
              <a:rPr lang="en-US" smtClean="0"/>
              <a:t>14</a:t>
            </a:fld>
            <a:endParaRPr lang="en-US" dirty="0"/>
          </a:p>
        </p:txBody>
      </p:sp>
    </p:spTree>
    <p:extLst>
      <p:ext uri="{BB962C8B-B14F-4D97-AF65-F5344CB8AC3E}">
        <p14:creationId xmlns:p14="http://schemas.microsoft.com/office/powerpoint/2010/main" val="191027729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2362698"/>
          </a:xfrm>
        </p:spPr>
        <p:txBody>
          <a:bodyPr/>
          <a:lstStyle/>
          <a:p>
            <a:r>
              <a:rPr lang="en-US" sz="3200" dirty="0"/>
              <a:t>What </a:t>
            </a:r>
            <a:r>
              <a:rPr lang="en-US" sz="3200" dirty="0" smtClean="0"/>
              <a:t>Steps </a:t>
            </a:r>
            <a:r>
              <a:rPr lang="en-US" sz="3200" dirty="0"/>
              <a:t>W</a:t>
            </a:r>
            <a:r>
              <a:rPr lang="en-US" sz="3200" dirty="0" smtClean="0"/>
              <a:t>ill </a:t>
            </a:r>
            <a:r>
              <a:rPr lang="en-US" sz="3200" dirty="0"/>
              <a:t>I </a:t>
            </a:r>
            <a:r>
              <a:rPr lang="en-US" sz="3200" dirty="0" smtClean="0"/>
              <a:t>Follow </a:t>
            </a:r>
            <a:r>
              <a:rPr lang="en-US" sz="3200" dirty="0"/>
              <a:t>to </a:t>
            </a:r>
            <a:r>
              <a:rPr lang="en-US" sz="3200" dirty="0" smtClean="0"/>
              <a:t>Link </a:t>
            </a:r>
            <a:r>
              <a:rPr lang="en-US" sz="3200" dirty="0"/>
              <a:t>M</a:t>
            </a:r>
            <a:r>
              <a:rPr lang="en-US" sz="3200" dirty="0" smtClean="0"/>
              <a:t>y </a:t>
            </a:r>
            <a:r>
              <a:rPr lang="en-US" sz="3200" dirty="0"/>
              <a:t>College Board </a:t>
            </a:r>
            <a:r>
              <a:rPr lang="en-US" sz="3200" dirty="0" smtClean="0"/>
              <a:t>Account </a:t>
            </a:r>
            <a:r>
              <a:rPr lang="en-US" sz="3200" dirty="0"/>
              <a:t>to Khan Academy</a:t>
            </a:r>
            <a:r>
              <a:rPr lang="en-US" sz="1500" baseline="80000" dirty="0"/>
              <a:t>®</a:t>
            </a:r>
            <a:r>
              <a:rPr lang="en-US" sz="3200" dirty="0"/>
              <a:t>?</a:t>
            </a:r>
          </a:p>
        </p:txBody>
      </p:sp>
      <p:pic>
        <p:nvPicPr>
          <p:cNvPr id="7" name="Picture 4" descr="decorative"/>
          <p:cNvPicPr>
            <a:picLocks noGrp="1" noChangeAspect="1" noChangeArrowheads="1"/>
          </p:cNvPicPr>
          <p:nvPr>
            <p:ph idx="14"/>
          </p:nvPr>
        </p:nvPicPr>
        <p:blipFill rotWithShape="1">
          <a:blip r:embed="rId3" cstate="screen">
            <a:extLst>
              <a:ext uri="{28A0092B-C50C-407E-A947-70E740481C1C}">
                <a14:useLocalDpi xmlns:a14="http://schemas.microsoft.com/office/drawing/2010/main"/>
              </a:ext>
            </a:extLst>
          </a:blip>
          <a:srcRect/>
          <a:stretch/>
        </p:blipFill>
        <p:spPr bwMode="auto">
          <a:xfrm>
            <a:off x="466726" y="3119234"/>
            <a:ext cx="3741737" cy="290712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lnSpc>
                <a:spcPct val="100000"/>
              </a:lnSpc>
              <a:spcBef>
                <a:spcPts val="0"/>
              </a:spcBef>
              <a:spcAft>
                <a:spcPts val="0"/>
              </a:spcAft>
              <a:buNone/>
            </a:pPr>
            <a:r>
              <a:rPr lang="en-US" sz="1800" b="1" dirty="0">
                <a:solidFill>
                  <a:srgbClr val="009CDE"/>
                </a:solidFill>
              </a:rPr>
              <a:t>Step </a:t>
            </a:r>
            <a:r>
              <a:rPr lang="en-US" sz="1800" b="1" dirty="0" smtClean="0">
                <a:solidFill>
                  <a:srgbClr val="009CDE"/>
                </a:solidFill>
              </a:rPr>
              <a:t>1</a:t>
            </a:r>
          </a:p>
          <a:p>
            <a:pPr marL="0" indent="0">
              <a:lnSpc>
                <a:spcPct val="100000"/>
              </a:lnSpc>
              <a:spcBef>
                <a:spcPts val="0"/>
              </a:spcBef>
              <a:spcAft>
                <a:spcPts val="0"/>
              </a:spcAft>
              <a:buNone/>
            </a:pPr>
            <a:r>
              <a:rPr lang="en-US" sz="1800" dirty="0" smtClean="0"/>
              <a:t>Log </a:t>
            </a:r>
            <a:r>
              <a:rPr lang="en-US" sz="1800" dirty="0"/>
              <a:t>in or create a Khan Academy </a:t>
            </a:r>
            <a:r>
              <a:rPr lang="en-US" sz="1800" dirty="0" smtClean="0"/>
              <a:t>account.</a:t>
            </a:r>
            <a:endParaRPr lang="en-US" sz="1800" dirty="0"/>
          </a:p>
          <a:p>
            <a:pPr marL="0" indent="0">
              <a:lnSpc>
                <a:spcPct val="100000"/>
              </a:lnSpc>
              <a:spcBef>
                <a:spcPts val="1800"/>
              </a:spcBef>
              <a:spcAft>
                <a:spcPts val="0"/>
              </a:spcAft>
              <a:buNone/>
              <a:tabLst>
                <a:tab pos="109538" algn="l"/>
              </a:tabLst>
            </a:pPr>
            <a:r>
              <a:rPr lang="en-US" sz="1800" b="1" dirty="0">
                <a:solidFill>
                  <a:srgbClr val="009CDE"/>
                </a:solidFill>
              </a:rPr>
              <a:t>Step </a:t>
            </a:r>
            <a:r>
              <a:rPr lang="en-US" sz="1800" b="1" dirty="0" smtClean="0">
                <a:solidFill>
                  <a:srgbClr val="009CDE"/>
                </a:solidFill>
              </a:rPr>
              <a:t>2</a:t>
            </a:r>
          </a:p>
          <a:p>
            <a:pPr marL="0" indent="0">
              <a:lnSpc>
                <a:spcPct val="100000"/>
              </a:lnSpc>
              <a:spcBef>
                <a:spcPts val="0"/>
              </a:spcBef>
              <a:spcAft>
                <a:spcPts val="0"/>
              </a:spcAft>
              <a:buNone/>
              <a:tabLst>
                <a:tab pos="109538" algn="l"/>
              </a:tabLst>
            </a:pPr>
            <a:r>
              <a:rPr lang="en-US" sz="1800" dirty="0" smtClean="0"/>
              <a:t>When prompted, </a:t>
            </a:r>
            <a:r>
              <a:rPr lang="en-US" sz="1800" dirty="0"/>
              <a:t>agree to link your Khan </a:t>
            </a:r>
            <a:r>
              <a:rPr lang="en-US" sz="1800" dirty="0" smtClean="0"/>
              <a:t>Academy</a:t>
            </a:r>
            <a:br>
              <a:rPr lang="en-US" sz="1800" dirty="0" smtClean="0"/>
            </a:br>
            <a:r>
              <a:rPr lang="en-US" sz="1800" dirty="0" smtClean="0"/>
              <a:t>and </a:t>
            </a:r>
            <a:r>
              <a:rPr lang="en-US" sz="1800" dirty="0"/>
              <a:t>College Board </a:t>
            </a:r>
            <a:r>
              <a:rPr lang="en-US" sz="1800" dirty="0" smtClean="0"/>
              <a:t>accounts. </a:t>
            </a:r>
            <a:r>
              <a:rPr lang="en-US" sz="1800" dirty="0"/>
              <a:t>You will then be directed to</a:t>
            </a:r>
            <a:r>
              <a:rPr lang="en-US" sz="1800" b="1" dirty="0">
                <a:solidFill>
                  <a:srgbClr val="00529B"/>
                </a:solidFill>
              </a:rPr>
              <a:t> </a:t>
            </a:r>
            <a:r>
              <a:rPr lang="en-US" sz="1800" b="1" dirty="0">
                <a:solidFill>
                  <a:srgbClr val="009CDE"/>
                </a:solidFill>
                <a:hlinkClick r:id="rId4" tooltip="http://collegeboard.org"/>
              </a:rPr>
              <a:t>collegeboard.org</a:t>
            </a:r>
            <a:r>
              <a:rPr lang="en-US" sz="1800" dirty="0"/>
              <a:t>.</a:t>
            </a:r>
          </a:p>
          <a:p>
            <a:pPr marL="0" indent="0">
              <a:lnSpc>
                <a:spcPct val="100000"/>
              </a:lnSpc>
              <a:spcBef>
                <a:spcPts val="1800"/>
              </a:spcBef>
              <a:spcAft>
                <a:spcPts val="0"/>
              </a:spcAft>
              <a:buNone/>
            </a:pPr>
            <a:r>
              <a:rPr lang="en-US" sz="1800" b="1" dirty="0">
                <a:solidFill>
                  <a:srgbClr val="009CDE"/>
                </a:solidFill>
              </a:rPr>
              <a:t>Step </a:t>
            </a:r>
            <a:r>
              <a:rPr lang="en-US" sz="1800" b="1" dirty="0" smtClean="0">
                <a:solidFill>
                  <a:srgbClr val="009CDE"/>
                </a:solidFill>
              </a:rPr>
              <a:t>3</a:t>
            </a:r>
          </a:p>
          <a:p>
            <a:pPr marL="0" indent="0">
              <a:lnSpc>
                <a:spcPct val="100000"/>
              </a:lnSpc>
              <a:spcBef>
                <a:spcPts val="0"/>
              </a:spcBef>
              <a:spcAft>
                <a:spcPts val="0"/>
              </a:spcAft>
              <a:buNone/>
            </a:pPr>
            <a:r>
              <a:rPr lang="en-US" sz="1800" dirty="0" smtClean="0"/>
              <a:t>Sign </a:t>
            </a:r>
            <a:r>
              <a:rPr lang="en-US" sz="1800" dirty="0"/>
              <a:t>in or create </a:t>
            </a:r>
            <a:r>
              <a:rPr lang="en-US" sz="1800" dirty="0" smtClean="0"/>
              <a:t>a College </a:t>
            </a:r>
            <a:r>
              <a:rPr lang="en-US" sz="1800" dirty="0"/>
              <a:t>Board </a:t>
            </a:r>
            <a:r>
              <a:rPr lang="en-US" sz="1800" dirty="0" smtClean="0"/>
              <a:t>account.</a:t>
            </a:r>
            <a:endParaRPr lang="en-US" sz="1800" dirty="0"/>
          </a:p>
          <a:p>
            <a:pPr marL="0" indent="0">
              <a:lnSpc>
                <a:spcPct val="100000"/>
              </a:lnSpc>
              <a:spcBef>
                <a:spcPts val="1800"/>
              </a:spcBef>
              <a:spcAft>
                <a:spcPts val="0"/>
              </a:spcAft>
              <a:buNone/>
            </a:pPr>
            <a:r>
              <a:rPr lang="en-US" sz="1800" b="1" dirty="0">
                <a:solidFill>
                  <a:srgbClr val="009CDE"/>
                </a:solidFill>
              </a:rPr>
              <a:t>Step </a:t>
            </a:r>
            <a:r>
              <a:rPr lang="en-US" sz="1800" b="1" dirty="0" smtClean="0">
                <a:solidFill>
                  <a:srgbClr val="009CDE"/>
                </a:solidFill>
              </a:rPr>
              <a:t>4</a:t>
            </a:r>
          </a:p>
          <a:p>
            <a:pPr marL="0" indent="0">
              <a:lnSpc>
                <a:spcPct val="100000"/>
              </a:lnSpc>
              <a:spcBef>
                <a:spcPts val="0"/>
              </a:spcBef>
              <a:spcAft>
                <a:spcPts val="0"/>
              </a:spcAft>
              <a:buNone/>
            </a:pPr>
            <a:r>
              <a:rPr lang="en-US" sz="1800" dirty="0" smtClean="0"/>
              <a:t>When prompted, </a:t>
            </a:r>
            <a:r>
              <a:rPr lang="en-US" sz="1800" dirty="0"/>
              <a:t>hit “Send” to authorize the account </a:t>
            </a:r>
            <a:r>
              <a:rPr lang="en-US" sz="1800" dirty="0" smtClean="0"/>
              <a:t>linking.</a:t>
            </a:r>
            <a:endParaRPr lang="en-US" sz="1800" dirty="0"/>
          </a:p>
          <a:p>
            <a:pPr marL="0" indent="0">
              <a:lnSpc>
                <a:spcPct val="100000"/>
              </a:lnSpc>
              <a:spcBef>
                <a:spcPts val="1800"/>
              </a:spcBef>
              <a:spcAft>
                <a:spcPts val="0"/>
              </a:spcAft>
              <a:buNone/>
            </a:pPr>
            <a:r>
              <a:rPr lang="en-US" sz="1800" b="1" dirty="0">
                <a:solidFill>
                  <a:srgbClr val="009CDE"/>
                </a:solidFill>
              </a:rPr>
              <a:t>Step </a:t>
            </a:r>
            <a:r>
              <a:rPr lang="en-US" sz="1800" b="1" dirty="0" smtClean="0">
                <a:solidFill>
                  <a:srgbClr val="009CDE"/>
                </a:solidFill>
              </a:rPr>
              <a:t>5</a:t>
            </a:r>
          </a:p>
          <a:p>
            <a:pPr marL="0" indent="0">
              <a:lnSpc>
                <a:spcPct val="100000"/>
              </a:lnSpc>
              <a:spcBef>
                <a:spcPts val="0"/>
              </a:spcBef>
              <a:spcAft>
                <a:spcPts val="0"/>
              </a:spcAft>
              <a:buNone/>
            </a:pPr>
            <a:r>
              <a:rPr lang="en-US" sz="1800" dirty="0" smtClean="0"/>
              <a:t>Start </a:t>
            </a:r>
            <a:r>
              <a:rPr lang="en-US" sz="1800" dirty="0"/>
              <a:t>practicing on Official </a:t>
            </a:r>
            <a:r>
              <a:rPr lang="en-US" sz="1800" dirty="0" smtClean="0"/>
              <a:t>SAT</a:t>
            </a:r>
            <a:r>
              <a:rPr lang="en-US" sz="1000" baseline="80000" dirty="0" smtClean="0"/>
              <a:t>®</a:t>
            </a:r>
            <a:r>
              <a:rPr lang="en-US" sz="1800" dirty="0" smtClean="0"/>
              <a:t> Practice </a:t>
            </a:r>
            <a:r>
              <a:rPr lang="en-US" sz="1800" dirty="0"/>
              <a:t>on Khan Academy!</a:t>
            </a:r>
          </a:p>
        </p:txBody>
      </p:sp>
      <p:sp>
        <p:nvSpPr>
          <p:cNvPr id="3" name="Slide Number Placeholder 2"/>
          <p:cNvSpPr>
            <a:spLocks noGrp="1"/>
          </p:cNvSpPr>
          <p:nvPr>
            <p:ph type="sldNum" sz="quarter" idx="12"/>
          </p:nvPr>
        </p:nvSpPr>
        <p:spPr/>
        <p:txBody>
          <a:bodyPr/>
          <a:lstStyle/>
          <a:p>
            <a:fld id="{017ED8CA-143E-8B40-B3C8-0174DDF149EE}" type="slidenum">
              <a:rPr lang="en-US" smtClean="0"/>
              <a:t>15</a:t>
            </a:fld>
            <a:endParaRPr lang="en-US" dirty="0"/>
          </a:p>
        </p:txBody>
      </p:sp>
    </p:spTree>
    <p:extLst>
      <p:ext uri="{BB962C8B-B14F-4D97-AF65-F5344CB8AC3E}">
        <p14:creationId xmlns:p14="http://schemas.microsoft.com/office/powerpoint/2010/main" val="14943604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873688" cy="1911292"/>
          </a:xfrm>
        </p:spPr>
        <p:txBody>
          <a:bodyPr/>
          <a:lstStyle/>
          <a:p>
            <a:r>
              <a:rPr lang="en-US" sz="3200" dirty="0"/>
              <a:t>How </a:t>
            </a:r>
            <a:r>
              <a:rPr lang="en-US" sz="3200" dirty="0" smtClean="0"/>
              <a:t>Can </a:t>
            </a:r>
            <a:r>
              <a:rPr lang="en-US" sz="3200" dirty="0"/>
              <a:t>I Link </a:t>
            </a:r>
            <a:r>
              <a:rPr lang="en-US" sz="3200" dirty="0" smtClean="0"/>
              <a:t>My </a:t>
            </a:r>
            <a:r>
              <a:rPr lang="en-US" sz="3200" dirty="0"/>
              <a:t>College Board and</a:t>
            </a:r>
            <a:br>
              <a:rPr lang="en-US" sz="3200" dirty="0"/>
            </a:br>
            <a:r>
              <a:rPr lang="en-US" sz="3200" dirty="0"/>
              <a:t>Khan Academy</a:t>
            </a:r>
            <a:r>
              <a:rPr lang="en-US" sz="1500" baseline="100000" dirty="0"/>
              <a:t>®</a:t>
            </a:r>
            <a:r>
              <a:rPr lang="en-US" dirty="0"/>
              <a:t> </a:t>
            </a:r>
            <a:r>
              <a:rPr lang="en-US" sz="3200" dirty="0"/>
              <a:t>Accounts?</a:t>
            </a:r>
          </a:p>
        </p:txBody>
      </p:sp>
      <p:sp>
        <p:nvSpPr>
          <p:cNvPr id="4" name="Content Placeholder 3"/>
          <p:cNvSpPr>
            <a:spLocks noGrp="1"/>
          </p:cNvSpPr>
          <p:nvPr>
            <p:ph idx="14"/>
          </p:nvPr>
        </p:nvSpPr>
        <p:spPr>
          <a:xfrm>
            <a:off x="466611" y="2475309"/>
            <a:ext cx="3741179" cy="3507166"/>
          </a:xfrm>
        </p:spPr>
        <p:txBody>
          <a:bodyPr/>
          <a:lstStyle/>
          <a:p>
            <a:pPr>
              <a:lnSpc>
                <a:spcPct val="100000"/>
              </a:lnSpc>
              <a:spcBef>
                <a:spcPts val="1600"/>
              </a:spcBef>
              <a:spcAft>
                <a:spcPts val="0"/>
              </a:spcAft>
            </a:pPr>
            <a:r>
              <a:rPr lang="en-US" dirty="0"/>
              <a:t>After successfully logging in to your College Board account, you will be asked to authorize the account linking.</a:t>
            </a:r>
          </a:p>
          <a:p>
            <a:pPr>
              <a:lnSpc>
                <a:spcPct val="100000"/>
              </a:lnSpc>
              <a:spcBef>
                <a:spcPts val="1600"/>
              </a:spcBef>
              <a:spcAft>
                <a:spcPts val="0"/>
              </a:spcAft>
            </a:pPr>
            <a:r>
              <a:rPr lang="en-US" dirty="0"/>
              <a:t>After clicking “Send,” you will be redirected to </a:t>
            </a:r>
            <a:r>
              <a:rPr lang="en-US" dirty="0" smtClean="0"/>
              <a:t>SAT</a:t>
            </a:r>
            <a:r>
              <a:rPr lang="en-US" sz="1000" baseline="80000" dirty="0" smtClean="0"/>
              <a:t>®</a:t>
            </a:r>
            <a:r>
              <a:rPr lang="en-US" dirty="0" smtClean="0"/>
              <a:t> </a:t>
            </a:r>
            <a:r>
              <a:rPr lang="en-US" dirty="0"/>
              <a:t>P</a:t>
            </a:r>
            <a:r>
              <a:rPr lang="en-US" dirty="0" smtClean="0"/>
              <a:t>ractice </a:t>
            </a:r>
            <a:r>
              <a:rPr lang="en-US" dirty="0"/>
              <a:t>on the Khan Academy site. </a:t>
            </a:r>
          </a:p>
          <a:p>
            <a:pPr>
              <a:lnSpc>
                <a:spcPct val="100000"/>
              </a:lnSpc>
              <a:spcBef>
                <a:spcPts val="1600"/>
              </a:spcBef>
              <a:spcAft>
                <a:spcPts val="0"/>
              </a:spcAft>
            </a:pPr>
            <a:r>
              <a:rPr lang="en-US" dirty="0"/>
              <a:t>You can remove the link at any </a:t>
            </a:r>
            <a:r>
              <a:rPr lang="en-US" dirty="0" smtClean="0"/>
              <a:t>time </a:t>
            </a:r>
            <a:r>
              <a:rPr lang="en-US" dirty="0"/>
              <a:t>by clicking on “</a:t>
            </a:r>
            <a:r>
              <a:rPr lang="en-US" dirty="0" smtClean="0"/>
              <a:t>Revoke,” </a:t>
            </a:r>
            <a:r>
              <a:rPr lang="en-US" dirty="0"/>
              <a:t>which is found in </a:t>
            </a:r>
            <a:r>
              <a:rPr lang="en-US" dirty="0" smtClean="0"/>
              <a:t>your College </a:t>
            </a:r>
            <a:r>
              <a:rPr lang="en-US" dirty="0"/>
              <a:t>Board account settings.</a:t>
            </a:r>
          </a:p>
          <a:p>
            <a:endParaRPr lang="en-US" dirty="0"/>
          </a:p>
          <a:p>
            <a:endParaRPr lang="en-US" dirty="0"/>
          </a:p>
        </p:txBody>
      </p:sp>
      <p:pic>
        <p:nvPicPr>
          <p:cNvPr id="10" name="Picture 2" descr="Screen shot of the student dashboard on Official SAT Practice on Khan Academ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8209" y="764722"/>
            <a:ext cx="6106766" cy="4830254"/>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3" name="Slide Number Placeholder 2"/>
          <p:cNvSpPr>
            <a:spLocks noGrp="1"/>
          </p:cNvSpPr>
          <p:nvPr>
            <p:ph type="sldNum" sz="quarter" idx="12"/>
          </p:nvPr>
        </p:nvSpPr>
        <p:spPr/>
        <p:txBody>
          <a:bodyPr/>
          <a:lstStyle/>
          <a:p>
            <a:fld id="{017ED8CA-143E-8B40-B3C8-0174DDF149EE}" type="slidenum">
              <a:rPr lang="en-US" smtClean="0"/>
              <a:t>16</a:t>
            </a:fld>
            <a:endParaRPr lang="en-US" dirty="0"/>
          </a:p>
        </p:txBody>
      </p:sp>
    </p:spTree>
    <p:extLst>
      <p:ext uri="{BB962C8B-B14F-4D97-AF65-F5344CB8AC3E}">
        <p14:creationId xmlns:p14="http://schemas.microsoft.com/office/powerpoint/2010/main" val="66043099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024896"/>
          </a:xfrm>
        </p:spPr>
        <p:txBody>
          <a:bodyPr/>
          <a:lstStyle/>
          <a:p>
            <a:r>
              <a:rPr lang="en-US" sz="3200" dirty="0"/>
              <a:t>How Do I Register for the SAT</a:t>
            </a:r>
            <a:r>
              <a:rPr lang="en-US" sz="1600" baseline="100000" dirty="0"/>
              <a:t>®</a:t>
            </a:r>
            <a:r>
              <a:rPr lang="en-US" sz="3200" dirty="0"/>
              <a:t>?</a:t>
            </a:r>
            <a:endParaRPr lang="en-US" dirty="0"/>
          </a:p>
        </p:txBody>
      </p:sp>
      <p:sp>
        <p:nvSpPr>
          <p:cNvPr id="4" name="Content Placeholder 3"/>
          <p:cNvSpPr>
            <a:spLocks noGrp="1"/>
          </p:cNvSpPr>
          <p:nvPr>
            <p:ph idx="14"/>
          </p:nvPr>
        </p:nvSpPr>
        <p:spPr>
          <a:xfrm>
            <a:off x="466611" y="1805170"/>
            <a:ext cx="4120417" cy="1203104"/>
          </a:xfrm>
        </p:spPr>
        <p:txBody>
          <a:bodyPr/>
          <a:lstStyle/>
          <a:p>
            <a:pPr marL="342900"/>
            <a:r>
              <a:rPr lang="en-US" sz="1800" dirty="0"/>
              <a:t>SAT Registration link </a:t>
            </a:r>
            <a:r>
              <a:rPr lang="en-US" sz="1800" dirty="0" smtClean="0"/>
              <a:t>from</a:t>
            </a:r>
            <a:br>
              <a:rPr lang="en-US" sz="1800" dirty="0" smtClean="0"/>
            </a:br>
            <a:r>
              <a:rPr lang="en-US" sz="1800" dirty="0" smtClean="0"/>
              <a:t>Popular </a:t>
            </a:r>
            <a:r>
              <a:rPr lang="en-US" sz="1800" dirty="0"/>
              <a:t>Tools </a:t>
            </a:r>
            <a:r>
              <a:rPr lang="en-US" sz="1800" dirty="0" smtClean="0"/>
              <a:t>menu</a:t>
            </a:r>
            <a:endParaRPr lang="en-US" sz="1800" dirty="0"/>
          </a:p>
          <a:p>
            <a:r>
              <a:rPr lang="en-US" sz="1800" b="1" dirty="0" smtClean="0">
                <a:solidFill>
                  <a:srgbClr val="009CDE"/>
                </a:solidFill>
                <a:hlinkClick r:id="rId3" tooltip="sat.org/register"/>
              </a:rPr>
              <a:t>sat.org</a:t>
            </a:r>
            <a:r>
              <a:rPr lang="en-US" sz="1800" b="1" dirty="0">
                <a:solidFill>
                  <a:srgbClr val="009CDE"/>
                </a:solidFill>
                <a:hlinkClick r:id="rId3" tooltip="sat.org/register"/>
              </a:rPr>
              <a:t>/register</a:t>
            </a:r>
            <a:endParaRPr lang="en-US" sz="1800" b="1" dirty="0">
              <a:solidFill>
                <a:srgbClr val="009CDE"/>
              </a:solidFill>
            </a:endParaRPr>
          </a:p>
          <a:p>
            <a:endParaRPr lang="en-US" dirty="0"/>
          </a:p>
        </p:txBody>
      </p:sp>
      <p:pic>
        <p:nvPicPr>
          <p:cNvPr id="7" name="Picture 2" descr="Screen shot of the SAT registration site."/>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5523615" y="775551"/>
            <a:ext cx="5361905" cy="3838096"/>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8" name="Oval 7" descr="Screen shot of the SAT registration site."/>
          <p:cNvSpPr/>
          <p:nvPr/>
        </p:nvSpPr>
        <p:spPr>
          <a:xfrm>
            <a:off x="8990308" y="3778161"/>
            <a:ext cx="1517921" cy="457201"/>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7ED8CA-143E-8B40-B3C8-0174DDF149EE}" type="slidenum">
              <a:rPr lang="en-US" smtClean="0"/>
              <a:t>17</a:t>
            </a:fld>
            <a:endParaRPr lang="en-US" dirty="0"/>
          </a:p>
        </p:txBody>
      </p:sp>
    </p:spTree>
    <p:extLst>
      <p:ext uri="{BB962C8B-B14F-4D97-AF65-F5344CB8AC3E}">
        <p14:creationId xmlns:p14="http://schemas.microsoft.com/office/powerpoint/2010/main" val="68448473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911292"/>
          </a:xfrm>
        </p:spPr>
        <p:txBody>
          <a:bodyPr/>
          <a:lstStyle/>
          <a:p>
            <a:r>
              <a:rPr lang="en-US" sz="3200" dirty="0"/>
              <a:t>What Additional Resources Will Help Me Prepare</a:t>
            </a:r>
            <a:br>
              <a:rPr lang="en-US" sz="3200" dirty="0"/>
            </a:br>
            <a:r>
              <a:rPr lang="en-US" sz="3200" dirty="0"/>
              <a:t>for My Future?</a:t>
            </a:r>
            <a:endParaRPr lang="en-US" dirty="0"/>
          </a:p>
        </p:txBody>
      </p:sp>
      <p:sp>
        <p:nvSpPr>
          <p:cNvPr id="4" name="Content Placeholder 3"/>
          <p:cNvSpPr>
            <a:spLocks noGrp="1"/>
          </p:cNvSpPr>
          <p:nvPr>
            <p:ph idx="14"/>
          </p:nvPr>
        </p:nvSpPr>
        <p:spPr>
          <a:xfrm>
            <a:off x="466611" y="2491499"/>
            <a:ext cx="3741179" cy="3326944"/>
          </a:xfrm>
        </p:spPr>
        <p:txBody>
          <a:bodyPr/>
          <a:lstStyle/>
          <a:p>
            <a:pPr>
              <a:lnSpc>
                <a:spcPct val="100000"/>
              </a:lnSpc>
            </a:pPr>
            <a:r>
              <a:rPr lang="en-US" sz="1800" dirty="0" err="1"/>
              <a:t>BigFuture</a:t>
            </a:r>
            <a:r>
              <a:rPr lang="en-US" sz="1800" dirty="0"/>
              <a:t>™</a:t>
            </a:r>
          </a:p>
          <a:p>
            <a:pPr lvl="1">
              <a:lnSpc>
                <a:spcPct val="100000"/>
              </a:lnSpc>
            </a:pPr>
            <a:r>
              <a:rPr lang="en-US" sz="1800" dirty="0"/>
              <a:t>College Action Plan</a:t>
            </a:r>
          </a:p>
          <a:p>
            <a:pPr lvl="1">
              <a:lnSpc>
                <a:spcPct val="100000"/>
              </a:lnSpc>
            </a:pPr>
            <a:r>
              <a:rPr lang="en-US" sz="1800" dirty="0"/>
              <a:t>College Search</a:t>
            </a:r>
          </a:p>
          <a:p>
            <a:pPr lvl="1">
              <a:lnSpc>
                <a:spcPct val="100000"/>
              </a:lnSpc>
            </a:pPr>
            <a:r>
              <a:rPr lang="en-US" sz="1800" dirty="0"/>
              <a:t>Scholarships</a:t>
            </a:r>
          </a:p>
          <a:p>
            <a:pPr lvl="1">
              <a:lnSpc>
                <a:spcPct val="100000"/>
              </a:lnSpc>
            </a:pPr>
            <a:r>
              <a:rPr lang="en-US" sz="1800" dirty="0"/>
              <a:t>Financial Aid</a:t>
            </a:r>
          </a:p>
          <a:p>
            <a:pPr>
              <a:lnSpc>
                <a:spcPct val="100000"/>
              </a:lnSpc>
            </a:pPr>
            <a:r>
              <a:rPr lang="en-US" sz="1800" dirty="0"/>
              <a:t>Roadmap to Careers</a:t>
            </a:r>
          </a:p>
          <a:p>
            <a:pPr>
              <a:lnSpc>
                <a:spcPct val="100000"/>
              </a:lnSpc>
            </a:pPr>
            <a:r>
              <a:rPr lang="en-US" sz="1800" dirty="0"/>
              <a:t>Student Search Service</a:t>
            </a:r>
            <a:r>
              <a:rPr lang="en-US" sz="1800" baseline="30000" dirty="0"/>
              <a:t>®</a:t>
            </a:r>
          </a:p>
          <a:p>
            <a:endParaRPr lang="en-US" dirty="0"/>
          </a:p>
        </p:txBody>
      </p:sp>
      <p:pic>
        <p:nvPicPr>
          <p:cNvPr id="6146" name="Picture 2" descr="Screenshot of the Online Student Score Report showing drop down menu of choic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911536" y="758504"/>
            <a:ext cx="4625139" cy="4725250"/>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6147" name="Picture 3" descr="Screenshot of the Online Student Score Report showing drop down menu of choic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45983" y="1935827"/>
            <a:ext cx="1559002" cy="84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17ED8CA-143E-8B40-B3C8-0174DDF149EE}" type="slidenum">
              <a:rPr lang="en-US" smtClean="0"/>
              <a:t>18</a:t>
            </a:fld>
            <a:endParaRPr lang="en-US" dirty="0"/>
          </a:p>
        </p:txBody>
      </p:sp>
    </p:spTree>
    <p:extLst>
      <p:ext uri="{BB962C8B-B14F-4D97-AF65-F5344CB8AC3E}">
        <p14:creationId xmlns:p14="http://schemas.microsoft.com/office/powerpoint/2010/main" val="233452815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911292"/>
          </a:xfrm>
        </p:spPr>
        <p:txBody>
          <a:bodyPr/>
          <a:lstStyle/>
          <a:p>
            <a:r>
              <a:rPr lang="en-US" sz="3200" dirty="0" err="1"/>
              <a:t>BigFuture</a:t>
            </a:r>
            <a:r>
              <a:rPr lang="en-US" sz="3200" dirty="0" smtClean="0"/>
              <a:t>™— </a:t>
            </a:r>
            <a:r>
              <a:rPr lang="en-US" sz="3200" dirty="0"/>
              <a:t>Search Colleges, Scholarships</a:t>
            </a:r>
            <a:r>
              <a:rPr lang="en-US" sz="3200" dirty="0" smtClean="0"/>
              <a:t>,</a:t>
            </a:r>
            <a:br>
              <a:rPr lang="en-US" sz="3200" dirty="0" smtClean="0"/>
            </a:br>
            <a:r>
              <a:rPr lang="en-US" sz="3200" dirty="0" smtClean="0"/>
              <a:t>and </a:t>
            </a:r>
            <a:r>
              <a:rPr lang="en-US" sz="3200" dirty="0"/>
              <a:t>Careers</a:t>
            </a:r>
            <a:endParaRPr lang="en-US" dirty="0"/>
          </a:p>
        </p:txBody>
      </p:sp>
      <p:sp>
        <p:nvSpPr>
          <p:cNvPr id="4" name="Content Placeholder 3"/>
          <p:cNvSpPr>
            <a:spLocks noGrp="1"/>
          </p:cNvSpPr>
          <p:nvPr>
            <p:ph idx="14"/>
          </p:nvPr>
        </p:nvSpPr>
        <p:spPr/>
        <p:txBody>
          <a:bodyPr/>
          <a:lstStyle/>
          <a:p>
            <a:pPr>
              <a:lnSpc>
                <a:spcPct val="100000"/>
              </a:lnSpc>
              <a:spcBef>
                <a:spcPts val="1600"/>
              </a:spcBef>
            </a:pPr>
            <a:r>
              <a:rPr lang="en-US" dirty="0" smtClean="0"/>
              <a:t>Search for colleges.</a:t>
            </a:r>
          </a:p>
          <a:p>
            <a:pPr>
              <a:lnSpc>
                <a:spcPct val="100000"/>
              </a:lnSpc>
              <a:spcBef>
                <a:spcPts val="1600"/>
              </a:spcBef>
            </a:pPr>
            <a:r>
              <a:rPr lang="en-US" dirty="0" smtClean="0"/>
              <a:t>Watch videos from real students.</a:t>
            </a:r>
          </a:p>
          <a:p>
            <a:pPr>
              <a:lnSpc>
                <a:spcPct val="100000"/>
              </a:lnSpc>
              <a:spcBef>
                <a:spcPts val="1600"/>
              </a:spcBef>
            </a:pPr>
            <a:r>
              <a:rPr lang="en-US" dirty="0" smtClean="0"/>
              <a:t>Hear from education professionals.</a:t>
            </a:r>
          </a:p>
          <a:p>
            <a:pPr>
              <a:lnSpc>
                <a:spcPct val="100000"/>
              </a:lnSpc>
              <a:spcBef>
                <a:spcPts val="1600"/>
              </a:spcBef>
            </a:pPr>
            <a:r>
              <a:rPr lang="en-US" dirty="0" smtClean="0"/>
              <a:t>Learn about different colleges.</a:t>
            </a:r>
          </a:p>
          <a:p>
            <a:pPr>
              <a:lnSpc>
                <a:spcPct val="100000"/>
              </a:lnSpc>
              <a:spcBef>
                <a:spcPts val="1600"/>
              </a:spcBef>
            </a:pPr>
            <a:r>
              <a:rPr lang="en-US" dirty="0" smtClean="0"/>
              <a:t>Get help paying for college.</a:t>
            </a:r>
          </a:p>
          <a:p>
            <a:pPr>
              <a:lnSpc>
                <a:spcPct val="100000"/>
              </a:lnSpc>
              <a:spcBef>
                <a:spcPts val="1600"/>
              </a:spcBef>
            </a:pPr>
            <a:r>
              <a:rPr lang="en-US" dirty="0" smtClean="0"/>
              <a:t>Build a personalized plan for</a:t>
            </a:r>
            <a:br>
              <a:rPr lang="en-US" dirty="0" smtClean="0"/>
            </a:br>
            <a:r>
              <a:rPr lang="en-US" dirty="0" smtClean="0"/>
              <a:t>getting into college.</a:t>
            </a:r>
            <a:endParaRPr lang="en-US" dirty="0"/>
          </a:p>
        </p:txBody>
      </p:sp>
      <p:pic>
        <p:nvPicPr>
          <p:cNvPr id="7" name="Content Placeholder 6" descr="Screen shot of the Big Future homepage."/>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773613" y="769262"/>
            <a:ext cx="6959600" cy="4686957"/>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p:spPr>
      </p:pic>
      <p:sp>
        <p:nvSpPr>
          <p:cNvPr id="3" name="Slide Number Placeholder 2"/>
          <p:cNvSpPr>
            <a:spLocks noGrp="1"/>
          </p:cNvSpPr>
          <p:nvPr>
            <p:ph type="sldNum" sz="quarter" idx="12"/>
          </p:nvPr>
        </p:nvSpPr>
        <p:spPr/>
        <p:txBody>
          <a:bodyPr/>
          <a:lstStyle/>
          <a:p>
            <a:fld id="{017ED8CA-143E-8B40-B3C8-0174DDF149EE}" type="slidenum">
              <a:rPr lang="en-US" smtClean="0"/>
              <a:t>19</a:t>
            </a:fld>
            <a:endParaRPr lang="en-US" dirty="0"/>
          </a:p>
        </p:txBody>
      </p:sp>
    </p:spTree>
    <p:extLst>
      <p:ext uri="{BB962C8B-B14F-4D97-AF65-F5344CB8AC3E}">
        <p14:creationId xmlns:p14="http://schemas.microsoft.com/office/powerpoint/2010/main" val="313501335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59" y="617802"/>
            <a:ext cx="4668663" cy="2675992"/>
          </a:xfrm>
        </p:spPr>
        <p:txBody>
          <a:bodyPr/>
          <a:lstStyle/>
          <a:p>
            <a:r>
              <a:rPr lang="en-US" dirty="0"/>
              <a:t>Using </a:t>
            </a:r>
            <a:r>
              <a:rPr lang="en-US" dirty="0" smtClean="0"/>
              <a:t>Your</a:t>
            </a:r>
            <a:br>
              <a:rPr lang="en-US" dirty="0" smtClean="0"/>
            </a:br>
            <a:r>
              <a:rPr lang="en-US" dirty="0" smtClean="0"/>
              <a:t>PSAT</a:t>
            </a:r>
            <a:r>
              <a:rPr lang="en-US" dirty="0"/>
              <a:t>/NMSQT</a:t>
            </a:r>
            <a:r>
              <a:rPr lang="en-US" sz="2100" baseline="100000" dirty="0"/>
              <a:t>®</a:t>
            </a:r>
            <a:r>
              <a:rPr lang="en-US" dirty="0"/>
              <a:t> </a:t>
            </a:r>
            <a:r>
              <a:rPr lang="en-US" dirty="0" smtClean="0"/>
              <a:t>Scores to Increase College </a:t>
            </a:r>
            <a:r>
              <a:rPr lang="en-US" dirty="0"/>
              <a:t>Readiness</a:t>
            </a:r>
            <a:br>
              <a:rPr lang="en-US" dirty="0"/>
            </a:br>
            <a:endParaRPr lang="en-US" dirty="0"/>
          </a:p>
        </p:txBody>
      </p:sp>
    </p:spTree>
    <p:extLst>
      <p:ext uri="{BB962C8B-B14F-4D97-AF65-F5344CB8AC3E}">
        <p14:creationId xmlns:p14="http://schemas.microsoft.com/office/powerpoint/2010/main" val="53027194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024896"/>
          </a:xfrm>
        </p:spPr>
        <p:txBody>
          <a:bodyPr/>
          <a:lstStyle/>
          <a:p>
            <a:r>
              <a:rPr lang="en-US" sz="3200" dirty="0" smtClean="0"/>
              <a:t>Road Map to Careers</a:t>
            </a:r>
            <a:endParaRPr lang="en-US" dirty="0"/>
          </a:p>
        </p:txBody>
      </p:sp>
      <p:sp>
        <p:nvSpPr>
          <p:cNvPr id="8" name="Title 5"/>
          <p:cNvSpPr txBox="1">
            <a:spLocks/>
          </p:cNvSpPr>
          <p:nvPr/>
        </p:nvSpPr>
        <p:spPr>
          <a:xfrm>
            <a:off x="466053" y="1580705"/>
            <a:ext cx="3741737" cy="877163"/>
          </a:xfrm>
          <a:prstGeom prst="rect">
            <a:avLst/>
          </a:prstGeom>
        </p:spPr>
        <p:txBody>
          <a:bodyPr wrap="square" lIns="0" tIns="137160" rIns="0" bIns="0" anchor="t" anchorCtr="0">
            <a:spAutoFit/>
          </a:bodyPr>
          <a:lstStyle>
            <a:lvl1pPr algn="l" defTabSz="914400" rtl="0" eaLnBrk="1" latinLnBrk="0" hangingPunct="1">
              <a:lnSpc>
                <a:spcPct val="90000"/>
              </a:lnSpc>
              <a:spcBef>
                <a:spcPct val="0"/>
              </a:spcBef>
              <a:buNone/>
              <a:defRPr sz="3000" b="0" i="0" kern="1200">
                <a:solidFill>
                  <a:schemeClr val="tx1"/>
                </a:solidFill>
                <a:latin typeface="Verdana" charset="0"/>
                <a:ea typeface="Verdana" charset="0"/>
                <a:cs typeface="Verdana" charset="0"/>
              </a:defRPr>
            </a:lvl1pPr>
          </a:lstStyle>
          <a:p>
            <a:pPr lvl="0">
              <a:lnSpc>
                <a:spcPct val="100000"/>
              </a:lnSpc>
              <a:spcBef>
                <a:spcPts val="1000"/>
              </a:spcBef>
            </a:pPr>
            <a:r>
              <a:rPr lang="en-US" sz="1600" b="1" dirty="0" err="1" smtClean="0">
                <a:solidFill>
                  <a:srgbClr val="009CDE"/>
                </a:solidFill>
                <a:latin typeface="Verdana Bold" charset="0"/>
                <a:ea typeface="Verdana Bold" charset="0"/>
                <a:cs typeface="Verdana Bold" charset="0"/>
              </a:rPr>
              <a:t>Roadtrip</a:t>
            </a:r>
            <a:r>
              <a:rPr lang="en-US" sz="1600" b="1" dirty="0" smtClean="0">
                <a:solidFill>
                  <a:srgbClr val="009CDE"/>
                </a:solidFill>
                <a:latin typeface="Verdana Bold" charset="0"/>
                <a:ea typeface="Verdana Bold" charset="0"/>
                <a:cs typeface="Verdana Bold" charset="0"/>
              </a:rPr>
              <a:t> Nation and College Board are partnering to help students connect with careers.</a:t>
            </a:r>
            <a:endParaRPr lang="en-US" sz="1600" b="1" dirty="0">
              <a:solidFill>
                <a:srgbClr val="009CDE"/>
              </a:solidFill>
              <a:latin typeface="Verdana Bold" charset="0"/>
              <a:ea typeface="Verdana Bold" charset="0"/>
              <a:cs typeface="Verdana Bold" charset="0"/>
            </a:endParaRPr>
          </a:p>
        </p:txBody>
      </p:sp>
      <p:sp>
        <p:nvSpPr>
          <p:cNvPr id="4" name="Content Placeholder 3"/>
          <p:cNvSpPr>
            <a:spLocks noGrp="1"/>
          </p:cNvSpPr>
          <p:nvPr>
            <p:ph idx="14"/>
          </p:nvPr>
        </p:nvSpPr>
        <p:spPr/>
        <p:txBody>
          <a:bodyPr/>
          <a:lstStyle/>
          <a:p>
            <a:pPr>
              <a:lnSpc>
                <a:spcPct val="100000"/>
              </a:lnSpc>
              <a:spcBef>
                <a:spcPts val="1600"/>
              </a:spcBef>
            </a:pPr>
            <a:r>
              <a:rPr lang="en-US" dirty="0" smtClean="0"/>
              <a:t>Choose your core interests.</a:t>
            </a:r>
          </a:p>
          <a:p>
            <a:pPr>
              <a:lnSpc>
                <a:spcPct val="100000"/>
              </a:lnSpc>
              <a:spcBef>
                <a:spcPts val="1600"/>
              </a:spcBef>
            </a:pPr>
            <a:r>
              <a:rPr lang="en-US" dirty="0" smtClean="0"/>
              <a:t>Watch videos of leaders who share your interests.</a:t>
            </a:r>
          </a:p>
          <a:p>
            <a:pPr>
              <a:lnSpc>
                <a:spcPct val="100000"/>
              </a:lnSpc>
              <a:spcBef>
                <a:spcPts val="1600"/>
              </a:spcBef>
            </a:pPr>
            <a:r>
              <a:rPr lang="en-US" dirty="0" smtClean="0"/>
              <a:t>Learn about majors and careers that align to your interests.</a:t>
            </a:r>
          </a:p>
          <a:p>
            <a:pPr>
              <a:lnSpc>
                <a:spcPct val="100000"/>
              </a:lnSpc>
              <a:spcBef>
                <a:spcPts val="1600"/>
              </a:spcBef>
            </a:pPr>
            <a:r>
              <a:rPr lang="en-US" dirty="0" smtClean="0"/>
              <a:t>See examples of leaders who followed a similar path.</a:t>
            </a:r>
          </a:p>
          <a:p>
            <a:pPr marL="0" indent="0">
              <a:buNone/>
            </a:pPr>
            <a:endParaRPr lang="en-US" dirty="0" smtClean="0"/>
          </a:p>
          <a:p>
            <a:pPr marL="0" indent="0">
              <a:buNone/>
            </a:pPr>
            <a:endParaRPr lang="en-US" dirty="0" smtClean="0"/>
          </a:p>
          <a:p>
            <a:endParaRPr lang="en-US" dirty="0"/>
          </a:p>
        </p:txBody>
      </p:sp>
      <p:pic>
        <p:nvPicPr>
          <p:cNvPr id="1026" name="Picture 2" descr="Screen shot of the Roadtrip Nation hom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682" y="645019"/>
            <a:ext cx="6999826" cy="4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17ED8CA-143E-8B40-B3C8-0174DDF149EE}" type="slidenum">
              <a:rPr lang="en-US" smtClean="0"/>
              <a:t>20</a:t>
            </a:fld>
            <a:endParaRPr lang="en-US" dirty="0"/>
          </a:p>
        </p:txBody>
      </p:sp>
    </p:spTree>
    <p:extLst>
      <p:ext uri="{BB962C8B-B14F-4D97-AF65-F5344CB8AC3E}">
        <p14:creationId xmlns:p14="http://schemas.microsoft.com/office/powerpoint/2010/main" val="425695209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35" y="617802"/>
            <a:ext cx="4471173" cy="2132892"/>
          </a:xfrm>
        </p:spPr>
        <p:txBody>
          <a:bodyPr/>
          <a:lstStyle/>
          <a:p>
            <a:r>
              <a:rPr lang="en-US" sz="7200" dirty="0" smtClean="0"/>
              <a:t>Thank</a:t>
            </a:r>
            <a:br>
              <a:rPr lang="en-US" sz="7200" dirty="0" smtClean="0"/>
            </a:br>
            <a:r>
              <a:rPr lang="en-US" sz="7200" dirty="0" smtClean="0"/>
              <a:t>You.</a:t>
            </a:r>
            <a:endParaRPr lang="en-US" sz="7200" dirty="0"/>
          </a:p>
        </p:txBody>
      </p:sp>
    </p:spTree>
    <p:extLst>
      <p:ext uri="{BB962C8B-B14F-4D97-AF65-F5344CB8AC3E}">
        <p14:creationId xmlns:p14="http://schemas.microsoft.com/office/powerpoint/2010/main" val="1607252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726" y="555809"/>
            <a:ext cx="3741737" cy="1024896"/>
          </a:xfrm>
        </p:spPr>
        <p:txBody>
          <a:bodyPr/>
          <a:lstStyle/>
          <a:p>
            <a:r>
              <a:rPr lang="en-US" sz="3200" dirty="0"/>
              <a:t>Get to Know the PSAT/NMSQT</a:t>
            </a:r>
            <a:r>
              <a:rPr lang="en-US" sz="1700" baseline="100000" dirty="0"/>
              <a:t>®</a:t>
            </a:r>
          </a:p>
        </p:txBody>
      </p:sp>
      <p:pic>
        <p:nvPicPr>
          <p:cNvPr id="2" name="Picture 1" descr="Decorative"/>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6726" y="2155821"/>
            <a:ext cx="3741737" cy="3881489"/>
          </a:xfrm>
          <a:prstGeom prst="rect">
            <a:avLst/>
          </a:prstGeom>
        </p:spPr>
      </p:pic>
      <p:sp>
        <p:nvSpPr>
          <p:cNvPr id="10" name="Content Placeholder 9"/>
          <p:cNvSpPr>
            <a:spLocks noGrp="1"/>
          </p:cNvSpPr>
          <p:nvPr>
            <p:ph idx="1"/>
          </p:nvPr>
        </p:nvSpPr>
        <p:spPr>
          <a:xfrm>
            <a:off x="4773478" y="555809"/>
            <a:ext cx="6656265" cy="5372292"/>
          </a:xfrm>
        </p:spPr>
        <p:txBody>
          <a:bodyPr/>
          <a:lstStyle/>
          <a:p>
            <a:pPr>
              <a:lnSpc>
                <a:spcPct val="100000"/>
              </a:lnSpc>
              <a:spcBef>
                <a:spcPts val="1600"/>
              </a:spcBef>
            </a:pPr>
            <a:r>
              <a:rPr lang="en-US" dirty="0"/>
              <a:t>The </a:t>
            </a:r>
            <a:r>
              <a:rPr lang="en-US" dirty="0" smtClean="0"/>
              <a:t>PSAT/NMSQT </a:t>
            </a:r>
            <a:r>
              <a:rPr lang="en-US" dirty="0"/>
              <a:t>is highly relevant to your future success because it focuses on the skills and knowledge at the heart of </a:t>
            </a:r>
            <a:r>
              <a:rPr lang="en-US" dirty="0" smtClean="0"/>
              <a:t>your education</a:t>
            </a:r>
            <a:r>
              <a:rPr lang="en-US" dirty="0"/>
              <a:t>.</a:t>
            </a:r>
            <a:br>
              <a:rPr lang="en-US" dirty="0"/>
            </a:br>
            <a:r>
              <a:rPr lang="en-US" dirty="0"/>
              <a:t>It measures:</a:t>
            </a:r>
          </a:p>
          <a:p>
            <a:pPr lvl="1">
              <a:lnSpc>
                <a:spcPct val="100000"/>
              </a:lnSpc>
              <a:spcBef>
                <a:spcPts val="1600"/>
              </a:spcBef>
            </a:pPr>
            <a:r>
              <a:rPr lang="en-US" dirty="0"/>
              <a:t>What you learn in high school</a:t>
            </a:r>
          </a:p>
          <a:p>
            <a:pPr lvl="1">
              <a:lnSpc>
                <a:spcPct val="100000"/>
              </a:lnSpc>
              <a:spcBef>
                <a:spcPts val="1600"/>
              </a:spcBef>
            </a:pPr>
            <a:r>
              <a:rPr lang="en-US" dirty="0"/>
              <a:t>What you need to succeed in college</a:t>
            </a:r>
          </a:p>
          <a:p>
            <a:pPr>
              <a:lnSpc>
                <a:spcPct val="100000"/>
              </a:lnSpc>
              <a:spcBef>
                <a:spcPts val="1600"/>
              </a:spcBef>
            </a:pPr>
            <a:r>
              <a:rPr lang="en-US" dirty="0"/>
              <a:t>The PSAT/NMSQT measures reading, writing and language, and math skills developed over many </a:t>
            </a:r>
            <a:r>
              <a:rPr lang="en-US" dirty="0" smtClean="0"/>
              <a:t>years. </a:t>
            </a:r>
            <a:endParaRPr lang="en-US" dirty="0"/>
          </a:p>
          <a:p>
            <a:pPr>
              <a:lnSpc>
                <a:spcPct val="100000"/>
              </a:lnSpc>
              <a:spcBef>
                <a:spcPts val="1600"/>
              </a:spcBef>
            </a:pPr>
            <a:r>
              <a:rPr lang="en-US" dirty="0"/>
              <a:t>The PSAT/NMSQT does not ask for facts from literature, history, or science, or </a:t>
            </a:r>
            <a:r>
              <a:rPr lang="en-US" dirty="0" smtClean="0"/>
              <a:t>for recall </a:t>
            </a:r>
            <a:r>
              <a:rPr lang="en-US" dirty="0"/>
              <a:t>of math formulas, because it measures your reasoning and critical thinking skills.</a:t>
            </a:r>
          </a:p>
          <a:p>
            <a:pPr>
              <a:lnSpc>
                <a:spcPct val="100000"/>
              </a:lnSpc>
              <a:spcBef>
                <a:spcPts val="1600"/>
              </a:spcBef>
            </a:pPr>
            <a:r>
              <a:rPr lang="en-US" dirty="0"/>
              <a:t>You don’t have to </a:t>
            </a:r>
            <a:r>
              <a:rPr lang="en-US" dirty="0" smtClean="0"/>
              <a:t>discover secret </a:t>
            </a:r>
            <a:r>
              <a:rPr lang="en-US" dirty="0"/>
              <a:t>tricks or cram the night before.</a:t>
            </a:r>
          </a:p>
          <a:p>
            <a:pPr>
              <a:lnSpc>
                <a:spcPct val="100000"/>
              </a:lnSpc>
              <a:spcBef>
                <a:spcPts val="1600"/>
              </a:spcBef>
            </a:pPr>
            <a:r>
              <a:rPr lang="en-US" dirty="0"/>
              <a:t>There is no penalty for guessing.</a:t>
            </a:r>
          </a:p>
          <a:p>
            <a:pPr>
              <a:lnSpc>
                <a:spcPct val="100000"/>
              </a:lnSpc>
              <a:spcBef>
                <a:spcPts val="1600"/>
              </a:spcBef>
            </a:pPr>
            <a:r>
              <a:rPr lang="en-US" dirty="0"/>
              <a:t>The test length is 2 hours, 45 </a:t>
            </a:r>
            <a:r>
              <a:rPr lang="en-US" dirty="0" smtClean="0"/>
              <a:t>minutes.</a:t>
            </a:r>
            <a:endParaRPr lang="en-US" dirty="0"/>
          </a:p>
          <a:p>
            <a:endParaRPr lang="en-US" dirty="0"/>
          </a:p>
        </p:txBody>
      </p:sp>
      <p:sp>
        <p:nvSpPr>
          <p:cNvPr id="3" name="Slide Number Placeholder 2"/>
          <p:cNvSpPr>
            <a:spLocks noGrp="1"/>
          </p:cNvSpPr>
          <p:nvPr>
            <p:ph type="sldNum" sz="quarter" idx="12"/>
          </p:nvPr>
        </p:nvSpPr>
        <p:spPr/>
        <p:txBody>
          <a:bodyPr/>
          <a:lstStyle/>
          <a:p>
            <a:fld id="{017ED8CA-143E-8B40-B3C8-0174DDF149EE}" type="slidenum">
              <a:rPr lang="en-US" smtClean="0"/>
              <a:pPr/>
              <a:t>3</a:t>
            </a:fld>
            <a:endParaRPr lang="en-US" dirty="0"/>
          </a:p>
        </p:txBody>
      </p:sp>
    </p:spTree>
    <p:extLst>
      <p:ext uri="{BB962C8B-B14F-4D97-AF65-F5344CB8AC3E}">
        <p14:creationId xmlns:p14="http://schemas.microsoft.com/office/powerpoint/2010/main" val="130159632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911292"/>
          </a:xfrm>
        </p:spPr>
        <p:txBody>
          <a:bodyPr/>
          <a:lstStyle/>
          <a:p>
            <a:r>
              <a:rPr lang="en-US" sz="3200" dirty="0"/>
              <a:t>What </a:t>
            </a:r>
            <a:r>
              <a:rPr lang="en-US" sz="3200" dirty="0" smtClean="0"/>
              <a:t>Are </a:t>
            </a:r>
            <a:r>
              <a:rPr lang="en-US" sz="3200" dirty="0"/>
              <a:t>the Benefits </a:t>
            </a:r>
            <a:r>
              <a:rPr lang="en-US" sz="3200" dirty="0" smtClean="0"/>
              <a:t>of</a:t>
            </a:r>
            <a:br>
              <a:rPr lang="en-US" sz="3200" dirty="0" smtClean="0"/>
            </a:br>
            <a:r>
              <a:rPr lang="en-US" sz="3200" dirty="0" smtClean="0"/>
              <a:t>Taking the</a:t>
            </a:r>
            <a:br>
              <a:rPr lang="en-US" sz="3200" dirty="0" smtClean="0"/>
            </a:br>
            <a:r>
              <a:rPr lang="en-US" sz="3200" dirty="0" smtClean="0"/>
              <a:t>PSAT</a:t>
            </a:r>
            <a:r>
              <a:rPr lang="en-US" sz="3200" dirty="0"/>
              <a:t>/NMSQT</a:t>
            </a:r>
            <a:r>
              <a:rPr lang="en-US" sz="1800" baseline="75000" dirty="0"/>
              <a:t>®</a:t>
            </a:r>
            <a:r>
              <a:rPr lang="en-US" sz="3200" dirty="0"/>
              <a:t>?</a:t>
            </a:r>
            <a:endParaRPr lang="en-US" dirty="0"/>
          </a:p>
        </p:txBody>
      </p:sp>
      <p:pic>
        <p:nvPicPr>
          <p:cNvPr id="5" name="Picture 4"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726" y="2761693"/>
            <a:ext cx="3741737" cy="3275617"/>
          </a:xfrm>
          <a:prstGeom prst="rect">
            <a:avLst/>
          </a:prstGeom>
        </p:spPr>
      </p:pic>
      <p:sp>
        <p:nvSpPr>
          <p:cNvPr id="2" name="Content Placeholder 1"/>
          <p:cNvSpPr>
            <a:spLocks noGrp="1"/>
          </p:cNvSpPr>
          <p:nvPr>
            <p:ph idx="1"/>
          </p:nvPr>
        </p:nvSpPr>
        <p:spPr>
          <a:xfrm>
            <a:off x="4773478" y="555809"/>
            <a:ext cx="6393513" cy="5372292"/>
          </a:xfrm>
        </p:spPr>
        <p:txBody>
          <a:bodyPr/>
          <a:lstStyle/>
          <a:p>
            <a:pPr>
              <a:lnSpc>
                <a:spcPct val="100000"/>
              </a:lnSpc>
              <a:spcBef>
                <a:spcPts val="2200"/>
              </a:spcBef>
              <a:spcAft>
                <a:spcPts val="0"/>
              </a:spcAft>
            </a:pPr>
            <a:r>
              <a:rPr lang="en-US" sz="1800" dirty="0"/>
              <a:t>Pr</a:t>
            </a:r>
            <a:r>
              <a:rPr lang="en-US" sz="1800" dirty="0">
                <a:solidFill>
                  <a:srgbClr val="1E1E1E"/>
                </a:solidFill>
              </a:rPr>
              <a:t>epa</a:t>
            </a:r>
            <a:r>
              <a:rPr lang="en-US" sz="1800" dirty="0"/>
              <a:t>re for the SAT</a:t>
            </a:r>
            <a:r>
              <a:rPr lang="en-US" sz="1400" b="1" baseline="55000" dirty="0">
                <a:solidFill>
                  <a:srgbClr val="1E1E1E"/>
                </a:solidFill>
              </a:rPr>
              <a:t>®</a:t>
            </a:r>
            <a:endParaRPr lang="en-US" sz="1800" dirty="0">
              <a:solidFill>
                <a:srgbClr val="1E1E1E"/>
              </a:solidFill>
            </a:endParaRPr>
          </a:p>
          <a:p>
            <a:pPr>
              <a:lnSpc>
                <a:spcPct val="100000"/>
              </a:lnSpc>
              <a:spcBef>
                <a:spcPts val="2200"/>
              </a:spcBef>
              <a:spcAft>
                <a:spcPts val="0"/>
              </a:spcAft>
            </a:pPr>
            <a:r>
              <a:rPr lang="en-US" sz="1800" dirty="0"/>
              <a:t>Get free, personalized Official SAT Practice </a:t>
            </a:r>
            <a:r>
              <a:rPr lang="en-US" sz="1800" dirty="0" smtClean="0"/>
              <a:t>on</a:t>
            </a:r>
            <a:br>
              <a:rPr lang="en-US" sz="1800" dirty="0" smtClean="0"/>
            </a:br>
            <a:r>
              <a:rPr lang="en-US" sz="1800" dirty="0" smtClean="0"/>
              <a:t>Khan </a:t>
            </a:r>
            <a:r>
              <a:rPr lang="en-US" sz="1800" dirty="0"/>
              <a:t>Academy</a:t>
            </a:r>
            <a:r>
              <a:rPr lang="en-US" sz="1400" b="1" baseline="55000" dirty="0">
                <a:solidFill>
                  <a:srgbClr val="1E1E1E"/>
                </a:solidFill>
              </a:rPr>
              <a:t>®</a:t>
            </a:r>
            <a:r>
              <a:rPr lang="en-US" sz="1800" dirty="0"/>
              <a:t> </a:t>
            </a:r>
          </a:p>
          <a:p>
            <a:pPr>
              <a:lnSpc>
                <a:spcPct val="100000"/>
              </a:lnSpc>
              <a:spcBef>
                <a:spcPts val="2200"/>
              </a:spcBef>
              <a:spcAft>
                <a:spcPts val="0"/>
              </a:spcAft>
            </a:pPr>
            <a:r>
              <a:rPr lang="en-US" sz="1800" dirty="0"/>
              <a:t>Start getting ready for college with college and career planning tools</a:t>
            </a:r>
          </a:p>
          <a:p>
            <a:pPr>
              <a:lnSpc>
                <a:spcPct val="100000"/>
              </a:lnSpc>
              <a:spcBef>
                <a:spcPts val="2200"/>
              </a:spcBef>
              <a:spcAft>
                <a:spcPts val="0"/>
              </a:spcAft>
            </a:pPr>
            <a:r>
              <a:rPr lang="en-US" sz="1800" dirty="0"/>
              <a:t>Enter the National Merit</a:t>
            </a:r>
            <a:r>
              <a:rPr lang="en-US" sz="1400" b="1" baseline="55000" dirty="0">
                <a:solidFill>
                  <a:srgbClr val="1E1E1E"/>
                </a:solidFill>
              </a:rPr>
              <a:t>®</a:t>
            </a:r>
            <a:r>
              <a:rPr lang="en-US" sz="1800" dirty="0"/>
              <a:t> Scholarship Program</a:t>
            </a:r>
          </a:p>
          <a:p>
            <a:pPr>
              <a:lnSpc>
                <a:spcPct val="100000"/>
              </a:lnSpc>
              <a:spcBef>
                <a:spcPts val="2200"/>
              </a:spcBef>
              <a:spcAft>
                <a:spcPts val="0"/>
              </a:spcAft>
            </a:pPr>
            <a:r>
              <a:rPr lang="en-US" sz="1800" dirty="0"/>
              <a:t>See which AP</a:t>
            </a:r>
            <a:r>
              <a:rPr lang="en-US" sz="1400" b="1" baseline="55000" dirty="0">
                <a:solidFill>
                  <a:srgbClr val="1E1E1E"/>
                </a:solidFill>
              </a:rPr>
              <a:t>®</a:t>
            </a:r>
            <a:r>
              <a:rPr lang="en-US" sz="1800" dirty="0"/>
              <a:t> courses </a:t>
            </a:r>
            <a:r>
              <a:rPr lang="en-US" sz="1800" dirty="0" smtClean="0"/>
              <a:t>for which you </a:t>
            </a:r>
            <a:r>
              <a:rPr lang="en-US" sz="1800" dirty="0"/>
              <a:t>might be </a:t>
            </a:r>
            <a:r>
              <a:rPr lang="en-US" sz="1800" dirty="0" smtClean="0"/>
              <a:t>ready</a:t>
            </a:r>
            <a:endParaRPr lang="en-US" sz="1800" dirty="0"/>
          </a:p>
          <a:p>
            <a:pPr>
              <a:lnSpc>
                <a:spcPct val="100000"/>
              </a:lnSpc>
              <a:spcBef>
                <a:spcPts val="2200"/>
              </a:spcBef>
              <a:spcAft>
                <a:spcPts val="0"/>
              </a:spcAft>
            </a:pPr>
            <a:r>
              <a:rPr lang="en-US" sz="1800" dirty="0"/>
              <a:t>Get admission and financial aid information from colleges</a:t>
            </a:r>
          </a:p>
        </p:txBody>
      </p:sp>
      <p:sp>
        <p:nvSpPr>
          <p:cNvPr id="3" name="Slide Number Placeholder 2"/>
          <p:cNvSpPr>
            <a:spLocks noGrp="1"/>
          </p:cNvSpPr>
          <p:nvPr>
            <p:ph type="sldNum" sz="quarter" idx="12"/>
          </p:nvPr>
        </p:nvSpPr>
        <p:spPr/>
        <p:txBody>
          <a:bodyPr/>
          <a:lstStyle/>
          <a:p>
            <a:fld id="{017ED8CA-143E-8B40-B3C8-0174DDF149EE}" type="slidenum">
              <a:rPr lang="en-US" smtClean="0"/>
              <a:t>4</a:t>
            </a:fld>
            <a:endParaRPr lang="en-US" dirty="0"/>
          </a:p>
        </p:txBody>
      </p:sp>
    </p:spTree>
    <p:extLst>
      <p:ext uri="{BB962C8B-B14F-4D97-AF65-F5344CB8AC3E}">
        <p14:creationId xmlns:p14="http://schemas.microsoft.com/office/powerpoint/2010/main" val="289240340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lstStyle/>
          <a:p>
            <a:r>
              <a:rPr lang="en-US" dirty="0"/>
              <a:t>Understanding My Paper Score Report</a:t>
            </a:r>
          </a:p>
        </p:txBody>
      </p:sp>
    </p:spTree>
    <p:extLst>
      <p:ext uri="{BB962C8B-B14F-4D97-AF65-F5344CB8AC3E}">
        <p14:creationId xmlns:p14="http://schemas.microsoft.com/office/powerpoint/2010/main" val="210461965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6726" y="555809"/>
            <a:ext cx="3741737" cy="1033103"/>
          </a:xfrm>
        </p:spPr>
        <p:txBody>
          <a:bodyPr/>
          <a:lstStyle/>
          <a:p>
            <a:r>
              <a:rPr lang="en-US" sz="3200" dirty="0"/>
              <a:t>What </a:t>
            </a:r>
            <a:r>
              <a:rPr lang="en-US" sz="3200" dirty="0" smtClean="0"/>
              <a:t>Are</a:t>
            </a:r>
            <a:br>
              <a:rPr lang="en-US" sz="3200" dirty="0" smtClean="0"/>
            </a:br>
            <a:r>
              <a:rPr lang="en-US" sz="3200" dirty="0" smtClean="0"/>
              <a:t>My </a:t>
            </a:r>
            <a:r>
              <a:rPr lang="en-US" sz="3200" dirty="0"/>
              <a:t>Scores?</a:t>
            </a:r>
          </a:p>
        </p:txBody>
      </p:sp>
      <p:sp>
        <p:nvSpPr>
          <p:cNvPr id="7" name="Text Placeholder 6"/>
          <p:cNvSpPr>
            <a:spLocks noGrp="1"/>
          </p:cNvSpPr>
          <p:nvPr>
            <p:ph type="body" sz="quarter" idx="13"/>
          </p:nvPr>
        </p:nvSpPr>
        <p:spPr>
          <a:xfrm>
            <a:off x="466725" y="1525305"/>
            <a:ext cx="4070980" cy="723275"/>
          </a:xfrm>
        </p:spPr>
        <p:txBody>
          <a:bodyPr/>
          <a:lstStyle/>
          <a:p>
            <a:pPr>
              <a:lnSpc>
                <a:spcPct val="100000"/>
              </a:lnSpc>
            </a:pPr>
            <a:r>
              <a:rPr lang="en-US" dirty="0" smtClean="0"/>
              <a:t>Scores </a:t>
            </a:r>
            <a:r>
              <a:rPr lang="en-US" dirty="0"/>
              <a:t>for the assessments in the </a:t>
            </a:r>
            <a:r>
              <a:rPr lang="en-US" dirty="0" smtClean="0"/>
              <a:t>SAT</a:t>
            </a:r>
            <a:r>
              <a:rPr lang="en-US" sz="1000" baseline="80000" dirty="0" smtClean="0"/>
              <a:t>®</a:t>
            </a:r>
            <a:r>
              <a:rPr lang="en-US" dirty="0" smtClean="0"/>
              <a:t> </a:t>
            </a:r>
            <a:r>
              <a:rPr lang="en-US" dirty="0"/>
              <a:t>Suite are vertically </a:t>
            </a:r>
            <a:r>
              <a:rPr lang="en-US" dirty="0" smtClean="0"/>
              <a:t>equated.</a:t>
            </a:r>
            <a:endParaRPr lang="en-US" dirty="0"/>
          </a:p>
        </p:txBody>
      </p:sp>
      <p:pic>
        <p:nvPicPr>
          <p:cNvPr id="2" name="Picture 1" descr="Cover page of paper Student PSAT/NMSQT Score Repor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725" y="2507130"/>
            <a:ext cx="2720340" cy="3520440"/>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p:spPr>
      </p:pic>
      <p:pic>
        <p:nvPicPr>
          <p:cNvPr id="1026" name="Picture 2" descr="Screen shot of paper Student PSAT/NMSQT Score Report.  The student's  Evidence-Based Reading and Wrting Score, Total Score, and Math Score are circled in blue."/>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4822934" y="769262"/>
            <a:ext cx="6860957" cy="3971079"/>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10" name="Oval 9" descr="Score report detail page of the paper score report for PSAT/NMSQT."/>
          <p:cNvSpPr/>
          <p:nvPr/>
        </p:nvSpPr>
        <p:spPr>
          <a:xfrm>
            <a:off x="4965616" y="769262"/>
            <a:ext cx="2072640" cy="1431500"/>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Score report detail page of the paper score report for PSAT/NMSQT."/>
          <p:cNvSpPr/>
          <p:nvPr/>
        </p:nvSpPr>
        <p:spPr>
          <a:xfrm>
            <a:off x="7212718" y="769262"/>
            <a:ext cx="2072640" cy="1431500"/>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Score report detail page of the paper score report for PSAT/NMSQT."/>
          <p:cNvSpPr/>
          <p:nvPr/>
        </p:nvSpPr>
        <p:spPr>
          <a:xfrm>
            <a:off x="9459821" y="769262"/>
            <a:ext cx="2072640" cy="1431500"/>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15812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476302"/>
          </a:xfrm>
        </p:spPr>
        <p:txBody>
          <a:bodyPr/>
          <a:lstStyle/>
          <a:p>
            <a:r>
              <a:rPr lang="en-US" sz="3200" dirty="0"/>
              <a:t>What </a:t>
            </a:r>
            <a:r>
              <a:rPr lang="en-US" sz="3200" dirty="0" smtClean="0"/>
              <a:t>Are</a:t>
            </a:r>
            <a:br>
              <a:rPr lang="en-US" sz="3200" dirty="0" smtClean="0"/>
            </a:br>
            <a:r>
              <a:rPr lang="en-US" sz="3200" dirty="0" smtClean="0"/>
              <a:t>My </a:t>
            </a:r>
            <a:r>
              <a:rPr lang="en-US" sz="3200" dirty="0"/>
              <a:t>Scores? </a:t>
            </a:r>
            <a:r>
              <a:rPr lang="en-US" sz="1600" i="1" dirty="0"/>
              <a:t>(cont.)</a:t>
            </a:r>
            <a:r>
              <a:rPr lang="en-US" sz="3200" dirty="0"/>
              <a:t/>
            </a:r>
            <a:br>
              <a:rPr lang="en-US" sz="3200" dirty="0"/>
            </a:br>
            <a:endParaRPr lang="en-US" sz="3200" dirty="0"/>
          </a:p>
        </p:txBody>
      </p:sp>
      <p:sp>
        <p:nvSpPr>
          <p:cNvPr id="5" name="Text Placeholder 4"/>
          <p:cNvSpPr>
            <a:spLocks noGrp="1"/>
          </p:cNvSpPr>
          <p:nvPr>
            <p:ph type="body" sz="quarter" idx="13"/>
          </p:nvPr>
        </p:nvSpPr>
        <p:spPr>
          <a:xfrm>
            <a:off x="466725" y="1525305"/>
            <a:ext cx="3741738" cy="1461939"/>
          </a:xfrm>
        </p:spPr>
        <p:txBody>
          <a:bodyPr/>
          <a:lstStyle/>
          <a:p>
            <a:pPr>
              <a:lnSpc>
                <a:spcPct val="100000"/>
              </a:lnSpc>
            </a:pPr>
            <a:r>
              <a:rPr lang="en-US" dirty="0"/>
              <a:t>Test scores, cross-test scores, and subscores </a:t>
            </a:r>
            <a:r>
              <a:rPr lang="en-US" dirty="0" smtClean="0"/>
              <a:t>give </a:t>
            </a:r>
            <a:r>
              <a:rPr lang="en-US" dirty="0"/>
              <a:t>students insightful information about their strengths and areas for </a:t>
            </a:r>
            <a:r>
              <a:rPr lang="en-US" dirty="0" smtClean="0"/>
              <a:t>improvement.</a:t>
            </a:r>
            <a:endParaRPr lang="en-US" dirty="0"/>
          </a:p>
        </p:txBody>
      </p:sp>
      <p:pic>
        <p:nvPicPr>
          <p:cNvPr id="2052" name="Picture 4" descr="Screen shot of paper Student PSAT/NMSQT Score Report showing Test Scores, Cross-Test Scores, and Subscor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029831" y="769262"/>
            <a:ext cx="6447164" cy="4404894"/>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3" name="Slide Number Placeholder 2"/>
          <p:cNvSpPr>
            <a:spLocks noGrp="1"/>
          </p:cNvSpPr>
          <p:nvPr>
            <p:ph type="sldNum" sz="quarter" idx="12"/>
          </p:nvPr>
        </p:nvSpPr>
        <p:spPr/>
        <p:txBody>
          <a:bodyPr/>
          <a:lstStyle/>
          <a:p>
            <a:fld id="{017ED8CA-143E-8B40-B3C8-0174DDF149EE}" type="slidenum">
              <a:rPr lang="en-US" smtClean="0"/>
              <a:t>7</a:t>
            </a:fld>
            <a:endParaRPr lang="en-US" dirty="0"/>
          </a:p>
        </p:txBody>
      </p:sp>
    </p:spTree>
    <p:extLst>
      <p:ext uri="{BB962C8B-B14F-4D97-AF65-F5344CB8AC3E}">
        <p14:creationId xmlns:p14="http://schemas.microsoft.com/office/powerpoint/2010/main" val="94563955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024896"/>
          </a:xfrm>
        </p:spPr>
        <p:txBody>
          <a:bodyPr/>
          <a:lstStyle/>
          <a:p>
            <a:r>
              <a:rPr lang="en-US" sz="3200" dirty="0"/>
              <a:t>What Are My Score Percentiles?</a:t>
            </a:r>
            <a:endParaRPr lang="en-US" dirty="0"/>
          </a:p>
        </p:txBody>
      </p:sp>
      <p:sp>
        <p:nvSpPr>
          <p:cNvPr id="5" name="Text Placeholder 4"/>
          <p:cNvSpPr>
            <a:spLocks noGrp="1"/>
          </p:cNvSpPr>
          <p:nvPr>
            <p:ph type="body" sz="quarter" idx="13"/>
          </p:nvPr>
        </p:nvSpPr>
        <p:spPr>
          <a:xfrm>
            <a:off x="466725" y="1525305"/>
            <a:ext cx="3499583" cy="1215717"/>
          </a:xfrm>
        </p:spPr>
        <p:txBody>
          <a:bodyPr/>
          <a:lstStyle/>
          <a:p>
            <a:pPr>
              <a:lnSpc>
                <a:spcPct val="100000"/>
              </a:lnSpc>
            </a:pPr>
            <a:r>
              <a:rPr lang="en-US" dirty="0"/>
              <a:t>Percentiles and benchmarks are provided for 10th and 11th grades on </a:t>
            </a:r>
            <a:r>
              <a:rPr lang="en-US" dirty="0" smtClean="0"/>
              <a:t>the</a:t>
            </a:r>
            <a:br>
              <a:rPr lang="en-US" dirty="0" smtClean="0"/>
            </a:br>
            <a:r>
              <a:rPr lang="en-US" dirty="0" smtClean="0"/>
              <a:t>PSAT/NMSQT</a:t>
            </a:r>
            <a:r>
              <a:rPr lang="en-US" sz="1000" baseline="80000" dirty="0" smtClean="0"/>
              <a:t>®</a:t>
            </a:r>
            <a:r>
              <a:rPr lang="en-US" dirty="0" smtClean="0"/>
              <a:t>.</a:t>
            </a:r>
            <a:endParaRPr lang="en-US" dirty="0"/>
          </a:p>
        </p:txBody>
      </p:sp>
      <p:pic>
        <p:nvPicPr>
          <p:cNvPr id="13" name="Picture 2" descr="Screen shot of paper Student Score Report with students percentiles circled in blu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843447" y="773769"/>
            <a:ext cx="6860957" cy="3971079"/>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8" name="Oval 7" descr="Score report detail page of the paper score report for PSAT/NMSQT. Test scores, cross-test scores, and subscores. Immediately under each of the three scores, students are presented with their Nationally Representative Sample Percentile."/>
          <p:cNvSpPr/>
          <p:nvPr/>
        </p:nvSpPr>
        <p:spPr>
          <a:xfrm>
            <a:off x="5570380" y="1565890"/>
            <a:ext cx="1036320" cy="694944"/>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Score report detail page of the paper score report for PSAT/NMSQT. Test scores, cross-test scores, and subscores. Immediately under each of the three scores, students are presented with their Nationally Representative Sample Percentile."/>
          <p:cNvSpPr/>
          <p:nvPr/>
        </p:nvSpPr>
        <p:spPr>
          <a:xfrm>
            <a:off x="7755766" y="1591280"/>
            <a:ext cx="1036320" cy="694944"/>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Score report detail page of the paper score report for PSAT/NMSQT. Test scores, cross-test scores, and subscores. Immediately under each of the three scores, students are presented with their Nationally Representative Sample Percentile."/>
          <p:cNvSpPr/>
          <p:nvPr/>
        </p:nvSpPr>
        <p:spPr>
          <a:xfrm>
            <a:off x="9875478" y="1591280"/>
            <a:ext cx="1036320" cy="694944"/>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7ED8CA-143E-8B40-B3C8-0174DDF149EE}" type="slidenum">
              <a:rPr lang="en-US" smtClean="0"/>
              <a:t>8</a:t>
            </a:fld>
            <a:endParaRPr lang="en-US" dirty="0"/>
          </a:p>
        </p:txBody>
      </p:sp>
    </p:spTree>
    <p:extLst>
      <p:ext uri="{BB962C8B-B14F-4D97-AF65-F5344CB8AC3E}">
        <p14:creationId xmlns:p14="http://schemas.microsoft.com/office/powerpoint/2010/main" val="226737859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024896"/>
          </a:xfrm>
        </p:spPr>
        <p:txBody>
          <a:bodyPr/>
          <a:lstStyle/>
          <a:p>
            <a:r>
              <a:rPr lang="en-US" sz="3200" dirty="0"/>
              <a:t>What Are My Score Ranges?</a:t>
            </a:r>
            <a:endParaRPr lang="en-US" dirty="0"/>
          </a:p>
        </p:txBody>
      </p:sp>
      <p:sp>
        <p:nvSpPr>
          <p:cNvPr id="5" name="Text Placeholder 4"/>
          <p:cNvSpPr>
            <a:spLocks noGrp="1"/>
          </p:cNvSpPr>
          <p:nvPr>
            <p:ph type="body" sz="quarter" idx="13"/>
          </p:nvPr>
        </p:nvSpPr>
        <p:spPr>
          <a:xfrm>
            <a:off x="466726" y="1580705"/>
            <a:ext cx="3519120" cy="969496"/>
          </a:xfrm>
        </p:spPr>
        <p:txBody>
          <a:bodyPr/>
          <a:lstStyle/>
          <a:p>
            <a:pPr>
              <a:lnSpc>
                <a:spcPct val="100000"/>
              </a:lnSpc>
            </a:pPr>
            <a:r>
              <a:rPr lang="en-US" dirty="0" smtClean="0"/>
              <a:t>PSAT/NMSQT</a:t>
            </a:r>
            <a:r>
              <a:rPr lang="en-US" sz="1000" baseline="80000" dirty="0" smtClean="0"/>
              <a:t>®</a:t>
            </a:r>
            <a:r>
              <a:rPr lang="en-US" dirty="0" smtClean="0"/>
              <a:t> </a:t>
            </a:r>
            <a:r>
              <a:rPr lang="en-US" dirty="0"/>
              <a:t>scores should be interpreted as ranges rather than singular </a:t>
            </a:r>
            <a:r>
              <a:rPr lang="en-US" dirty="0" smtClean="0"/>
              <a:t>points.</a:t>
            </a:r>
            <a:endParaRPr lang="en-US" dirty="0"/>
          </a:p>
        </p:txBody>
      </p:sp>
      <p:pic>
        <p:nvPicPr>
          <p:cNvPr id="3075" name="Picture 3" descr="Screen shot of paper Student PSAT/NMSQT Score Report with call out box explaining score rang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7513467" y="775034"/>
            <a:ext cx="3976674" cy="5009677"/>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3076" name="Picture 4" descr="Screen shot of paper Student PSAT/NMSQT Score Report with call out box explaining score rang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7911" y="2479549"/>
            <a:ext cx="4465637" cy="1789113"/>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cxnSp>
        <p:nvCxnSpPr>
          <p:cNvPr id="10" name="Straight Arrow Connector 9" descr="Screen shot of paper Student PSAT/NMSQT Score Report with call out box explaining score ranges."/>
          <p:cNvCxnSpPr>
            <a:stCxn id="8" idx="1"/>
          </p:cNvCxnSpPr>
          <p:nvPr/>
        </p:nvCxnSpPr>
        <p:spPr>
          <a:xfrm flipH="1" flipV="1">
            <a:off x="6832847" y="4268663"/>
            <a:ext cx="970624" cy="975018"/>
          </a:xfrm>
          <a:prstGeom prst="straightConnector1">
            <a:avLst/>
          </a:prstGeom>
          <a:ln w="38100" cmpd="sng">
            <a:solidFill>
              <a:srgbClr val="009CDE"/>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descr="Screen shot of paper Student PSAT/NMSQT Score Report with call out box explaining score ranges."/>
          <p:cNvSpPr/>
          <p:nvPr/>
        </p:nvSpPr>
        <p:spPr>
          <a:xfrm>
            <a:off x="7803471" y="4915715"/>
            <a:ext cx="1669002" cy="655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7ED8CA-143E-8B40-B3C8-0174DDF149EE}" type="slidenum">
              <a:rPr lang="en-US" smtClean="0"/>
              <a:t>9</a:t>
            </a:fld>
            <a:endParaRPr lang="en-US" dirty="0"/>
          </a:p>
        </p:txBody>
      </p:sp>
    </p:spTree>
    <p:extLst>
      <p:ext uri="{BB962C8B-B14F-4D97-AF65-F5344CB8AC3E}">
        <p14:creationId xmlns:p14="http://schemas.microsoft.com/office/powerpoint/2010/main" val="119903188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itle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3509</Words>
  <Application>Microsoft Office PowerPoint</Application>
  <PresentationFormat>Widescreen</PresentationFormat>
  <Paragraphs>193</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Roboto</vt:lpstr>
      <vt:lpstr>Verdana</vt:lpstr>
      <vt:lpstr>Verdana Bold</vt:lpstr>
      <vt:lpstr>Verdana Regular</vt:lpstr>
      <vt:lpstr>Title Slides</vt:lpstr>
      <vt:lpstr>Section Dividers</vt:lpstr>
      <vt:lpstr>1_Content Slides</vt:lpstr>
      <vt:lpstr>Using Your PSAT/NMSQT® Scores to Increase College Readiness</vt:lpstr>
      <vt:lpstr>Using Your PSAT/NMSQT® Scores to Increase College Readiness </vt:lpstr>
      <vt:lpstr>Get to Know the PSAT/NMSQT®</vt:lpstr>
      <vt:lpstr>What Are the Benefits of Taking the PSAT/NMSQT®?</vt:lpstr>
      <vt:lpstr>Understanding My Paper Score Report</vt:lpstr>
      <vt:lpstr>What Are My Scores?</vt:lpstr>
      <vt:lpstr>What Are My Scores? (cont.) </vt:lpstr>
      <vt:lpstr>What Are My Score Percentiles?</vt:lpstr>
      <vt:lpstr>What Are My Score Ranges?</vt:lpstr>
      <vt:lpstr>What Is the National Merit® Scholarship Program?</vt:lpstr>
      <vt:lpstr>What Are My Areas of Strength? What Skills Do I Need to Build?</vt:lpstr>
      <vt:lpstr>What Are My Next Steps?</vt:lpstr>
      <vt:lpstr>Official SAT® Practice with Khan Academy®— It’s FREE!</vt:lpstr>
      <vt:lpstr>How Can I Practice with Khan Academy®? </vt:lpstr>
      <vt:lpstr>What Steps Will I Follow to Link My College Board Account to Khan Academy®?</vt:lpstr>
      <vt:lpstr>How Can I Link My College Board and Khan Academy® Accounts?</vt:lpstr>
      <vt:lpstr>How Do I Register for the SAT®?</vt:lpstr>
      <vt:lpstr>What Additional Resources Will Help Me Prepare for My Future?</vt:lpstr>
      <vt:lpstr>BigFuture™— Search Colleges, Scholarships, and Careers</vt:lpstr>
      <vt:lpstr>Road Map to Careers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Your PSAT/NMSQT Scores to Increase College Readiness Presentation | SAT Suite of Assessments – The College Board</dc:title>
  <dc:subject>A presentation for students on accessing PSAT/NMSQT scores online, understanding the score reports, and using scores to increase their college readiness.</dc:subject>
  <dc:creator>The College Board;SAT Suite of Assessments;PSAT/NMSQT</dc:creator>
  <cp:lastModifiedBy>McCollester, Deborah</cp:lastModifiedBy>
  <cp:revision>214</cp:revision>
  <dcterms:created xsi:type="dcterms:W3CDTF">2016-08-22T23:40:38Z</dcterms:created>
  <dcterms:modified xsi:type="dcterms:W3CDTF">2018-01-09T16:20:18Z</dcterms:modified>
</cp:coreProperties>
</file>