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4"/>
  </p:sldMasterIdLst>
  <p:notesMasterIdLst>
    <p:notesMasterId r:id="rId32"/>
  </p:notesMasterIdLst>
  <p:sldIdLst>
    <p:sldId id="256" r:id="rId5"/>
    <p:sldId id="265" r:id="rId6"/>
    <p:sldId id="301" r:id="rId7"/>
    <p:sldId id="302" r:id="rId8"/>
    <p:sldId id="303" r:id="rId9"/>
    <p:sldId id="304" r:id="rId10"/>
    <p:sldId id="305" r:id="rId11"/>
    <p:sldId id="306" r:id="rId12"/>
    <p:sldId id="307" r:id="rId13"/>
    <p:sldId id="308" r:id="rId14"/>
    <p:sldId id="309" r:id="rId15"/>
    <p:sldId id="310" r:id="rId16"/>
    <p:sldId id="312" r:id="rId17"/>
    <p:sldId id="319" r:id="rId18"/>
    <p:sldId id="320" r:id="rId19"/>
    <p:sldId id="321" r:id="rId20"/>
    <p:sldId id="322" r:id="rId21"/>
    <p:sldId id="323" r:id="rId22"/>
    <p:sldId id="324" r:id="rId23"/>
    <p:sldId id="325" r:id="rId24"/>
    <p:sldId id="313" r:id="rId25"/>
    <p:sldId id="314" r:id="rId26"/>
    <p:sldId id="315" r:id="rId27"/>
    <p:sldId id="316" r:id="rId28"/>
    <p:sldId id="317" r:id="rId29"/>
    <p:sldId id="269" r:id="rId30"/>
    <p:sldId id="318"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35"/>
    <a:srgbClr val="F16622"/>
    <a:srgbClr val="92B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35E28-F8E0-490A-8945-60B89537068B}"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AB02892D-1935-4D5F-994A-48867BC67591}">
      <dgm:prSet custT="1"/>
      <dgm:spPr/>
      <dgm:t>
        <a:bodyPr/>
        <a:lstStyle/>
        <a:p>
          <a:r>
            <a:rPr lang="en-US" sz="1600" b="0" i="0">
              <a:latin typeface="GOTHAM-BOOK" panose="02000504050000020004" pitchFamily="2" charset="0"/>
            </a:rPr>
            <a:t>Students are responsible for books and fees </a:t>
          </a:r>
        </a:p>
      </dgm:t>
    </dgm:pt>
    <dgm:pt modelId="{CE856B61-7D17-4158-8530-6DB7246C2B9D}" type="parTrans" cxnId="{690F6E5B-CF48-400A-B68D-7DBB9547B066}">
      <dgm:prSet/>
      <dgm:spPr/>
      <dgm:t>
        <a:bodyPr/>
        <a:lstStyle/>
        <a:p>
          <a:endParaRPr lang="en-US"/>
        </a:p>
      </dgm:t>
    </dgm:pt>
    <dgm:pt modelId="{F2B5DDEF-9365-467B-B87B-AE9B3042EC48}" type="sibTrans" cxnId="{690F6E5B-CF48-400A-B68D-7DBB9547B066}">
      <dgm:prSet/>
      <dgm:spPr/>
      <dgm:t>
        <a:bodyPr/>
        <a:lstStyle/>
        <a:p>
          <a:endParaRPr lang="en-US"/>
        </a:p>
      </dgm:t>
    </dgm:pt>
    <dgm:pt modelId="{5D047B04-BB32-479B-889A-5E35708DB3BC}">
      <dgm:prSet custT="1"/>
      <dgm:spPr/>
      <dgm:t>
        <a:bodyPr/>
        <a:lstStyle/>
        <a:p>
          <a:r>
            <a:rPr lang="en-US" sz="1600">
              <a:latin typeface="GOTHAM-BOOK" panose="02000504050000020004" pitchFamily="2" charset="0"/>
            </a:rPr>
            <a:t>Refunds – must withdraw before the 1</a:t>
          </a:r>
          <a:r>
            <a:rPr lang="en-US" sz="1600" baseline="30000">
              <a:latin typeface="GOTHAM-BOOK" panose="02000504050000020004" pitchFamily="2" charset="0"/>
            </a:rPr>
            <a:t>st</a:t>
          </a:r>
          <a:r>
            <a:rPr lang="en-US" sz="1600">
              <a:latin typeface="GOTHAM-BOOK" panose="02000504050000020004" pitchFamily="2" charset="0"/>
            </a:rPr>
            <a:t> day of class</a:t>
          </a:r>
        </a:p>
      </dgm:t>
    </dgm:pt>
    <dgm:pt modelId="{3C6C29A4-49EE-4884-9242-500588CE7AD4}" type="parTrans" cxnId="{8DA99503-56B9-40A1-9059-DDB6B1ADFF4C}">
      <dgm:prSet/>
      <dgm:spPr/>
      <dgm:t>
        <a:bodyPr/>
        <a:lstStyle/>
        <a:p>
          <a:endParaRPr lang="en-US"/>
        </a:p>
      </dgm:t>
    </dgm:pt>
    <dgm:pt modelId="{DCB9ED9E-2D3C-48F0-AEAE-C047DB381B45}" type="sibTrans" cxnId="{8DA99503-56B9-40A1-9059-DDB6B1ADFF4C}">
      <dgm:prSet/>
      <dgm:spPr/>
      <dgm:t>
        <a:bodyPr/>
        <a:lstStyle/>
        <a:p>
          <a:endParaRPr lang="en-US"/>
        </a:p>
      </dgm:t>
    </dgm:pt>
    <dgm:pt modelId="{15A66444-3251-4E07-9FFE-78F660AEE9A1}">
      <dgm:prSet custT="1"/>
      <dgm:spPr/>
      <dgm:t>
        <a:bodyPr/>
        <a:lstStyle/>
        <a:p>
          <a:r>
            <a:rPr lang="en-US" sz="1600">
              <a:latin typeface="GOTHAM-BOOK" panose="02000504050000020004" pitchFamily="2" charset="0"/>
            </a:rPr>
            <a:t>Attendance – no difference in excused &amp; unexcused</a:t>
          </a:r>
        </a:p>
      </dgm:t>
    </dgm:pt>
    <dgm:pt modelId="{07C00D6E-DB06-417D-9D82-3944CA3585D1}" type="parTrans" cxnId="{CD78A7E2-5806-4F4C-9CD4-E8C4ABE15BD5}">
      <dgm:prSet/>
      <dgm:spPr/>
      <dgm:t>
        <a:bodyPr/>
        <a:lstStyle/>
        <a:p>
          <a:endParaRPr lang="en-US"/>
        </a:p>
      </dgm:t>
    </dgm:pt>
    <dgm:pt modelId="{4087114D-A28A-4FC1-A34B-F04D89F74A41}" type="sibTrans" cxnId="{CD78A7E2-5806-4F4C-9CD4-E8C4ABE15BD5}">
      <dgm:prSet/>
      <dgm:spPr/>
      <dgm:t>
        <a:bodyPr/>
        <a:lstStyle/>
        <a:p>
          <a:endParaRPr lang="en-US"/>
        </a:p>
      </dgm:t>
    </dgm:pt>
    <dgm:pt modelId="{886C2907-73C9-44F5-BBF0-8A315577BE60}">
      <dgm:prSet custT="1"/>
      <dgm:spPr/>
      <dgm:t>
        <a:bodyPr/>
        <a:lstStyle/>
        <a:p>
          <a:r>
            <a:rPr lang="en-US" sz="1600">
              <a:latin typeface="GOTHAM-BOOK" panose="02000504050000020004" pitchFamily="2" charset="0"/>
            </a:rPr>
            <a:t>Expect academic rigor! Be self-directed!</a:t>
          </a:r>
        </a:p>
      </dgm:t>
    </dgm:pt>
    <dgm:pt modelId="{74E99116-2957-43D5-AD8C-5CFB0CB1CE78}" type="parTrans" cxnId="{1D365C47-4AAB-408D-B182-0007185E05A5}">
      <dgm:prSet/>
      <dgm:spPr/>
      <dgm:t>
        <a:bodyPr/>
        <a:lstStyle/>
        <a:p>
          <a:endParaRPr lang="en-US"/>
        </a:p>
      </dgm:t>
    </dgm:pt>
    <dgm:pt modelId="{C0083DB1-449C-469F-91F7-ECC0D3928520}" type="sibTrans" cxnId="{1D365C47-4AAB-408D-B182-0007185E05A5}">
      <dgm:prSet/>
      <dgm:spPr/>
      <dgm:t>
        <a:bodyPr/>
        <a:lstStyle/>
        <a:p>
          <a:endParaRPr lang="en-US"/>
        </a:p>
      </dgm:t>
    </dgm:pt>
    <dgm:pt modelId="{EA76FE52-D829-4C0A-AD8A-F85BD3E38A88}">
      <dgm:prSet custT="1"/>
      <dgm:spPr/>
      <dgm:t>
        <a:bodyPr/>
        <a:lstStyle/>
        <a:p>
          <a:r>
            <a:rPr lang="en-US" sz="1600">
              <a:latin typeface="GOTHAM-BOOK" panose="02000504050000020004" pitchFamily="2" charset="0"/>
            </a:rPr>
            <a:t>Grades earned as CCP students go on your official college transcript</a:t>
          </a:r>
        </a:p>
      </dgm:t>
    </dgm:pt>
    <dgm:pt modelId="{9C5CF209-610A-4E73-95FA-EF795676C4ED}" type="parTrans" cxnId="{5545DCEC-28B7-4190-BE4C-2452D2E4FDEA}">
      <dgm:prSet/>
      <dgm:spPr/>
      <dgm:t>
        <a:bodyPr/>
        <a:lstStyle/>
        <a:p>
          <a:endParaRPr lang="en-US"/>
        </a:p>
      </dgm:t>
    </dgm:pt>
    <dgm:pt modelId="{C1FB7DEF-E362-49EC-8076-9E0250254389}" type="sibTrans" cxnId="{5545DCEC-28B7-4190-BE4C-2452D2E4FDEA}">
      <dgm:prSet/>
      <dgm:spPr/>
      <dgm:t>
        <a:bodyPr/>
        <a:lstStyle/>
        <a:p>
          <a:endParaRPr lang="en-US"/>
        </a:p>
      </dgm:t>
    </dgm:pt>
    <dgm:pt modelId="{7708034B-7F57-4C5C-B792-BAE18B4884B9}" type="pres">
      <dgm:prSet presAssocID="{18E35E28-F8E0-490A-8945-60B89537068B}" presName="diagram" presStyleCnt="0">
        <dgm:presLayoutVars>
          <dgm:dir/>
          <dgm:resizeHandles val="exact"/>
        </dgm:presLayoutVars>
      </dgm:prSet>
      <dgm:spPr/>
    </dgm:pt>
    <dgm:pt modelId="{B50BE68B-0B1F-4845-9C6E-07D43F15EB41}" type="pres">
      <dgm:prSet presAssocID="{AB02892D-1935-4D5F-994A-48867BC67591}" presName="node" presStyleLbl="node1" presStyleIdx="0" presStyleCnt="5">
        <dgm:presLayoutVars>
          <dgm:bulletEnabled val="1"/>
        </dgm:presLayoutVars>
      </dgm:prSet>
      <dgm:spPr/>
    </dgm:pt>
    <dgm:pt modelId="{407EFD66-2B16-47B8-A652-D51318EA4711}" type="pres">
      <dgm:prSet presAssocID="{F2B5DDEF-9365-467B-B87B-AE9B3042EC48}" presName="sibTrans" presStyleCnt="0"/>
      <dgm:spPr/>
    </dgm:pt>
    <dgm:pt modelId="{E9CD4D9E-C82C-4BB4-AB83-1A9E84895AE3}" type="pres">
      <dgm:prSet presAssocID="{5D047B04-BB32-479B-889A-5E35708DB3BC}" presName="node" presStyleLbl="node1" presStyleIdx="1" presStyleCnt="5" custLinFactNeighborX="594" custLinFactNeighborY="-27729">
        <dgm:presLayoutVars>
          <dgm:bulletEnabled val="1"/>
        </dgm:presLayoutVars>
      </dgm:prSet>
      <dgm:spPr/>
    </dgm:pt>
    <dgm:pt modelId="{5FADD5A1-3435-4DA4-972B-64274D734B11}" type="pres">
      <dgm:prSet presAssocID="{DCB9ED9E-2D3C-48F0-AEAE-C047DB381B45}" presName="sibTrans" presStyleCnt="0"/>
      <dgm:spPr/>
    </dgm:pt>
    <dgm:pt modelId="{5541C8F8-8747-487B-AFF2-8B1CA9C975C1}" type="pres">
      <dgm:prSet presAssocID="{15A66444-3251-4E07-9FFE-78F660AEE9A1}" presName="node" presStyleLbl="node1" presStyleIdx="2" presStyleCnt="5">
        <dgm:presLayoutVars>
          <dgm:bulletEnabled val="1"/>
        </dgm:presLayoutVars>
      </dgm:prSet>
      <dgm:spPr/>
    </dgm:pt>
    <dgm:pt modelId="{045E0534-0771-4574-959D-BE031ECADD45}" type="pres">
      <dgm:prSet presAssocID="{4087114D-A28A-4FC1-A34B-F04D89F74A41}" presName="sibTrans" presStyleCnt="0"/>
      <dgm:spPr/>
    </dgm:pt>
    <dgm:pt modelId="{944F9DF9-306E-45ED-9E4C-0C13A6348510}" type="pres">
      <dgm:prSet presAssocID="{886C2907-73C9-44F5-BBF0-8A315577BE60}" presName="node" presStyleLbl="node1" presStyleIdx="3" presStyleCnt="5">
        <dgm:presLayoutVars>
          <dgm:bulletEnabled val="1"/>
        </dgm:presLayoutVars>
      </dgm:prSet>
      <dgm:spPr/>
    </dgm:pt>
    <dgm:pt modelId="{786D5C37-C8E0-4EB0-B625-0DAFAB2CA075}" type="pres">
      <dgm:prSet presAssocID="{C0083DB1-449C-469F-91F7-ECC0D3928520}" presName="sibTrans" presStyleCnt="0"/>
      <dgm:spPr/>
    </dgm:pt>
    <dgm:pt modelId="{EED29677-D8A1-4B00-8AFC-FB02FD4DED91}" type="pres">
      <dgm:prSet presAssocID="{EA76FE52-D829-4C0A-AD8A-F85BD3E38A88}" presName="node" presStyleLbl="node1" presStyleIdx="4" presStyleCnt="5">
        <dgm:presLayoutVars>
          <dgm:bulletEnabled val="1"/>
        </dgm:presLayoutVars>
      </dgm:prSet>
      <dgm:spPr/>
    </dgm:pt>
  </dgm:ptLst>
  <dgm:cxnLst>
    <dgm:cxn modelId="{8DA99503-56B9-40A1-9059-DDB6B1ADFF4C}" srcId="{18E35E28-F8E0-490A-8945-60B89537068B}" destId="{5D047B04-BB32-479B-889A-5E35708DB3BC}" srcOrd="1" destOrd="0" parTransId="{3C6C29A4-49EE-4884-9242-500588CE7AD4}" sibTransId="{DCB9ED9E-2D3C-48F0-AEAE-C047DB381B45}"/>
    <dgm:cxn modelId="{7004B40B-7B27-425C-B352-51CC54FD9F08}" type="presOf" srcId="{5D047B04-BB32-479B-889A-5E35708DB3BC}" destId="{E9CD4D9E-C82C-4BB4-AB83-1A9E84895AE3}" srcOrd="0" destOrd="0" presId="urn:microsoft.com/office/officeart/2005/8/layout/default"/>
    <dgm:cxn modelId="{E7E86B3F-1F38-4161-9F82-4262BFD9E4B3}" type="presOf" srcId="{18E35E28-F8E0-490A-8945-60B89537068B}" destId="{7708034B-7F57-4C5C-B792-BAE18B4884B9}" srcOrd="0" destOrd="0" presId="urn:microsoft.com/office/officeart/2005/8/layout/default"/>
    <dgm:cxn modelId="{690F6E5B-CF48-400A-B68D-7DBB9547B066}" srcId="{18E35E28-F8E0-490A-8945-60B89537068B}" destId="{AB02892D-1935-4D5F-994A-48867BC67591}" srcOrd="0" destOrd="0" parTransId="{CE856B61-7D17-4158-8530-6DB7246C2B9D}" sibTransId="{F2B5DDEF-9365-467B-B87B-AE9B3042EC48}"/>
    <dgm:cxn modelId="{1D365C47-4AAB-408D-B182-0007185E05A5}" srcId="{18E35E28-F8E0-490A-8945-60B89537068B}" destId="{886C2907-73C9-44F5-BBF0-8A315577BE60}" srcOrd="3" destOrd="0" parTransId="{74E99116-2957-43D5-AD8C-5CFB0CB1CE78}" sibTransId="{C0083DB1-449C-469F-91F7-ECC0D3928520}"/>
    <dgm:cxn modelId="{E0DF81A0-B38A-46C6-BB8A-D0307F10B30E}" type="presOf" srcId="{15A66444-3251-4E07-9FFE-78F660AEE9A1}" destId="{5541C8F8-8747-487B-AFF2-8B1CA9C975C1}" srcOrd="0" destOrd="0" presId="urn:microsoft.com/office/officeart/2005/8/layout/default"/>
    <dgm:cxn modelId="{C6E1A3B2-9A7A-4F6E-8EE6-C281A6F4C7E5}" type="presOf" srcId="{AB02892D-1935-4D5F-994A-48867BC67591}" destId="{B50BE68B-0B1F-4845-9C6E-07D43F15EB41}" srcOrd="0" destOrd="0" presId="urn:microsoft.com/office/officeart/2005/8/layout/default"/>
    <dgm:cxn modelId="{594F87C3-7D2E-43B2-AE2E-CF92C0A5AB87}" type="presOf" srcId="{EA76FE52-D829-4C0A-AD8A-F85BD3E38A88}" destId="{EED29677-D8A1-4B00-8AFC-FB02FD4DED91}" srcOrd="0" destOrd="0" presId="urn:microsoft.com/office/officeart/2005/8/layout/default"/>
    <dgm:cxn modelId="{FA8281C7-E161-43C1-903F-648540BCA2F7}" type="presOf" srcId="{886C2907-73C9-44F5-BBF0-8A315577BE60}" destId="{944F9DF9-306E-45ED-9E4C-0C13A6348510}" srcOrd="0" destOrd="0" presId="urn:microsoft.com/office/officeart/2005/8/layout/default"/>
    <dgm:cxn modelId="{CD78A7E2-5806-4F4C-9CD4-E8C4ABE15BD5}" srcId="{18E35E28-F8E0-490A-8945-60B89537068B}" destId="{15A66444-3251-4E07-9FFE-78F660AEE9A1}" srcOrd="2" destOrd="0" parTransId="{07C00D6E-DB06-417D-9D82-3944CA3585D1}" sibTransId="{4087114D-A28A-4FC1-A34B-F04D89F74A41}"/>
    <dgm:cxn modelId="{5545DCEC-28B7-4190-BE4C-2452D2E4FDEA}" srcId="{18E35E28-F8E0-490A-8945-60B89537068B}" destId="{EA76FE52-D829-4C0A-AD8A-F85BD3E38A88}" srcOrd="4" destOrd="0" parTransId="{9C5CF209-610A-4E73-95FA-EF795676C4ED}" sibTransId="{C1FB7DEF-E362-49EC-8076-9E0250254389}"/>
    <dgm:cxn modelId="{D320FB39-A898-4154-81EF-5B5A3C3E3C21}" type="presParOf" srcId="{7708034B-7F57-4C5C-B792-BAE18B4884B9}" destId="{B50BE68B-0B1F-4845-9C6E-07D43F15EB41}" srcOrd="0" destOrd="0" presId="urn:microsoft.com/office/officeart/2005/8/layout/default"/>
    <dgm:cxn modelId="{C5BF1787-2EFF-4D75-A2D7-C98F5E36D0BC}" type="presParOf" srcId="{7708034B-7F57-4C5C-B792-BAE18B4884B9}" destId="{407EFD66-2B16-47B8-A652-D51318EA4711}" srcOrd="1" destOrd="0" presId="urn:microsoft.com/office/officeart/2005/8/layout/default"/>
    <dgm:cxn modelId="{59C16065-33EB-444E-90FF-FA48874C656F}" type="presParOf" srcId="{7708034B-7F57-4C5C-B792-BAE18B4884B9}" destId="{E9CD4D9E-C82C-4BB4-AB83-1A9E84895AE3}" srcOrd="2" destOrd="0" presId="urn:microsoft.com/office/officeart/2005/8/layout/default"/>
    <dgm:cxn modelId="{ADCAF53D-CF3E-4AE8-A7F2-7B5A5F9CA6AD}" type="presParOf" srcId="{7708034B-7F57-4C5C-B792-BAE18B4884B9}" destId="{5FADD5A1-3435-4DA4-972B-64274D734B11}" srcOrd="3" destOrd="0" presId="urn:microsoft.com/office/officeart/2005/8/layout/default"/>
    <dgm:cxn modelId="{B2813A96-BD04-4E28-8355-1B17E7470CA5}" type="presParOf" srcId="{7708034B-7F57-4C5C-B792-BAE18B4884B9}" destId="{5541C8F8-8747-487B-AFF2-8B1CA9C975C1}" srcOrd="4" destOrd="0" presId="urn:microsoft.com/office/officeart/2005/8/layout/default"/>
    <dgm:cxn modelId="{8B658053-080F-4B9C-BF72-0F9A2096A47B}" type="presParOf" srcId="{7708034B-7F57-4C5C-B792-BAE18B4884B9}" destId="{045E0534-0771-4574-959D-BE031ECADD45}" srcOrd="5" destOrd="0" presId="urn:microsoft.com/office/officeart/2005/8/layout/default"/>
    <dgm:cxn modelId="{596F5F87-95B7-43E0-BF45-49F58ADB895F}" type="presParOf" srcId="{7708034B-7F57-4C5C-B792-BAE18B4884B9}" destId="{944F9DF9-306E-45ED-9E4C-0C13A6348510}" srcOrd="6" destOrd="0" presId="urn:microsoft.com/office/officeart/2005/8/layout/default"/>
    <dgm:cxn modelId="{A04CBEA3-07A5-4B4D-BEEE-1C58B44482D5}" type="presParOf" srcId="{7708034B-7F57-4C5C-B792-BAE18B4884B9}" destId="{786D5C37-C8E0-4EB0-B625-0DAFAB2CA075}" srcOrd="7" destOrd="0" presId="urn:microsoft.com/office/officeart/2005/8/layout/default"/>
    <dgm:cxn modelId="{53B4EC27-CAF5-4157-BAE1-3B665D94F2C6}" type="presParOf" srcId="{7708034B-7F57-4C5C-B792-BAE18B4884B9}" destId="{EED29677-D8A1-4B00-8AFC-FB02FD4DED9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40ED8FC-8F4C-C64A-8D7A-553D5D2E30DB}" type="doc">
      <dgm:prSet loTypeId="urn:microsoft.com/office/officeart/2005/8/layout/radial2" loCatId="relationship" qsTypeId="urn:microsoft.com/office/officeart/2005/8/quickstyle/simple1" qsCatId="simple" csTypeId="urn:microsoft.com/office/officeart/2005/8/colors/accent6_2" csCatId="accent6" phldr="1"/>
      <dgm:spPr/>
      <dgm:t>
        <a:bodyPr/>
        <a:lstStyle/>
        <a:p>
          <a:endParaRPr lang="en-US"/>
        </a:p>
      </dgm:t>
    </dgm:pt>
    <dgm:pt modelId="{ED642195-5F1A-EF4D-87AB-1BF6B823EEBD}">
      <dgm:prSet/>
      <dgm:spPr/>
      <dgm:t>
        <a:bodyPr/>
        <a:lstStyle/>
        <a:p>
          <a:r>
            <a:rPr lang="en-US">
              <a:latin typeface="GOTHAM-BOOK" panose="02000504050000020004" pitchFamily="2" charset="0"/>
            </a:rPr>
            <a:t>College Transfer Pathway</a:t>
          </a:r>
        </a:p>
      </dgm:t>
    </dgm:pt>
    <dgm:pt modelId="{90A9719E-EA6D-3543-BF6F-72462BC0007B}" type="parTrans" cxnId="{12D51BF4-4591-7748-AD38-2DA8FFC60B5C}">
      <dgm:prSet/>
      <dgm:spPr/>
      <dgm:t>
        <a:bodyPr/>
        <a:lstStyle/>
        <a:p>
          <a:endParaRPr lang="en-US"/>
        </a:p>
      </dgm:t>
    </dgm:pt>
    <dgm:pt modelId="{0F6A326F-FF57-704B-BF82-3868353AD5A4}" type="sibTrans" cxnId="{12D51BF4-4591-7748-AD38-2DA8FFC60B5C}">
      <dgm:prSet/>
      <dgm:spPr/>
      <dgm:t>
        <a:bodyPr/>
        <a:lstStyle/>
        <a:p>
          <a:endParaRPr lang="en-US"/>
        </a:p>
      </dgm:t>
    </dgm:pt>
    <dgm:pt modelId="{D722FA34-489E-C948-A374-759F19F6F42C}">
      <dgm:prSet/>
      <dgm:spPr/>
      <dgm:t>
        <a:bodyPr/>
        <a:lstStyle/>
        <a:p>
          <a:r>
            <a:rPr lang="en-US">
              <a:latin typeface="GOTHAM-BOOK" panose="02000504050000020004" pitchFamily="2" charset="0"/>
            </a:rPr>
            <a:t>Career Technical Education Pathway</a:t>
          </a:r>
        </a:p>
      </dgm:t>
    </dgm:pt>
    <dgm:pt modelId="{264DED4E-C92B-3743-986F-8732AA5918C3}" type="parTrans" cxnId="{F425B196-7410-274C-8794-BC31D3A92CD7}">
      <dgm:prSet/>
      <dgm:spPr/>
      <dgm:t>
        <a:bodyPr/>
        <a:lstStyle/>
        <a:p>
          <a:endParaRPr lang="en-US"/>
        </a:p>
      </dgm:t>
    </dgm:pt>
    <dgm:pt modelId="{BA6589C8-6D76-5249-9E31-8ED9F31249B8}" type="sibTrans" cxnId="{F425B196-7410-274C-8794-BC31D3A92CD7}">
      <dgm:prSet/>
      <dgm:spPr/>
      <dgm:t>
        <a:bodyPr/>
        <a:lstStyle/>
        <a:p>
          <a:endParaRPr lang="en-US"/>
        </a:p>
      </dgm:t>
    </dgm:pt>
    <dgm:pt modelId="{778F124D-9BED-9F4B-91A8-7BE860CE68AB}" type="pres">
      <dgm:prSet presAssocID="{840ED8FC-8F4C-C64A-8D7A-553D5D2E30DB}" presName="composite" presStyleCnt="0">
        <dgm:presLayoutVars>
          <dgm:chMax val="5"/>
          <dgm:dir/>
          <dgm:animLvl val="ctr"/>
          <dgm:resizeHandles val="exact"/>
        </dgm:presLayoutVars>
      </dgm:prSet>
      <dgm:spPr/>
    </dgm:pt>
    <dgm:pt modelId="{B746FB18-15E6-5941-B370-33342B6E9774}" type="pres">
      <dgm:prSet presAssocID="{840ED8FC-8F4C-C64A-8D7A-553D5D2E30DB}" presName="cycle" presStyleCnt="0"/>
      <dgm:spPr/>
    </dgm:pt>
    <dgm:pt modelId="{136EFEFF-FB8D-554C-BEC4-306684F0DAEC}" type="pres">
      <dgm:prSet presAssocID="{840ED8FC-8F4C-C64A-8D7A-553D5D2E30DB}" presName="centerShape" presStyleCnt="0"/>
      <dgm:spPr/>
    </dgm:pt>
    <dgm:pt modelId="{F2730FA5-5F2C-A64F-B301-2B6C7A904D5A}" type="pres">
      <dgm:prSet presAssocID="{840ED8FC-8F4C-C64A-8D7A-553D5D2E30DB}" presName="connSite" presStyleLbl="node1" presStyleIdx="0" presStyleCnt="3"/>
      <dgm:spPr/>
    </dgm:pt>
    <dgm:pt modelId="{8A18F037-53E4-0D4E-8673-CE2D22ED5F18}" type="pres">
      <dgm:prSet presAssocID="{840ED8FC-8F4C-C64A-8D7A-553D5D2E30DB}" presName="visible" presStyleLbl="node1" presStyleIdx="0" presStyleCnt="3"/>
      <dgm:spPr/>
    </dgm:pt>
    <dgm:pt modelId="{DA344C4C-53D8-D943-B168-2F63244691D9}" type="pres">
      <dgm:prSet presAssocID="{90A9719E-EA6D-3543-BF6F-72462BC0007B}" presName="Name25" presStyleLbl="parChTrans1D1" presStyleIdx="0" presStyleCnt="2"/>
      <dgm:spPr/>
    </dgm:pt>
    <dgm:pt modelId="{6370EBEC-16ED-BD40-B470-DBEFEA1C6861}" type="pres">
      <dgm:prSet presAssocID="{ED642195-5F1A-EF4D-87AB-1BF6B823EEBD}" presName="node" presStyleCnt="0"/>
      <dgm:spPr/>
    </dgm:pt>
    <dgm:pt modelId="{C3E12852-E6AB-4648-829C-ECA458A458CB}" type="pres">
      <dgm:prSet presAssocID="{ED642195-5F1A-EF4D-87AB-1BF6B823EEBD}" presName="parentNode" presStyleLbl="node1" presStyleIdx="1" presStyleCnt="3">
        <dgm:presLayoutVars>
          <dgm:chMax val="1"/>
          <dgm:bulletEnabled val="1"/>
        </dgm:presLayoutVars>
      </dgm:prSet>
      <dgm:spPr/>
    </dgm:pt>
    <dgm:pt modelId="{188EC82B-2E8C-CF42-9349-3791006145A7}" type="pres">
      <dgm:prSet presAssocID="{ED642195-5F1A-EF4D-87AB-1BF6B823EEBD}" presName="childNode" presStyleLbl="revTx" presStyleIdx="0" presStyleCnt="0">
        <dgm:presLayoutVars>
          <dgm:bulletEnabled val="1"/>
        </dgm:presLayoutVars>
      </dgm:prSet>
      <dgm:spPr/>
    </dgm:pt>
    <dgm:pt modelId="{FB49CB82-0B77-4948-98C2-A5E0C272B81F}" type="pres">
      <dgm:prSet presAssocID="{264DED4E-C92B-3743-986F-8732AA5918C3}" presName="Name25" presStyleLbl="parChTrans1D1" presStyleIdx="1" presStyleCnt="2"/>
      <dgm:spPr/>
    </dgm:pt>
    <dgm:pt modelId="{7B369F24-EBA4-E64F-BA8F-9C77F5471AE7}" type="pres">
      <dgm:prSet presAssocID="{D722FA34-489E-C948-A374-759F19F6F42C}" presName="node" presStyleCnt="0"/>
      <dgm:spPr/>
    </dgm:pt>
    <dgm:pt modelId="{59EEACEC-9750-394A-B0DD-5747B1D55B89}" type="pres">
      <dgm:prSet presAssocID="{D722FA34-489E-C948-A374-759F19F6F42C}" presName="parentNode" presStyleLbl="node1" presStyleIdx="2" presStyleCnt="3">
        <dgm:presLayoutVars>
          <dgm:chMax val="1"/>
          <dgm:bulletEnabled val="1"/>
        </dgm:presLayoutVars>
      </dgm:prSet>
      <dgm:spPr/>
    </dgm:pt>
    <dgm:pt modelId="{5E0FEA60-F5AA-9747-BA5B-C82AB0715863}" type="pres">
      <dgm:prSet presAssocID="{D722FA34-489E-C948-A374-759F19F6F42C}" presName="childNode" presStyleLbl="revTx" presStyleIdx="0" presStyleCnt="0">
        <dgm:presLayoutVars>
          <dgm:bulletEnabled val="1"/>
        </dgm:presLayoutVars>
      </dgm:prSet>
      <dgm:spPr/>
    </dgm:pt>
  </dgm:ptLst>
  <dgm:cxnLst>
    <dgm:cxn modelId="{5A552E29-518B-944D-A2BC-CDACE4AB7745}" type="presOf" srcId="{840ED8FC-8F4C-C64A-8D7A-553D5D2E30DB}" destId="{778F124D-9BED-9F4B-91A8-7BE860CE68AB}" srcOrd="0" destOrd="0" presId="urn:microsoft.com/office/officeart/2005/8/layout/radial2"/>
    <dgm:cxn modelId="{7B44383F-5DA1-0049-892B-5E2F99F13F66}" type="presOf" srcId="{D722FA34-489E-C948-A374-759F19F6F42C}" destId="{59EEACEC-9750-394A-B0DD-5747B1D55B89}" srcOrd="0" destOrd="0" presId="urn:microsoft.com/office/officeart/2005/8/layout/radial2"/>
    <dgm:cxn modelId="{8E7F8B68-7578-6841-B7C9-D53710278866}" type="presOf" srcId="{264DED4E-C92B-3743-986F-8732AA5918C3}" destId="{FB49CB82-0B77-4948-98C2-A5E0C272B81F}" srcOrd="0" destOrd="0" presId="urn:microsoft.com/office/officeart/2005/8/layout/radial2"/>
    <dgm:cxn modelId="{F425B196-7410-274C-8794-BC31D3A92CD7}" srcId="{840ED8FC-8F4C-C64A-8D7A-553D5D2E30DB}" destId="{D722FA34-489E-C948-A374-759F19F6F42C}" srcOrd="1" destOrd="0" parTransId="{264DED4E-C92B-3743-986F-8732AA5918C3}" sibTransId="{BA6589C8-6D76-5249-9E31-8ED9F31249B8}"/>
    <dgm:cxn modelId="{7BBC8AAC-B15F-0142-97E2-ABDD3EB72621}" type="presOf" srcId="{90A9719E-EA6D-3543-BF6F-72462BC0007B}" destId="{DA344C4C-53D8-D943-B168-2F63244691D9}" srcOrd="0" destOrd="0" presId="urn:microsoft.com/office/officeart/2005/8/layout/radial2"/>
    <dgm:cxn modelId="{C2A66AE3-908C-624A-A33A-31FAD6E3BFE4}" type="presOf" srcId="{ED642195-5F1A-EF4D-87AB-1BF6B823EEBD}" destId="{C3E12852-E6AB-4648-829C-ECA458A458CB}" srcOrd="0" destOrd="0" presId="urn:microsoft.com/office/officeart/2005/8/layout/radial2"/>
    <dgm:cxn modelId="{12D51BF4-4591-7748-AD38-2DA8FFC60B5C}" srcId="{840ED8FC-8F4C-C64A-8D7A-553D5D2E30DB}" destId="{ED642195-5F1A-EF4D-87AB-1BF6B823EEBD}" srcOrd="0" destOrd="0" parTransId="{90A9719E-EA6D-3543-BF6F-72462BC0007B}" sibTransId="{0F6A326F-FF57-704B-BF82-3868353AD5A4}"/>
    <dgm:cxn modelId="{C27FB987-CAA7-AD4C-86ED-C0907623BF39}" type="presParOf" srcId="{778F124D-9BED-9F4B-91A8-7BE860CE68AB}" destId="{B746FB18-15E6-5941-B370-33342B6E9774}" srcOrd="0" destOrd="0" presId="urn:microsoft.com/office/officeart/2005/8/layout/radial2"/>
    <dgm:cxn modelId="{86433FFC-DBD1-D449-94E5-EA0B9596CF8D}" type="presParOf" srcId="{B746FB18-15E6-5941-B370-33342B6E9774}" destId="{136EFEFF-FB8D-554C-BEC4-306684F0DAEC}" srcOrd="0" destOrd="0" presId="urn:microsoft.com/office/officeart/2005/8/layout/radial2"/>
    <dgm:cxn modelId="{BCF0B62D-6EE7-264C-B766-63DB03ADBDCF}" type="presParOf" srcId="{136EFEFF-FB8D-554C-BEC4-306684F0DAEC}" destId="{F2730FA5-5F2C-A64F-B301-2B6C7A904D5A}" srcOrd="0" destOrd="0" presId="urn:microsoft.com/office/officeart/2005/8/layout/radial2"/>
    <dgm:cxn modelId="{0BCC79A2-A37D-7A4E-BFFC-931E2E3B379A}" type="presParOf" srcId="{136EFEFF-FB8D-554C-BEC4-306684F0DAEC}" destId="{8A18F037-53E4-0D4E-8673-CE2D22ED5F18}" srcOrd="1" destOrd="0" presId="urn:microsoft.com/office/officeart/2005/8/layout/radial2"/>
    <dgm:cxn modelId="{1967315D-3B6A-024C-A8F7-CDD9311CA7B9}" type="presParOf" srcId="{B746FB18-15E6-5941-B370-33342B6E9774}" destId="{DA344C4C-53D8-D943-B168-2F63244691D9}" srcOrd="1" destOrd="0" presId="urn:microsoft.com/office/officeart/2005/8/layout/radial2"/>
    <dgm:cxn modelId="{855D11A8-22E1-F744-8964-B95BAC0E4185}" type="presParOf" srcId="{B746FB18-15E6-5941-B370-33342B6E9774}" destId="{6370EBEC-16ED-BD40-B470-DBEFEA1C6861}" srcOrd="2" destOrd="0" presId="urn:microsoft.com/office/officeart/2005/8/layout/radial2"/>
    <dgm:cxn modelId="{7E3902DF-7D91-4546-B6CC-3E27693BE90B}" type="presParOf" srcId="{6370EBEC-16ED-BD40-B470-DBEFEA1C6861}" destId="{C3E12852-E6AB-4648-829C-ECA458A458CB}" srcOrd="0" destOrd="0" presId="urn:microsoft.com/office/officeart/2005/8/layout/radial2"/>
    <dgm:cxn modelId="{74A9A9BB-CDE8-9E45-92CD-322B1BE041D0}" type="presParOf" srcId="{6370EBEC-16ED-BD40-B470-DBEFEA1C6861}" destId="{188EC82B-2E8C-CF42-9349-3791006145A7}" srcOrd="1" destOrd="0" presId="urn:microsoft.com/office/officeart/2005/8/layout/radial2"/>
    <dgm:cxn modelId="{3C26EBA5-FB4F-1742-A161-6D3DAF49F3B7}" type="presParOf" srcId="{B746FB18-15E6-5941-B370-33342B6E9774}" destId="{FB49CB82-0B77-4948-98C2-A5E0C272B81F}" srcOrd="3" destOrd="0" presId="urn:microsoft.com/office/officeart/2005/8/layout/radial2"/>
    <dgm:cxn modelId="{9CE8B6BD-A13D-BD4A-9B8A-B61506F6B70E}" type="presParOf" srcId="{B746FB18-15E6-5941-B370-33342B6E9774}" destId="{7B369F24-EBA4-E64F-BA8F-9C77F5471AE7}" srcOrd="4" destOrd="0" presId="urn:microsoft.com/office/officeart/2005/8/layout/radial2"/>
    <dgm:cxn modelId="{5BE3A883-F1B0-8248-9386-57FC8F7D5041}" type="presParOf" srcId="{7B369F24-EBA4-E64F-BA8F-9C77F5471AE7}" destId="{59EEACEC-9750-394A-B0DD-5747B1D55B89}" srcOrd="0" destOrd="0" presId="urn:microsoft.com/office/officeart/2005/8/layout/radial2"/>
    <dgm:cxn modelId="{44DC0237-841C-074D-B720-4482E5E63A23}" type="presParOf" srcId="{7B369F24-EBA4-E64F-BA8F-9C77F5471AE7}" destId="{5E0FEA60-F5AA-9747-BA5B-C82AB071586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BE68B-0B1F-4845-9C6E-07D43F15EB41}">
      <dsp:nvSpPr>
        <dsp:cNvPr id="0" name=""/>
        <dsp:cNvSpPr/>
      </dsp:nvSpPr>
      <dsp:spPr>
        <a:xfrm>
          <a:off x="402145" y="222"/>
          <a:ext cx="1947983" cy="11687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latin typeface="GOTHAM-BOOK" panose="02000504050000020004" pitchFamily="2" charset="0"/>
            </a:rPr>
            <a:t>Students are responsible for books and fees </a:t>
          </a:r>
        </a:p>
      </dsp:txBody>
      <dsp:txXfrm>
        <a:off x="402145" y="222"/>
        <a:ext cx="1947983" cy="1168789"/>
      </dsp:txXfrm>
    </dsp:sp>
    <dsp:sp modelId="{E9CD4D9E-C82C-4BB4-AB83-1A9E84895AE3}">
      <dsp:nvSpPr>
        <dsp:cNvPr id="0" name=""/>
        <dsp:cNvSpPr/>
      </dsp:nvSpPr>
      <dsp:spPr>
        <a:xfrm>
          <a:off x="2556497" y="0"/>
          <a:ext cx="1947983" cy="11687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GOTHAM-BOOK" panose="02000504050000020004" pitchFamily="2" charset="0"/>
            </a:rPr>
            <a:t>Refunds – must withdraw before the 1</a:t>
          </a:r>
          <a:r>
            <a:rPr lang="en-US" sz="1600" kern="1200" baseline="30000">
              <a:latin typeface="GOTHAM-BOOK" panose="02000504050000020004" pitchFamily="2" charset="0"/>
            </a:rPr>
            <a:t>st</a:t>
          </a:r>
          <a:r>
            <a:rPr lang="en-US" sz="1600" kern="1200">
              <a:latin typeface="GOTHAM-BOOK" panose="02000504050000020004" pitchFamily="2" charset="0"/>
            </a:rPr>
            <a:t> day of class</a:t>
          </a:r>
        </a:p>
      </dsp:txBody>
      <dsp:txXfrm>
        <a:off x="2556497" y="0"/>
        <a:ext cx="1947983" cy="1168789"/>
      </dsp:txXfrm>
    </dsp:sp>
    <dsp:sp modelId="{5541C8F8-8747-487B-AFF2-8B1CA9C975C1}">
      <dsp:nvSpPr>
        <dsp:cNvPr id="0" name=""/>
        <dsp:cNvSpPr/>
      </dsp:nvSpPr>
      <dsp:spPr>
        <a:xfrm>
          <a:off x="402145" y="1363811"/>
          <a:ext cx="1947983" cy="11687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GOTHAM-BOOK" panose="02000504050000020004" pitchFamily="2" charset="0"/>
            </a:rPr>
            <a:t>Attendance – no difference in excused &amp; unexcused</a:t>
          </a:r>
        </a:p>
      </dsp:txBody>
      <dsp:txXfrm>
        <a:off x="402145" y="1363811"/>
        <a:ext cx="1947983" cy="1168789"/>
      </dsp:txXfrm>
    </dsp:sp>
    <dsp:sp modelId="{944F9DF9-306E-45ED-9E4C-0C13A6348510}">
      <dsp:nvSpPr>
        <dsp:cNvPr id="0" name=""/>
        <dsp:cNvSpPr/>
      </dsp:nvSpPr>
      <dsp:spPr>
        <a:xfrm>
          <a:off x="2544926" y="1363811"/>
          <a:ext cx="1947983" cy="11687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GOTHAM-BOOK" panose="02000504050000020004" pitchFamily="2" charset="0"/>
            </a:rPr>
            <a:t>Expect academic rigor! Be self-directed!</a:t>
          </a:r>
        </a:p>
      </dsp:txBody>
      <dsp:txXfrm>
        <a:off x="2544926" y="1363811"/>
        <a:ext cx="1947983" cy="1168789"/>
      </dsp:txXfrm>
    </dsp:sp>
    <dsp:sp modelId="{EED29677-D8A1-4B00-8AFC-FB02FD4DED91}">
      <dsp:nvSpPr>
        <dsp:cNvPr id="0" name=""/>
        <dsp:cNvSpPr/>
      </dsp:nvSpPr>
      <dsp:spPr>
        <a:xfrm>
          <a:off x="1473535" y="2727399"/>
          <a:ext cx="1947983" cy="11687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GOTHAM-BOOK" panose="02000504050000020004" pitchFamily="2" charset="0"/>
            </a:rPr>
            <a:t>Grades earned as CCP students go on your official college transcript</a:t>
          </a:r>
        </a:p>
      </dsp:txBody>
      <dsp:txXfrm>
        <a:off x="1473535" y="2727399"/>
        <a:ext cx="1947983" cy="1168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9CB82-0B77-4948-98C2-A5E0C272B81F}">
      <dsp:nvSpPr>
        <dsp:cNvPr id="0" name=""/>
        <dsp:cNvSpPr/>
      </dsp:nvSpPr>
      <dsp:spPr>
        <a:xfrm rot="1752307">
          <a:off x="2248588" y="2712581"/>
          <a:ext cx="845641" cy="66005"/>
        </a:xfrm>
        <a:custGeom>
          <a:avLst/>
          <a:gdLst/>
          <a:ahLst/>
          <a:cxnLst/>
          <a:rect l="0" t="0" r="0" b="0"/>
          <a:pathLst>
            <a:path>
              <a:moveTo>
                <a:pt x="0" y="33002"/>
              </a:moveTo>
              <a:lnTo>
                <a:pt x="845641" y="3300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344C4C-53D8-D943-B168-2F63244691D9}">
      <dsp:nvSpPr>
        <dsp:cNvPr id="0" name=""/>
        <dsp:cNvSpPr/>
      </dsp:nvSpPr>
      <dsp:spPr>
        <a:xfrm rot="19898845">
          <a:off x="2243580" y="1274021"/>
          <a:ext cx="979638" cy="66005"/>
        </a:xfrm>
        <a:custGeom>
          <a:avLst/>
          <a:gdLst/>
          <a:ahLst/>
          <a:cxnLst/>
          <a:rect l="0" t="0" r="0" b="0"/>
          <a:pathLst>
            <a:path>
              <a:moveTo>
                <a:pt x="0" y="33002"/>
              </a:moveTo>
              <a:lnTo>
                <a:pt x="979638" y="3300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18F037-53E4-0D4E-8673-CE2D22ED5F18}">
      <dsp:nvSpPr>
        <dsp:cNvPr id="0" name=""/>
        <dsp:cNvSpPr/>
      </dsp:nvSpPr>
      <dsp:spPr>
        <a:xfrm>
          <a:off x="92592" y="730793"/>
          <a:ext cx="2599700" cy="25997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12852-E6AB-4648-829C-ECA458A458CB}">
      <dsp:nvSpPr>
        <dsp:cNvPr id="0" name=""/>
        <dsp:cNvSpPr/>
      </dsp:nvSpPr>
      <dsp:spPr>
        <a:xfrm>
          <a:off x="3077172" y="1179"/>
          <a:ext cx="1455332" cy="145533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latin typeface="GOTHAM-BOOK" panose="02000504050000020004" pitchFamily="2" charset="0"/>
            </a:rPr>
            <a:t>College Transfer Pathway</a:t>
          </a:r>
        </a:p>
      </dsp:txBody>
      <dsp:txXfrm>
        <a:off x="3290300" y="214307"/>
        <a:ext cx="1029076" cy="1029076"/>
      </dsp:txXfrm>
    </dsp:sp>
    <dsp:sp modelId="{59EEACEC-9750-394A-B0DD-5747B1D55B89}">
      <dsp:nvSpPr>
        <dsp:cNvPr id="0" name=""/>
        <dsp:cNvSpPr/>
      </dsp:nvSpPr>
      <dsp:spPr>
        <a:xfrm>
          <a:off x="2941337" y="2552531"/>
          <a:ext cx="1559820" cy="155982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latin typeface="GOTHAM-BOOK" panose="02000504050000020004" pitchFamily="2" charset="0"/>
            </a:rPr>
            <a:t>Career Technical Education Pathway</a:t>
          </a:r>
        </a:p>
      </dsp:txBody>
      <dsp:txXfrm>
        <a:off x="3169767" y="2780961"/>
        <a:ext cx="1102960" cy="11029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A0BC49-3B92-4547-9BCF-0B30B87B2D21}" type="datetimeFigureOut">
              <a:rPr lang="en-US" smtClean="0"/>
              <a:t>1/9/2025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65321D-CA2D-4C52-96FC-2FB7334A948D}" type="slidenum">
              <a:rPr lang="en-US" smtClean="0"/>
              <a:t>‹#›</a:t>
            </a:fld>
            <a:endParaRPr lang="en-US"/>
          </a:p>
        </p:txBody>
      </p:sp>
    </p:spTree>
    <p:extLst>
      <p:ext uri="{BB962C8B-B14F-4D97-AF65-F5344CB8AC3E}">
        <p14:creationId xmlns:p14="http://schemas.microsoft.com/office/powerpoint/2010/main" val="330338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1</a:t>
            </a:fld>
            <a:endParaRPr lang="en-US"/>
          </a:p>
        </p:txBody>
      </p:sp>
    </p:spTree>
    <p:extLst>
      <p:ext uri="{BB962C8B-B14F-4D97-AF65-F5344CB8AC3E}">
        <p14:creationId xmlns:p14="http://schemas.microsoft.com/office/powerpoint/2010/main" val="327003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10</a:t>
            </a:fld>
            <a:endParaRPr lang="en-US"/>
          </a:p>
        </p:txBody>
      </p:sp>
    </p:spTree>
    <p:extLst>
      <p:ext uri="{BB962C8B-B14F-4D97-AF65-F5344CB8AC3E}">
        <p14:creationId xmlns:p14="http://schemas.microsoft.com/office/powerpoint/2010/main" val="368831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11</a:t>
            </a:fld>
            <a:endParaRPr lang="en-US"/>
          </a:p>
        </p:txBody>
      </p:sp>
    </p:spTree>
    <p:extLst>
      <p:ext uri="{BB962C8B-B14F-4D97-AF65-F5344CB8AC3E}">
        <p14:creationId xmlns:p14="http://schemas.microsoft.com/office/powerpoint/2010/main" val="2707996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12</a:t>
            </a:fld>
            <a:endParaRPr lang="en-US"/>
          </a:p>
        </p:txBody>
      </p:sp>
    </p:spTree>
    <p:extLst>
      <p:ext uri="{BB962C8B-B14F-4D97-AF65-F5344CB8AC3E}">
        <p14:creationId xmlns:p14="http://schemas.microsoft.com/office/powerpoint/2010/main" val="52249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13</a:t>
            </a:fld>
            <a:endParaRPr lang="en-US"/>
          </a:p>
        </p:txBody>
      </p:sp>
    </p:spTree>
    <p:extLst>
      <p:ext uri="{BB962C8B-B14F-4D97-AF65-F5344CB8AC3E}">
        <p14:creationId xmlns:p14="http://schemas.microsoft.com/office/powerpoint/2010/main" val="139550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5321D-CA2D-4C52-96FC-2FB7334A948D}" type="slidenum">
              <a:rPr lang="en-US" smtClean="0"/>
              <a:t>16</a:t>
            </a:fld>
            <a:endParaRPr lang="en-US"/>
          </a:p>
        </p:txBody>
      </p:sp>
    </p:spTree>
    <p:extLst>
      <p:ext uri="{BB962C8B-B14F-4D97-AF65-F5344CB8AC3E}">
        <p14:creationId xmlns:p14="http://schemas.microsoft.com/office/powerpoint/2010/main" val="1774848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5321D-CA2D-4C52-96FC-2FB7334A948D}" type="slidenum">
              <a:rPr lang="en-US" smtClean="0"/>
              <a:t>17</a:t>
            </a:fld>
            <a:endParaRPr lang="en-US"/>
          </a:p>
        </p:txBody>
      </p:sp>
    </p:spTree>
    <p:extLst>
      <p:ext uri="{BB962C8B-B14F-4D97-AF65-F5344CB8AC3E}">
        <p14:creationId xmlns:p14="http://schemas.microsoft.com/office/powerpoint/2010/main" val="1049783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5321D-CA2D-4C52-96FC-2FB7334A948D}" type="slidenum">
              <a:rPr lang="en-US" smtClean="0"/>
              <a:t>21</a:t>
            </a:fld>
            <a:endParaRPr lang="en-US"/>
          </a:p>
        </p:txBody>
      </p:sp>
    </p:spTree>
    <p:extLst>
      <p:ext uri="{BB962C8B-B14F-4D97-AF65-F5344CB8AC3E}">
        <p14:creationId xmlns:p14="http://schemas.microsoft.com/office/powerpoint/2010/main" val="1940894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22</a:t>
            </a:fld>
            <a:endParaRPr lang="en-US"/>
          </a:p>
        </p:txBody>
      </p:sp>
    </p:spTree>
    <p:extLst>
      <p:ext uri="{BB962C8B-B14F-4D97-AF65-F5344CB8AC3E}">
        <p14:creationId xmlns:p14="http://schemas.microsoft.com/office/powerpoint/2010/main" val="3142063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5321D-CA2D-4C52-96FC-2FB7334A948D}" type="slidenum">
              <a:rPr lang="en-US" smtClean="0"/>
              <a:t>23</a:t>
            </a:fld>
            <a:endParaRPr lang="en-US"/>
          </a:p>
        </p:txBody>
      </p:sp>
    </p:spTree>
    <p:extLst>
      <p:ext uri="{BB962C8B-B14F-4D97-AF65-F5344CB8AC3E}">
        <p14:creationId xmlns:p14="http://schemas.microsoft.com/office/powerpoint/2010/main" val="598353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24</a:t>
            </a:fld>
            <a:endParaRPr lang="en-US"/>
          </a:p>
        </p:txBody>
      </p:sp>
    </p:spTree>
    <p:extLst>
      <p:ext uri="{BB962C8B-B14F-4D97-AF65-F5344CB8AC3E}">
        <p14:creationId xmlns:p14="http://schemas.microsoft.com/office/powerpoint/2010/main" val="374797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2</a:t>
            </a:fld>
            <a:endParaRPr lang="en-US"/>
          </a:p>
        </p:txBody>
      </p:sp>
    </p:spTree>
    <p:extLst>
      <p:ext uri="{BB962C8B-B14F-4D97-AF65-F5344CB8AC3E}">
        <p14:creationId xmlns:p14="http://schemas.microsoft.com/office/powerpoint/2010/main" val="2767047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25</a:t>
            </a:fld>
            <a:endParaRPr lang="en-US"/>
          </a:p>
        </p:txBody>
      </p:sp>
    </p:spTree>
    <p:extLst>
      <p:ext uri="{BB962C8B-B14F-4D97-AF65-F5344CB8AC3E}">
        <p14:creationId xmlns:p14="http://schemas.microsoft.com/office/powerpoint/2010/main" val="1323432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26</a:t>
            </a:fld>
            <a:endParaRPr lang="en-US"/>
          </a:p>
        </p:txBody>
      </p:sp>
    </p:spTree>
    <p:extLst>
      <p:ext uri="{BB962C8B-B14F-4D97-AF65-F5344CB8AC3E}">
        <p14:creationId xmlns:p14="http://schemas.microsoft.com/office/powerpoint/2010/main" val="2434225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27</a:t>
            </a:fld>
            <a:endParaRPr lang="en-US"/>
          </a:p>
        </p:txBody>
      </p:sp>
    </p:spTree>
    <p:extLst>
      <p:ext uri="{BB962C8B-B14F-4D97-AF65-F5344CB8AC3E}">
        <p14:creationId xmlns:p14="http://schemas.microsoft.com/office/powerpoint/2010/main" val="409753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3</a:t>
            </a:fld>
            <a:endParaRPr lang="en-US"/>
          </a:p>
        </p:txBody>
      </p:sp>
    </p:spTree>
    <p:extLst>
      <p:ext uri="{BB962C8B-B14F-4D97-AF65-F5344CB8AC3E}">
        <p14:creationId xmlns:p14="http://schemas.microsoft.com/office/powerpoint/2010/main" val="60064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4</a:t>
            </a:fld>
            <a:endParaRPr lang="en-US"/>
          </a:p>
        </p:txBody>
      </p:sp>
    </p:spTree>
    <p:extLst>
      <p:ext uri="{BB962C8B-B14F-4D97-AF65-F5344CB8AC3E}">
        <p14:creationId xmlns:p14="http://schemas.microsoft.com/office/powerpoint/2010/main" val="8966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5</a:t>
            </a:fld>
            <a:endParaRPr lang="en-US"/>
          </a:p>
        </p:txBody>
      </p:sp>
    </p:spTree>
    <p:extLst>
      <p:ext uri="{BB962C8B-B14F-4D97-AF65-F5344CB8AC3E}">
        <p14:creationId xmlns:p14="http://schemas.microsoft.com/office/powerpoint/2010/main" val="255904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6</a:t>
            </a:fld>
            <a:endParaRPr lang="en-US"/>
          </a:p>
        </p:txBody>
      </p:sp>
    </p:spTree>
    <p:extLst>
      <p:ext uri="{BB962C8B-B14F-4D97-AF65-F5344CB8AC3E}">
        <p14:creationId xmlns:p14="http://schemas.microsoft.com/office/powerpoint/2010/main" val="349235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7</a:t>
            </a:fld>
            <a:endParaRPr lang="en-US"/>
          </a:p>
        </p:txBody>
      </p:sp>
    </p:spTree>
    <p:extLst>
      <p:ext uri="{BB962C8B-B14F-4D97-AF65-F5344CB8AC3E}">
        <p14:creationId xmlns:p14="http://schemas.microsoft.com/office/powerpoint/2010/main" val="35961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321D-CA2D-4C52-96FC-2FB7334A948D}" type="slidenum">
              <a:rPr lang="en-US" smtClean="0"/>
              <a:t>8</a:t>
            </a:fld>
            <a:endParaRPr lang="en-US"/>
          </a:p>
        </p:txBody>
      </p:sp>
    </p:spTree>
    <p:extLst>
      <p:ext uri="{BB962C8B-B14F-4D97-AF65-F5344CB8AC3E}">
        <p14:creationId xmlns:p14="http://schemas.microsoft.com/office/powerpoint/2010/main" val="166922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5321D-CA2D-4C52-96FC-2FB7334A948D}" type="slidenum">
              <a:rPr lang="en-US" smtClean="0"/>
              <a:t>9</a:t>
            </a:fld>
            <a:endParaRPr lang="en-US"/>
          </a:p>
        </p:txBody>
      </p:sp>
    </p:spTree>
    <p:extLst>
      <p:ext uri="{BB962C8B-B14F-4D97-AF65-F5344CB8AC3E}">
        <p14:creationId xmlns:p14="http://schemas.microsoft.com/office/powerpoint/2010/main" val="394826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49D7-B1C3-2020-C5BD-D0F4E0460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CF65C9-9935-516E-E401-1A54EE98EA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83DFC5-9170-78ED-4B46-95A03B15ABB7}"/>
              </a:ext>
            </a:extLst>
          </p:cNvPr>
          <p:cNvSpPr>
            <a:spLocks noGrp="1"/>
          </p:cNvSpPr>
          <p:nvPr>
            <p:ph type="dt" sz="half" idx="10"/>
          </p:nvPr>
        </p:nvSpPr>
        <p:spPr/>
        <p:txBody>
          <a:bodyPr/>
          <a:lstStyle/>
          <a:p>
            <a:fld id="{2D6CD51E-A58F-48CF-B411-0BAF79DA57B6}" type="datetimeFigureOut">
              <a:rPr lang="en-US" smtClean="0"/>
              <a:t>1/9/2025</a:t>
            </a:fld>
            <a:endParaRPr lang="en-US"/>
          </a:p>
        </p:txBody>
      </p:sp>
      <p:sp>
        <p:nvSpPr>
          <p:cNvPr id="5" name="Footer Placeholder 4">
            <a:extLst>
              <a:ext uri="{FF2B5EF4-FFF2-40B4-BE49-F238E27FC236}">
                <a16:creationId xmlns:a16="http://schemas.microsoft.com/office/drawing/2014/main" id="{31DF1B86-E05B-70E1-8CB1-3C07D8834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D186C-7A96-27F2-49D2-5CC52217FCFC}"/>
              </a:ext>
            </a:extLst>
          </p:cNvPr>
          <p:cNvSpPr>
            <a:spLocks noGrp="1"/>
          </p:cNvSpPr>
          <p:nvPr>
            <p:ph type="sldNum" sz="quarter" idx="12"/>
          </p:nvPr>
        </p:nvSpPr>
        <p:spPr/>
        <p:txBody>
          <a:bodyPr/>
          <a:lstStyle/>
          <a:p>
            <a:fld id="{156BD9C6-9204-48E5-99AD-FE55E5769CFA}" type="slidenum">
              <a:rPr lang="en-US" smtClean="0"/>
              <a:t>‹#›</a:t>
            </a:fld>
            <a:endParaRPr lang="en-US"/>
          </a:p>
        </p:txBody>
      </p:sp>
    </p:spTree>
    <p:extLst>
      <p:ext uri="{BB962C8B-B14F-4D97-AF65-F5344CB8AC3E}">
        <p14:creationId xmlns:p14="http://schemas.microsoft.com/office/powerpoint/2010/main" val="387681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83B6-E4C3-01EB-5C75-0B3A97F962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CAFCA5-F1B5-721A-6DD2-963F99880B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BD88D-E680-5A0F-19F2-35839CF519F3}"/>
              </a:ext>
            </a:extLst>
          </p:cNvPr>
          <p:cNvSpPr>
            <a:spLocks noGrp="1"/>
          </p:cNvSpPr>
          <p:nvPr>
            <p:ph type="dt" sz="half" idx="10"/>
          </p:nvPr>
        </p:nvSpPr>
        <p:spPr/>
        <p:txBody>
          <a:bodyPr/>
          <a:lstStyle/>
          <a:p>
            <a:fld id="{2D6CD51E-A58F-48CF-B411-0BAF79DA57B6}" type="datetimeFigureOut">
              <a:rPr lang="en-US" smtClean="0"/>
              <a:t>1/9/2025</a:t>
            </a:fld>
            <a:endParaRPr lang="en-US"/>
          </a:p>
        </p:txBody>
      </p:sp>
      <p:sp>
        <p:nvSpPr>
          <p:cNvPr id="5" name="Footer Placeholder 4">
            <a:extLst>
              <a:ext uri="{FF2B5EF4-FFF2-40B4-BE49-F238E27FC236}">
                <a16:creationId xmlns:a16="http://schemas.microsoft.com/office/drawing/2014/main" id="{DD772635-CCB8-F8E1-3BF8-9B5DEC8F0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52E99-B8A5-1334-76A0-1B5D14075DBD}"/>
              </a:ext>
            </a:extLst>
          </p:cNvPr>
          <p:cNvSpPr>
            <a:spLocks noGrp="1"/>
          </p:cNvSpPr>
          <p:nvPr>
            <p:ph type="sldNum" sz="quarter" idx="12"/>
          </p:nvPr>
        </p:nvSpPr>
        <p:spPr/>
        <p:txBody>
          <a:bodyPr/>
          <a:lstStyle/>
          <a:p>
            <a:fld id="{156BD9C6-9204-48E5-99AD-FE55E5769CFA}" type="slidenum">
              <a:rPr lang="en-US" smtClean="0"/>
              <a:t>‹#›</a:t>
            </a:fld>
            <a:endParaRPr lang="en-US"/>
          </a:p>
        </p:txBody>
      </p:sp>
    </p:spTree>
    <p:extLst>
      <p:ext uri="{BB962C8B-B14F-4D97-AF65-F5344CB8AC3E}">
        <p14:creationId xmlns:p14="http://schemas.microsoft.com/office/powerpoint/2010/main" val="221709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426A8F-2F5C-ABBD-8164-4CD737293B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1D4279-F833-0C01-7A9D-ED18C0EE15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E4FAC-8BF4-1CAB-C335-ED6EA782AE9F}"/>
              </a:ext>
            </a:extLst>
          </p:cNvPr>
          <p:cNvSpPr>
            <a:spLocks noGrp="1"/>
          </p:cNvSpPr>
          <p:nvPr>
            <p:ph type="dt" sz="half" idx="10"/>
          </p:nvPr>
        </p:nvSpPr>
        <p:spPr/>
        <p:txBody>
          <a:bodyPr/>
          <a:lstStyle/>
          <a:p>
            <a:fld id="{2D6CD51E-A58F-48CF-B411-0BAF79DA57B6}" type="datetimeFigureOut">
              <a:rPr lang="en-US" smtClean="0"/>
              <a:t>1/9/2025</a:t>
            </a:fld>
            <a:endParaRPr lang="en-US"/>
          </a:p>
        </p:txBody>
      </p:sp>
      <p:sp>
        <p:nvSpPr>
          <p:cNvPr id="5" name="Footer Placeholder 4">
            <a:extLst>
              <a:ext uri="{FF2B5EF4-FFF2-40B4-BE49-F238E27FC236}">
                <a16:creationId xmlns:a16="http://schemas.microsoft.com/office/drawing/2014/main" id="{42B00B7B-89FF-2F19-C5F4-9252DB0C2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E34B2-7C81-0FBB-EAED-C7E584D42EFD}"/>
              </a:ext>
            </a:extLst>
          </p:cNvPr>
          <p:cNvSpPr>
            <a:spLocks noGrp="1"/>
          </p:cNvSpPr>
          <p:nvPr>
            <p:ph type="sldNum" sz="quarter" idx="12"/>
          </p:nvPr>
        </p:nvSpPr>
        <p:spPr/>
        <p:txBody>
          <a:bodyPr/>
          <a:lstStyle/>
          <a:p>
            <a:fld id="{156BD9C6-9204-48E5-99AD-FE55E5769CFA}" type="slidenum">
              <a:rPr lang="en-US" smtClean="0"/>
              <a:t>‹#›</a:t>
            </a:fld>
            <a:endParaRPr lang="en-US"/>
          </a:p>
        </p:txBody>
      </p:sp>
    </p:spTree>
    <p:extLst>
      <p:ext uri="{BB962C8B-B14F-4D97-AF65-F5344CB8AC3E}">
        <p14:creationId xmlns:p14="http://schemas.microsoft.com/office/powerpoint/2010/main" val="70668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88222-BF64-FD00-C4E1-9203AB550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A9D766-AF6F-7AFA-5B55-7CFD50D38F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441253-98D7-C51B-EBE3-76EF12959EA4}"/>
              </a:ext>
            </a:extLst>
          </p:cNvPr>
          <p:cNvSpPr>
            <a:spLocks noGrp="1"/>
          </p:cNvSpPr>
          <p:nvPr>
            <p:ph type="dt" sz="half" idx="10"/>
          </p:nvPr>
        </p:nvSpPr>
        <p:spPr/>
        <p:txBody>
          <a:bodyPr/>
          <a:lstStyle/>
          <a:p>
            <a:fld id="{2D6CD51E-A58F-48CF-B411-0BAF79DA57B6}" type="datetimeFigureOut">
              <a:rPr lang="en-US" smtClean="0"/>
              <a:t>1/9/2025</a:t>
            </a:fld>
            <a:endParaRPr lang="en-US"/>
          </a:p>
        </p:txBody>
      </p:sp>
      <p:sp>
        <p:nvSpPr>
          <p:cNvPr id="5" name="Footer Placeholder 4">
            <a:extLst>
              <a:ext uri="{FF2B5EF4-FFF2-40B4-BE49-F238E27FC236}">
                <a16:creationId xmlns:a16="http://schemas.microsoft.com/office/drawing/2014/main" id="{5A4EDA57-0895-752B-5FA6-43149662C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F69E3-5D1A-3C63-BB18-CB7BDB18ED7D}"/>
              </a:ext>
            </a:extLst>
          </p:cNvPr>
          <p:cNvSpPr>
            <a:spLocks noGrp="1"/>
          </p:cNvSpPr>
          <p:nvPr>
            <p:ph type="sldNum" sz="quarter" idx="12"/>
          </p:nvPr>
        </p:nvSpPr>
        <p:spPr/>
        <p:txBody>
          <a:bodyPr/>
          <a:lstStyle/>
          <a:p>
            <a:fld id="{156BD9C6-9204-48E5-99AD-FE55E5769CFA}" type="slidenum">
              <a:rPr lang="en-US" smtClean="0"/>
              <a:t>‹#›</a:t>
            </a:fld>
            <a:endParaRPr lang="en-US"/>
          </a:p>
        </p:txBody>
      </p:sp>
    </p:spTree>
    <p:extLst>
      <p:ext uri="{BB962C8B-B14F-4D97-AF65-F5344CB8AC3E}">
        <p14:creationId xmlns:p14="http://schemas.microsoft.com/office/powerpoint/2010/main" val="11529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B044-8A45-6FF9-B3CC-C12B38B5AC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1B801B-ADC6-02A8-6AC3-3FC6426F61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417A8E-9B2A-BECE-7103-8300A34993B1}"/>
              </a:ext>
            </a:extLst>
          </p:cNvPr>
          <p:cNvSpPr>
            <a:spLocks noGrp="1"/>
          </p:cNvSpPr>
          <p:nvPr>
            <p:ph type="dt" sz="half" idx="10"/>
          </p:nvPr>
        </p:nvSpPr>
        <p:spPr/>
        <p:txBody>
          <a:bodyPr/>
          <a:lstStyle/>
          <a:p>
            <a:fld id="{2D6CD51E-A58F-48CF-B411-0BAF79DA57B6}" type="datetimeFigureOut">
              <a:rPr lang="en-US" smtClean="0"/>
              <a:t>1/9/2025</a:t>
            </a:fld>
            <a:endParaRPr lang="en-US"/>
          </a:p>
        </p:txBody>
      </p:sp>
      <p:sp>
        <p:nvSpPr>
          <p:cNvPr id="5" name="Footer Placeholder 4">
            <a:extLst>
              <a:ext uri="{FF2B5EF4-FFF2-40B4-BE49-F238E27FC236}">
                <a16:creationId xmlns:a16="http://schemas.microsoft.com/office/drawing/2014/main" id="{9F3A234E-3027-2BB9-F33E-47089D5F2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F15F4-03E5-C493-941B-FEEBE686DA49}"/>
              </a:ext>
            </a:extLst>
          </p:cNvPr>
          <p:cNvSpPr>
            <a:spLocks noGrp="1"/>
          </p:cNvSpPr>
          <p:nvPr>
            <p:ph type="sldNum" sz="quarter" idx="12"/>
          </p:nvPr>
        </p:nvSpPr>
        <p:spPr/>
        <p:txBody>
          <a:bodyPr/>
          <a:lstStyle/>
          <a:p>
            <a:fld id="{156BD9C6-9204-48E5-99AD-FE55E5769CFA}" type="slidenum">
              <a:rPr lang="en-US" smtClean="0"/>
              <a:t>‹#›</a:t>
            </a:fld>
            <a:endParaRPr lang="en-US"/>
          </a:p>
        </p:txBody>
      </p:sp>
    </p:spTree>
    <p:extLst>
      <p:ext uri="{BB962C8B-B14F-4D97-AF65-F5344CB8AC3E}">
        <p14:creationId xmlns:p14="http://schemas.microsoft.com/office/powerpoint/2010/main" val="419615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A568-B6D0-0281-44A4-0462F0D12A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83A0A4-E861-C638-237E-2F1A245B53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93AA2C-E1F2-DFE6-BF50-6E9D82A0BE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5DF77-8863-6D09-1352-E577FDEAF768}"/>
              </a:ext>
            </a:extLst>
          </p:cNvPr>
          <p:cNvSpPr>
            <a:spLocks noGrp="1"/>
          </p:cNvSpPr>
          <p:nvPr>
            <p:ph type="dt" sz="half" idx="10"/>
          </p:nvPr>
        </p:nvSpPr>
        <p:spPr/>
        <p:txBody>
          <a:bodyPr/>
          <a:lstStyle/>
          <a:p>
            <a:fld id="{2D6CD51E-A58F-48CF-B411-0BAF79DA57B6}" type="datetimeFigureOut">
              <a:rPr lang="en-US" smtClean="0"/>
              <a:t>1/9/2025</a:t>
            </a:fld>
            <a:endParaRPr lang="en-US"/>
          </a:p>
        </p:txBody>
      </p:sp>
      <p:sp>
        <p:nvSpPr>
          <p:cNvPr id="6" name="Footer Placeholder 5">
            <a:extLst>
              <a:ext uri="{FF2B5EF4-FFF2-40B4-BE49-F238E27FC236}">
                <a16:creationId xmlns:a16="http://schemas.microsoft.com/office/drawing/2014/main" id="{E0315218-2267-E6C5-CCE1-731C7A541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5F2BF1-D46A-7E35-0936-71E19ADC2266}"/>
              </a:ext>
            </a:extLst>
          </p:cNvPr>
          <p:cNvSpPr>
            <a:spLocks noGrp="1"/>
          </p:cNvSpPr>
          <p:nvPr>
            <p:ph type="sldNum" sz="quarter" idx="12"/>
          </p:nvPr>
        </p:nvSpPr>
        <p:spPr/>
        <p:txBody>
          <a:bodyPr/>
          <a:lstStyle/>
          <a:p>
            <a:fld id="{156BD9C6-9204-48E5-99AD-FE55E5769CFA}" type="slidenum">
              <a:rPr lang="en-US" smtClean="0"/>
              <a:t>‹#›</a:t>
            </a:fld>
            <a:endParaRPr lang="en-US"/>
          </a:p>
        </p:txBody>
      </p:sp>
    </p:spTree>
    <p:extLst>
      <p:ext uri="{BB962C8B-B14F-4D97-AF65-F5344CB8AC3E}">
        <p14:creationId xmlns:p14="http://schemas.microsoft.com/office/powerpoint/2010/main" val="315566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BA94-C587-B61B-3340-B85CBCF1B1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499F6D-103B-0A4C-ABA2-3B80A56DE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2F6FC4-BF1B-5F9D-FF1C-DC3E168115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FC149B-F801-D315-73CC-4C5EBF2641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184F83-B56D-C55C-2326-6608288DC0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D0D3ED-EDA3-A8B8-2F85-2365F66122B5}"/>
              </a:ext>
            </a:extLst>
          </p:cNvPr>
          <p:cNvSpPr>
            <a:spLocks noGrp="1"/>
          </p:cNvSpPr>
          <p:nvPr>
            <p:ph type="dt" sz="half" idx="10"/>
          </p:nvPr>
        </p:nvSpPr>
        <p:spPr/>
        <p:txBody>
          <a:bodyPr/>
          <a:lstStyle/>
          <a:p>
            <a:fld id="{2D6CD51E-A58F-48CF-B411-0BAF79DA57B6}" type="datetimeFigureOut">
              <a:rPr lang="en-US" smtClean="0"/>
              <a:t>1/9/2025</a:t>
            </a:fld>
            <a:endParaRPr lang="en-US"/>
          </a:p>
        </p:txBody>
      </p:sp>
      <p:sp>
        <p:nvSpPr>
          <p:cNvPr id="8" name="Footer Placeholder 7">
            <a:extLst>
              <a:ext uri="{FF2B5EF4-FFF2-40B4-BE49-F238E27FC236}">
                <a16:creationId xmlns:a16="http://schemas.microsoft.com/office/drawing/2014/main" id="{6EC617C8-A27B-A12E-A6E0-5D47CEC893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5C4B58-FCAC-C478-49EA-C0BD9BD9B442}"/>
              </a:ext>
            </a:extLst>
          </p:cNvPr>
          <p:cNvSpPr>
            <a:spLocks noGrp="1"/>
          </p:cNvSpPr>
          <p:nvPr>
            <p:ph type="sldNum" sz="quarter" idx="12"/>
          </p:nvPr>
        </p:nvSpPr>
        <p:spPr/>
        <p:txBody>
          <a:bodyPr/>
          <a:lstStyle/>
          <a:p>
            <a:fld id="{156BD9C6-9204-48E5-99AD-FE55E5769CFA}" type="slidenum">
              <a:rPr lang="en-US" smtClean="0"/>
              <a:t>‹#›</a:t>
            </a:fld>
            <a:endParaRPr lang="en-US"/>
          </a:p>
        </p:txBody>
      </p:sp>
    </p:spTree>
    <p:extLst>
      <p:ext uri="{BB962C8B-B14F-4D97-AF65-F5344CB8AC3E}">
        <p14:creationId xmlns:p14="http://schemas.microsoft.com/office/powerpoint/2010/main" val="215989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16DB-5A39-C4E7-3572-D9A0BBA894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8C12ED-F8FC-35FE-7C78-7087B6D6B196}"/>
              </a:ext>
            </a:extLst>
          </p:cNvPr>
          <p:cNvSpPr>
            <a:spLocks noGrp="1"/>
          </p:cNvSpPr>
          <p:nvPr>
            <p:ph type="dt" sz="half" idx="10"/>
          </p:nvPr>
        </p:nvSpPr>
        <p:spPr/>
        <p:txBody>
          <a:bodyPr/>
          <a:lstStyle/>
          <a:p>
            <a:fld id="{2D6CD51E-A58F-48CF-B411-0BAF79DA57B6}" type="datetimeFigureOut">
              <a:rPr lang="en-US" smtClean="0"/>
              <a:t>1/9/2025</a:t>
            </a:fld>
            <a:endParaRPr lang="en-US"/>
          </a:p>
        </p:txBody>
      </p:sp>
      <p:sp>
        <p:nvSpPr>
          <p:cNvPr id="4" name="Footer Placeholder 3">
            <a:extLst>
              <a:ext uri="{FF2B5EF4-FFF2-40B4-BE49-F238E27FC236}">
                <a16:creationId xmlns:a16="http://schemas.microsoft.com/office/drawing/2014/main" id="{7D905CD8-32E4-1A08-C25A-D0F87141FB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DC777-8EAC-ADC2-B260-1A537511F584}"/>
              </a:ext>
            </a:extLst>
          </p:cNvPr>
          <p:cNvSpPr>
            <a:spLocks noGrp="1"/>
          </p:cNvSpPr>
          <p:nvPr>
            <p:ph type="sldNum" sz="quarter" idx="12"/>
          </p:nvPr>
        </p:nvSpPr>
        <p:spPr/>
        <p:txBody>
          <a:bodyPr/>
          <a:lstStyle/>
          <a:p>
            <a:fld id="{156BD9C6-9204-48E5-99AD-FE55E5769CFA}" type="slidenum">
              <a:rPr lang="en-US" smtClean="0"/>
              <a:t>‹#›</a:t>
            </a:fld>
            <a:endParaRPr lang="en-US"/>
          </a:p>
        </p:txBody>
      </p:sp>
    </p:spTree>
    <p:extLst>
      <p:ext uri="{BB962C8B-B14F-4D97-AF65-F5344CB8AC3E}">
        <p14:creationId xmlns:p14="http://schemas.microsoft.com/office/powerpoint/2010/main" val="247764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4B1834-8113-27B9-CB70-FAEB491A9FF9}"/>
              </a:ext>
            </a:extLst>
          </p:cNvPr>
          <p:cNvSpPr>
            <a:spLocks noGrp="1"/>
          </p:cNvSpPr>
          <p:nvPr>
            <p:ph type="dt" sz="half" idx="10"/>
          </p:nvPr>
        </p:nvSpPr>
        <p:spPr/>
        <p:txBody>
          <a:bodyPr/>
          <a:lstStyle/>
          <a:p>
            <a:fld id="{2D6CD51E-A58F-48CF-B411-0BAF79DA57B6}" type="datetimeFigureOut">
              <a:rPr lang="en-US" smtClean="0"/>
              <a:t>1/9/2025</a:t>
            </a:fld>
            <a:endParaRPr lang="en-US"/>
          </a:p>
        </p:txBody>
      </p:sp>
      <p:sp>
        <p:nvSpPr>
          <p:cNvPr id="3" name="Footer Placeholder 2">
            <a:extLst>
              <a:ext uri="{FF2B5EF4-FFF2-40B4-BE49-F238E27FC236}">
                <a16:creationId xmlns:a16="http://schemas.microsoft.com/office/drawing/2014/main" id="{8E9DC892-AB8E-E934-2139-86A7FC36A6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63EDD1-05C3-2778-1A62-9EE10DC9F893}"/>
              </a:ext>
            </a:extLst>
          </p:cNvPr>
          <p:cNvSpPr>
            <a:spLocks noGrp="1"/>
          </p:cNvSpPr>
          <p:nvPr>
            <p:ph type="sldNum" sz="quarter" idx="12"/>
          </p:nvPr>
        </p:nvSpPr>
        <p:spPr/>
        <p:txBody>
          <a:bodyPr/>
          <a:lstStyle/>
          <a:p>
            <a:fld id="{156BD9C6-9204-48E5-99AD-FE55E5769CFA}" type="slidenum">
              <a:rPr lang="en-US" smtClean="0"/>
              <a:t>‹#›</a:t>
            </a:fld>
            <a:endParaRPr lang="en-US"/>
          </a:p>
        </p:txBody>
      </p:sp>
    </p:spTree>
    <p:extLst>
      <p:ext uri="{BB962C8B-B14F-4D97-AF65-F5344CB8AC3E}">
        <p14:creationId xmlns:p14="http://schemas.microsoft.com/office/powerpoint/2010/main" val="386557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98B7-23FF-1132-3BB6-F291EB140C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F224F5-7DAF-CE3C-47BC-667C07E14E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C3A4F0-A9FD-732C-8AEA-511AF9F59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61ABF-004D-0500-8A72-BF234FD196B2}"/>
              </a:ext>
            </a:extLst>
          </p:cNvPr>
          <p:cNvSpPr>
            <a:spLocks noGrp="1"/>
          </p:cNvSpPr>
          <p:nvPr>
            <p:ph type="dt" sz="half" idx="10"/>
          </p:nvPr>
        </p:nvSpPr>
        <p:spPr/>
        <p:txBody>
          <a:bodyPr/>
          <a:lstStyle/>
          <a:p>
            <a:fld id="{2D6CD51E-A58F-48CF-B411-0BAF79DA57B6}" type="datetimeFigureOut">
              <a:rPr lang="en-US" smtClean="0"/>
              <a:t>1/9/2025</a:t>
            </a:fld>
            <a:endParaRPr lang="en-US"/>
          </a:p>
        </p:txBody>
      </p:sp>
      <p:sp>
        <p:nvSpPr>
          <p:cNvPr id="6" name="Footer Placeholder 5">
            <a:extLst>
              <a:ext uri="{FF2B5EF4-FFF2-40B4-BE49-F238E27FC236}">
                <a16:creationId xmlns:a16="http://schemas.microsoft.com/office/drawing/2014/main" id="{C710C29D-8D95-2F43-12C8-0F21E696D5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7768D2-294D-8782-0413-6A240B232BE3}"/>
              </a:ext>
            </a:extLst>
          </p:cNvPr>
          <p:cNvSpPr>
            <a:spLocks noGrp="1"/>
          </p:cNvSpPr>
          <p:nvPr>
            <p:ph type="sldNum" sz="quarter" idx="12"/>
          </p:nvPr>
        </p:nvSpPr>
        <p:spPr/>
        <p:txBody>
          <a:bodyPr/>
          <a:lstStyle/>
          <a:p>
            <a:fld id="{156BD9C6-9204-48E5-99AD-FE55E5769CFA}" type="slidenum">
              <a:rPr lang="en-US" smtClean="0"/>
              <a:t>‹#›</a:t>
            </a:fld>
            <a:endParaRPr lang="en-US"/>
          </a:p>
        </p:txBody>
      </p:sp>
    </p:spTree>
    <p:extLst>
      <p:ext uri="{BB962C8B-B14F-4D97-AF65-F5344CB8AC3E}">
        <p14:creationId xmlns:p14="http://schemas.microsoft.com/office/powerpoint/2010/main" val="398836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CCFC-C889-9329-4A53-AA1DFC57F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EDE8DF-5D20-5242-A15D-414BA33727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4FE2E-3B24-AFA9-A9B1-4F4F56DD3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BFF9CC-BA95-A18A-CC0F-124F4B10DE9F}"/>
              </a:ext>
            </a:extLst>
          </p:cNvPr>
          <p:cNvSpPr>
            <a:spLocks noGrp="1"/>
          </p:cNvSpPr>
          <p:nvPr>
            <p:ph type="dt" sz="half" idx="10"/>
          </p:nvPr>
        </p:nvSpPr>
        <p:spPr/>
        <p:txBody>
          <a:bodyPr/>
          <a:lstStyle/>
          <a:p>
            <a:fld id="{2D6CD51E-A58F-48CF-B411-0BAF79DA57B6}" type="datetimeFigureOut">
              <a:rPr lang="en-US" smtClean="0"/>
              <a:t>1/9/2025</a:t>
            </a:fld>
            <a:endParaRPr lang="en-US"/>
          </a:p>
        </p:txBody>
      </p:sp>
      <p:sp>
        <p:nvSpPr>
          <p:cNvPr id="6" name="Footer Placeholder 5">
            <a:extLst>
              <a:ext uri="{FF2B5EF4-FFF2-40B4-BE49-F238E27FC236}">
                <a16:creationId xmlns:a16="http://schemas.microsoft.com/office/drawing/2014/main" id="{EBF52B31-F1F9-7AE1-8F9F-643E16DA58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0BD94-DD07-BA8D-A3B1-C14E6F1A293B}"/>
              </a:ext>
            </a:extLst>
          </p:cNvPr>
          <p:cNvSpPr>
            <a:spLocks noGrp="1"/>
          </p:cNvSpPr>
          <p:nvPr>
            <p:ph type="sldNum" sz="quarter" idx="12"/>
          </p:nvPr>
        </p:nvSpPr>
        <p:spPr/>
        <p:txBody>
          <a:bodyPr/>
          <a:lstStyle/>
          <a:p>
            <a:fld id="{156BD9C6-9204-48E5-99AD-FE55E5769CFA}" type="slidenum">
              <a:rPr lang="en-US" smtClean="0"/>
              <a:t>‹#›</a:t>
            </a:fld>
            <a:endParaRPr lang="en-US"/>
          </a:p>
        </p:txBody>
      </p:sp>
    </p:spTree>
    <p:extLst>
      <p:ext uri="{BB962C8B-B14F-4D97-AF65-F5344CB8AC3E}">
        <p14:creationId xmlns:p14="http://schemas.microsoft.com/office/powerpoint/2010/main" val="917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434830-EE0E-B15B-50DE-37E4011882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079393-64D2-DFD9-7AF9-BFDC4D468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C9355-2C37-62BA-DB89-2884ABD76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CD51E-A58F-48CF-B411-0BAF79DA57B6}" type="datetimeFigureOut">
              <a:rPr lang="en-US" smtClean="0"/>
              <a:t>1/9/2025</a:t>
            </a:fld>
            <a:endParaRPr lang="en-US"/>
          </a:p>
        </p:txBody>
      </p:sp>
      <p:sp>
        <p:nvSpPr>
          <p:cNvPr id="5" name="Footer Placeholder 4">
            <a:extLst>
              <a:ext uri="{FF2B5EF4-FFF2-40B4-BE49-F238E27FC236}">
                <a16:creationId xmlns:a16="http://schemas.microsoft.com/office/drawing/2014/main" id="{F0F8651D-EB02-2466-5248-CEDD9F6D4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723F10-1DEE-F9EE-1530-177EC198D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BD9C6-9204-48E5-99AD-FE55E5769CFA}" type="slidenum">
              <a:rPr lang="en-US" smtClean="0"/>
              <a:t>‹#›</a:t>
            </a:fld>
            <a:endParaRPr lang="en-US"/>
          </a:p>
        </p:txBody>
      </p:sp>
    </p:spTree>
    <p:extLst>
      <p:ext uri="{BB962C8B-B14F-4D97-AF65-F5344CB8AC3E}">
        <p14:creationId xmlns:p14="http://schemas.microsoft.com/office/powerpoint/2010/main" val="3571156507"/>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gtcc.edu/academics/high-school-programs/ccp-career-technical-education-pathway.ph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as@gtcc.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diverseeducation.com/institutions/community-colleges/article/15109361/rethinking-the-16-week-semester-is-a-shorter-semester-more-equitable-and-for-whom"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osf.io/preprints/edarxiv/cuj37"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tcc.edu/admissions-and-aid/how-to-pay-for-college/cashiers-office.php"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ccpadmissions@gtcc.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ccp@gtcc.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mailto:CCP@gtcc.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pngall.com/calendar-pn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ccp@gtcc.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png"/><Relationship Id="rId4" Type="http://schemas.openxmlformats.org/officeDocument/2006/relationships/hyperlink" Target="http://www.gtcc.edu/cc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tcc.edu/_files/programs/gtcc_ccp_dual_credit_allowance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tcc.edu/academics/high-school-programs/ccp-college-transfer-pathway.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nccommunitycolleges.edu/sites/default/files/basic-pages/academic-programs/attachments/transfer_course_list_appendixg_2020.pdf" TargetMode="External"/><Relationship Id="rId4" Type="http://schemas.openxmlformats.org/officeDocument/2006/relationships/hyperlink" Target="https://www.northcarolina.edu/future-students/transfer-students/nc-community-college-transf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5530" y="3192651"/>
            <a:ext cx="5744901" cy="1687294"/>
          </a:xfrm>
        </p:spPr>
        <p:txBody>
          <a:bodyPr>
            <a:normAutofit fontScale="90000"/>
          </a:bodyPr>
          <a:lstStyle/>
          <a:p>
            <a:pPr algn="l"/>
            <a:r>
              <a:rPr lang="en-US" sz="7200" b="1" dirty="0">
                <a:latin typeface="Gotham" panose="02000504050000020004" pitchFamily="2" charset="0"/>
              </a:rPr>
              <a:t>Career &amp; College Promise</a:t>
            </a:r>
            <a:br>
              <a:rPr lang="en-US" dirty="0"/>
            </a:br>
            <a:r>
              <a:rPr lang="en-US" sz="4000" dirty="0">
                <a:latin typeface="GOTHAM-BOOK" panose="02000504050000020004" pitchFamily="2" charset="0"/>
              </a:rPr>
              <a:t>Explore the Possibilities!</a:t>
            </a:r>
            <a:endParaRPr lang="en-US" dirty="0">
              <a:latin typeface="GOTHAM-BOOK" panose="02000504050000020004" pitchFamily="2" charset="0"/>
            </a:endParaRPr>
          </a:p>
        </p:txBody>
      </p:sp>
      <p:sp>
        <p:nvSpPr>
          <p:cNvPr id="4" name="TextBox 3">
            <a:extLst>
              <a:ext uri="{FF2B5EF4-FFF2-40B4-BE49-F238E27FC236}">
                <a16:creationId xmlns:a16="http://schemas.microsoft.com/office/drawing/2014/main" id="{A20A4A58-57D1-4E20-8377-69F2481C3DDD}"/>
              </a:ext>
            </a:extLst>
          </p:cNvPr>
          <p:cNvSpPr txBox="1"/>
          <p:nvPr/>
        </p:nvSpPr>
        <p:spPr>
          <a:xfrm>
            <a:off x="5945530" y="4879945"/>
            <a:ext cx="5593712" cy="646331"/>
          </a:xfrm>
          <a:prstGeom prst="rect">
            <a:avLst/>
          </a:prstGeom>
          <a:noFill/>
        </p:spPr>
        <p:txBody>
          <a:bodyPr wrap="square" rtlCol="0">
            <a:spAutoFit/>
          </a:bodyPr>
          <a:lstStyle/>
          <a:p>
            <a:r>
              <a:rPr lang="en-US" sz="3600" dirty="0">
                <a:solidFill>
                  <a:srgbClr val="007235"/>
                </a:solidFill>
                <a:latin typeface="GOTHAM-BOOK" panose="02000504050000020004" pitchFamily="2" charset="0"/>
              </a:rPr>
              <a:t>www.gtcc.edu/ccp</a:t>
            </a:r>
          </a:p>
        </p:txBody>
      </p:sp>
      <p:pic>
        <p:nvPicPr>
          <p:cNvPr id="6" name="Picture 5" descr="A black and green logo&#10;&#10;Description automatically generated">
            <a:extLst>
              <a:ext uri="{FF2B5EF4-FFF2-40B4-BE49-F238E27FC236}">
                <a16:creationId xmlns:a16="http://schemas.microsoft.com/office/drawing/2014/main" id="{5E74D2A5-154E-3846-9321-72E769B48D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322" y="316287"/>
            <a:ext cx="2913355" cy="989150"/>
          </a:xfrm>
          <a:prstGeom prst="rect">
            <a:avLst/>
          </a:prstGeom>
        </p:spPr>
      </p:pic>
      <p:pic>
        <p:nvPicPr>
          <p:cNvPr id="8" name="Picture 7" descr="Two men posing for a picture&#10;&#10;Description automatically generated">
            <a:extLst>
              <a:ext uri="{FF2B5EF4-FFF2-40B4-BE49-F238E27FC236}">
                <a16:creationId xmlns:a16="http://schemas.microsoft.com/office/drawing/2014/main" id="{FBE6DD43-FE20-329C-5F93-CCDCC0AB25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737" r="18311"/>
          <a:stretch/>
        </p:blipFill>
        <p:spPr>
          <a:xfrm>
            <a:off x="1637441" y="1658135"/>
            <a:ext cx="4084038" cy="4127061"/>
          </a:xfrm>
          <a:prstGeom prst="rect">
            <a:avLst/>
          </a:prstGeom>
        </p:spPr>
      </p:pic>
    </p:spTree>
    <p:extLst>
      <p:ext uri="{BB962C8B-B14F-4D97-AF65-F5344CB8AC3E}">
        <p14:creationId xmlns:p14="http://schemas.microsoft.com/office/powerpoint/2010/main" val="374167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876148" cy="10464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rgbClr val="007235"/>
                </a:solidFill>
                <a:latin typeface="Gotham" panose="02000504050000020004" pitchFamily="2" charset="0"/>
                <a:hlinkClick r:id="rId3">
                  <a:extLst>
                    <a:ext uri="{A12FA001-AC4F-418D-AE19-62706E023703}">
                      <ahyp:hlinkClr xmlns:ahyp="http://schemas.microsoft.com/office/drawing/2018/hyperlinkcolor" val="tx"/>
                    </a:ext>
                  </a:extLst>
                </a:hlinkClick>
              </a:rPr>
              <a:t>Career Technical Education Pathway</a:t>
            </a:r>
            <a:endParaRPr lang="en-US" sz="4000" b="1" dirty="0">
              <a:solidFill>
                <a:srgbClr val="007235"/>
              </a:solidFill>
              <a:latin typeface="Gotham" panose="02000504050000020004" pitchFamily="2" charset="0"/>
            </a:endParaRP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379922"/>
            <a:ext cx="10876148" cy="2226059"/>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US" sz="2400" dirty="0">
                <a:latin typeface="GOTHAM-BOOK" panose="02000504050000020004" pitchFamily="2" charset="0"/>
              </a:rPr>
              <a:t>Students are prepared for highly skilled, high salary, and/or in-demand careers</a:t>
            </a:r>
          </a:p>
          <a:p>
            <a:pPr marL="342900" indent="-342900">
              <a:lnSpc>
                <a:spcPct val="150000"/>
              </a:lnSpc>
              <a:buFont typeface="Arial" panose="020B0604020202020204" pitchFamily="34" charset="0"/>
              <a:buChar char="•"/>
            </a:pPr>
            <a:r>
              <a:rPr lang="en-US" sz="2400" dirty="0">
                <a:latin typeface="GOTHAM-BOOK" panose="02000504050000020004" pitchFamily="2" charset="0"/>
              </a:rPr>
              <a:t>Students receive hands-on training</a:t>
            </a:r>
          </a:p>
          <a:p>
            <a:pPr marL="342900" indent="-342900">
              <a:lnSpc>
                <a:spcPct val="150000"/>
              </a:lnSpc>
              <a:buFont typeface="Arial" panose="020B0604020202020204" pitchFamily="34" charset="0"/>
              <a:buChar char="•"/>
            </a:pPr>
            <a:r>
              <a:rPr lang="en-US" sz="2400" dirty="0">
                <a:latin typeface="GOTHAM-BOOK" panose="02000504050000020004" pitchFamily="2" charset="0"/>
              </a:rPr>
              <a:t>Students learn job specific skills related to their specific pathway</a:t>
            </a:r>
          </a:p>
        </p:txBody>
      </p:sp>
    </p:spTree>
    <p:extLst>
      <p:ext uri="{BB962C8B-B14F-4D97-AF65-F5344CB8AC3E}">
        <p14:creationId xmlns:p14="http://schemas.microsoft.com/office/powerpoint/2010/main" val="3152884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876148" cy="1046485"/>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base"/>
            <a:r>
              <a:rPr lang="en-US" b="1" i="0" dirty="0">
                <a:solidFill>
                  <a:srgbClr val="007235"/>
                </a:solidFill>
                <a:effectLst/>
                <a:latin typeface="Gotham"/>
              </a:rPr>
              <a:t>Mechatronics Engineering Technology - CCP Pathway</a:t>
            </a: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530393"/>
            <a:ext cx="5846301" cy="4278094"/>
          </a:xfrm>
          <a:prstGeom prst="rect">
            <a:avLst/>
          </a:prstGeom>
          <a:noFill/>
        </p:spPr>
        <p:txBody>
          <a:bodyPr wrap="square" lIns="91440" tIns="45720" rIns="91440" bIns="45720" rtlCol="0" anchor="t">
            <a:spAutoFit/>
          </a:bodyPr>
          <a:lstStyle/>
          <a:p>
            <a:pPr algn="l" fontAlgn="base"/>
            <a:r>
              <a:rPr lang="en-US" sz="1600" b="0" i="0" dirty="0">
                <a:solidFill>
                  <a:srgbClr val="3A3A3A"/>
                </a:solidFill>
                <a:effectLst/>
                <a:latin typeface="GOTHAM-BOOK" panose="02000504050000020004"/>
              </a:rPr>
              <a:t>Upon completion of this curriculum, graduates should be able to individually or with a team safely install, inspect, repair and maintain industrial process and support equipment. Students will also be encouraged to pursue skill development as lifelong learners. Completion of this pathway consists of 5 of the 23 courses required in the Mechatronics Engineering Technology AAS degree. </a:t>
            </a:r>
          </a:p>
          <a:p>
            <a:pPr algn="l" fontAlgn="base"/>
            <a:endParaRPr lang="en-US" sz="1600" b="0" i="0" dirty="0">
              <a:solidFill>
                <a:srgbClr val="3A3A3A"/>
              </a:solidFill>
              <a:effectLst/>
              <a:latin typeface="GOTHAM-BOOK" panose="02000504050000020004"/>
            </a:endParaRPr>
          </a:p>
          <a:p>
            <a:pPr algn="l" fontAlgn="base"/>
            <a:r>
              <a:rPr lang="en-US" sz="1600" b="0" i="0" dirty="0">
                <a:solidFill>
                  <a:srgbClr val="3A3A3A"/>
                </a:solidFill>
                <a:effectLst/>
                <a:latin typeface="GOTHAM-BOOK" panose="02000504050000020004"/>
              </a:rPr>
              <a:t>Program outcomes:</a:t>
            </a:r>
          </a:p>
          <a:p>
            <a:pPr algn="l" fontAlgn="base"/>
            <a:endParaRPr lang="en-US" sz="1600" b="0" i="0" dirty="0">
              <a:solidFill>
                <a:srgbClr val="3A3A3A"/>
              </a:solidFill>
              <a:effectLst/>
              <a:latin typeface="GOTHAM-BOOK" panose="02000504050000020004"/>
            </a:endParaRPr>
          </a:p>
          <a:p>
            <a:pPr lvl="1" fontAlgn="base">
              <a:buFont typeface="Arial" panose="020B0604020202020204" pitchFamily="34" charset="0"/>
              <a:buChar char="•"/>
            </a:pPr>
            <a:r>
              <a:rPr lang="en-US" sz="1600" b="0" i="0" dirty="0">
                <a:solidFill>
                  <a:srgbClr val="3A3A3A"/>
                </a:solidFill>
                <a:effectLst/>
                <a:latin typeface="GOTHAM-BOOK" panose="02000504050000020004"/>
              </a:rPr>
              <a:t>Display a working knowledge of mechanical systems; hydraulic/pneumatic systems; and electrical and motors and control systems.</a:t>
            </a:r>
          </a:p>
          <a:p>
            <a:pPr lvl="1" fontAlgn="base">
              <a:buFont typeface="Arial" panose="020B0604020202020204" pitchFamily="34" charset="0"/>
              <a:buChar char="•"/>
            </a:pPr>
            <a:r>
              <a:rPr lang="en-US" sz="1600" b="0" i="0" dirty="0">
                <a:solidFill>
                  <a:srgbClr val="3A3A3A"/>
                </a:solidFill>
                <a:effectLst/>
                <a:latin typeface="GOTHAM-BOOK" panose="02000504050000020004"/>
              </a:rPr>
              <a:t>Perform preventative maintenance and troubleshoot a variety of industrial systems;</a:t>
            </a:r>
          </a:p>
          <a:p>
            <a:pPr lvl="1" fontAlgn="base">
              <a:buFont typeface="Arial" panose="020B0604020202020204" pitchFamily="34" charset="0"/>
              <a:buChar char="•"/>
            </a:pPr>
            <a:r>
              <a:rPr lang="en-US" sz="1600" b="0" i="0" dirty="0">
                <a:solidFill>
                  <a:srgbClr val="3A3A3A"/>
                </a:solidFill>
                <a:effectLst/>
                <a:latin typeface="GOTHAM-BOOK" panose="02000504050000020004"/>
              </a:rPr>
              <a:t>Work safely according to industry standards</a:t>
            </a:r>
          </a:p>
          <a:p>
            <a:pPr lvl="1" fontAlgn="base">
              <a:buFont typeface="Arial" panose="020B0604020202020204" pitchFamily="34" charset="0"/>
              <a:buChar char="•"/>
            </a:pPr>
            <a:r>
              <a:rPr lang="en-US" sz="1600" b="0" i="0" dirty="0">
                <a:solidFill>
                  <a:srgbClr val="3A3A3A"/>
                </a:solidFill>
                <a:effectLst/>
                <a:latin typeface="GOTHAM-BOOK" panose="02000504050000020004"/>
              </a:rPr>
              <a:t>Provides foundation to Mechatronics Engineering Technology AAS degree</a:t>
            </a:r>
          </a:p>
        </p:txBody>
      </p:sp>
      <p:pic>
        <p:nvPicPr>
          <p:cNvPr id="10" name="Content Placeholder 9">
            <a:extLst>
              <a:ext uri="{FF2B5EF4-FFF2-40B4-BE49-F238E27FC236}">
                <a16:creationId xmlns:a16="http://schemas.microsoft.com/office/drawing/2014/main" id="{7CEA0033-9F39-DD7F-932F-C951C62D83DC}"/>
              </a:ext>
            </a:extLst>
          </p:cNvPr>
          <p:cNvPicPr>
            <a:picLocks noGrp="1" noChangeAspect="1"/>
          </p:cNvPicPr>
          <p:nvPr>
            <p:ph idx="1"/>
          </p:nvPr>
        </p:nvPicPr>
        <p:blipFill>
          <a:blip r:embed="rId3"/>
          <a:stretch>
            <a:fillRect/>
          </a:stretch>
        </p:blipFill>
        <p:spPr>
          <a:xfrm>
            <a:off x="6578578" y="1838303"/>
            <a:ext cx="4880851" cy="3666758"/>
          </a:xfrm>
        </p:spPr>
      </p:pic>
    </p:spTree>
    <p:extLst>
      <p:ext uri="{BB962C8B-B14F-4D97-AF65-F5344CB8AC3E}">
        <p14:creationId xmlns:p14="http://schemas.microsoft.com/office/powerpoint/2010/main" val="2412532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876148" cy="10464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i="0" dirty="0">
                <a:solidFill>
                  <a:srgbClr val="007235"/>
                </a:solidFill>
                <a:effectLst/>
                <a:latin typeface="Gotham" panose="02000504050000020004"/>
              </a:rPr>
              <a:t>Business Administration - CCP Pathway</a:t>
            </a:r>
          </a:p>
          <a:p>
            <a:pPr algn="l"/>
            <a:endParaRPr lang="en-US" sz="4000" b="1" dirty="0">
              <a:solidFill>
                <a:srgbClr val="007235"/>
              </a:solidFill>
              <a:latin typeface="Gotham" panose="02000504050000020004" pitchFamily="2" charset="0"/>
            </a:endParaRP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530393"/>
            <a:ext cx="5846301" cy="4031873"/>
          </a:xfrm>
          <a:prstGeom prst="rect">
            <a:avLst/>
          </a:prstGeom>
          <a:noFill/>
        </p:spPr>
        <p:txBody>
          <a:bodyPr wrap="square" lIns="91440" tIns="45720" rIns="91440" bIns="45720" rtlCol="0" anchor="t">
            <a:spAutoFit/>
          </a:bodyPr>
          <a:lstStyle/>
          <a:p>
            <a:pPr algn="l" fontAlgn="base"/>
            <a:r>
              <a:rPr lang="en-US" sz="1600" b="0" i="0" dirty="0">
                <a:effectLst/>
                <a:latin typeface="GOTHAM-BOOK" panose="02000504050000020004"/>
              </a:rPr>
              <a:t>This certificate program provides graduates with a basic foundation in business administration.  Credit earned in this program may be transferred toward an Associate in Applied Science Degree in Business Administration or an Associate in Applied Science Degree in Business Administration - Human Resource Management.</a:t>
            </a:r>
          </a:p>
          <a:p>
            <a:pPr algn="l" fontAlgn="base"/>
            <a:endParaRPr lang="en-US" sz="1600" b="0" i="0" dirty="0">
              <a:effectLst/>
              <a:latin typeface="GOTHAM-BOOK" panose="02000504050000020004"/>
            </a:endParaRPr>
          </a:p>
          <a:p>
            <a:pPr algn="l" fontAlgn="base"/>
            <a:r>
              <a:rPr lang="en-US" sz="1600" b="0" i="0" dirty="0">
                <a:effectLst/>
                <a:latin typeface="GOTHAM-BOOK" panose="02000504050000020004"/>
              </a:rPr>
              <a:t>Upon successful completion of the Business Administration Core Certificate, the graduate should be able to:</a:t>
            </a:r>
          </a:p>
          <a:p>
            <a:pPr algn="l" fontAlgn="base"/>
            <a:endParaRPr lang="en-US" sz="1600" b="0" i="0" dirty="0">
              <a:effectLst/>
              <a:latin typeface="GOTHAM-BOOK" panose="02000504050000020004"/>
            </a:endParaRPr>
          </a:p>
          <a:p>
            <a:pPr lvl="1" fontAlgn="base">
              <a:buFont typeface="Arial" panose="020B0604020202020204" pitchFamily="34" charset="0"/>
              <a:buChar char="•"/>
            </a:pPr>
            <a:r>
              <a:rPr lang="en-US" sz="1600" b="0" i="0" dirty="0">
                <a:effectLst/>
                <a:latin typeface="GOTHAM-BOOK" panose="02000504050000020004"/>
              </a:rPr>
              <a:t>Prepare financial statements correctly</a:t>
            </a:r>
          </a:p>
          <a:p>
            <a:pPr lvl="1" fontAlgn="base">
              <a:buFont typeface="Arial" panose="020B0604020202020204" pitchFamily="34" charset="0"/>
              <a:buChar char="•"/>
            </a:pPr>
            <a:r>
              <a:rPr lang="en-US" sz="1600" b="0" i="0" dirty="0">
                <a:effectLst/>
                <a:latin typeface="GOTHAM-BOOK" panose="02000504050000020004"/>
              </a:rPr>
              <a:t>Explain the role of management and its interrelationship with other functional areas in order to achieve organizational goals</a:t>
            </a:r>
          </a:p>
          <a:p>
            <a:pPr lvl="1" fontAlgn="base">
              <a:buFont typeface="Arial" panose="020B0604020202020204" pitchFamily="34" charset="0"/>
              <a:buChar char="•"/>
            </a:pPr>
            <a:r>
              <a:rPr lang="en-US" sz="1600" b="0" i="0" dirty="0">
                <a:effectLst/>
                <a:latin typeface="GOTHAM-BOOK" panose="02000504050000020004"/>
              </a:rPr>
              <a:t>Identify legal and ethical issues that arise in business decisions and the laws that apply</a:t>
            </a:r>
          </a:p>
          <a:p>
            <a:pPr lvl="1" fontAlgn="base">
              <a:buFont typeface="Arial" panose="020B0604020202020204" pitchFamily="34" charset="0"/>
              <a:buChar char="•"/>
            </a:pPr>
            <a:r>
              <a:rPr lang="en-US" sz="1600" b="0" i="0" dirty="0">
                <a:effectLst/>
                <a:latin typeface="GOTHAM-BOOK" panose="02000504050000020004"/>
              </a:rPr>
              <a:t>Apply marketing principles in organizational decision making</a:t>
            </a:r>
          </a:p>
          <a:p>
            <a:pPr lvl="1" fontAlgn="base">
              <a:buFont typeface="Arial" panose="020B0604020202020204" pitchFamily="34" charset="0"/>
              <a:buChar char="•"/>
            </a:pPr>
            <a:r>
              <a:rPr lang="en-US" sz="1600" b="0" i="0" dirty="0">
                <a:effectLst/>
                <a:latin typeface="GOTHAM-BOOK" panose="02000504050000020004"/>
              </a:rPr>
              <a:t>Work as a contributing member of a team</a:t>
            </a:r>
          </a:p>
        </p:txBody>
      </p:sp>
      <p:pic>
        <p:nvPicPr>
          <p:cNvPr id="11" name="Picture 10">
            <a:extLst>
              <a:ext uri="{FF2B5EF4-FFF2-40B4-BE49-F238E27FC236}">
                <a16:creationId xmlns:a16="http://schemas.microsoft.com/office/drawing/2014/main" id="{95825855-49BF-4729-566C-622DBDF1ACC3}"/>
              </a:ext>
            </a:extLst>
          </p:cNvPr>
          <p:cNvPicPr>
            <a:picLocks noChangeAspect="1"/>
          </p:cNvPicPr>
          <p:nvPr/>
        </p:nvPicPr>
        <p:blipFill>
          <a:blip r:embed="rId3"/>
          <a:stretch>
            <a:fillRect/>
          </a:stretch>
        </p:blipFill>
        <p:spPr>
          <a:xfrm>
            <a:off x="6643394" y="1625016"/>
            <a:ext cx="4496643" cy="4062346"/>
          </a:xfrm>
          <a:prstGeom prst="rect">
            <a:avLst/>
          </a:prstGeom>
        </p:spPr>
      </p:pic>
    </p:spTree>
    <p:extLst>
      <p:ext uri="{BB962C8B-B14F-4D97-AF65-F5344CB8AC3E}">
        <p14:creationId xmlns:p14="http://schemas.microsoft.com/office/powerpoint/2010/main" val="421553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370858" cy="10464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rgbClr val="007235"/>
                </a:solidFill>
                <a:latin typeface="Gotham" panose="02000504050000020004" pitchFamily="2" charset="0"/>
              </a:rPr>
              <a:t>DisAbility Access Services</a:t>
            </a: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379922"/>
            <a:ext cx="10719324" cy="1569660"/>
          </a:xfrm>
          <a:prstGeom prst="rect">
            <a:avLst/>
          </a:prstGeom>
          <a:noFill/>
        </p:spPr>
        <p:txBody>
          <a:bodyPr wrap="square" lIns="91440" tIns="45720" rIns="91440" bIns="45720" rtlCol="0" anchor="t">
            <a:spAutoFit/>
          </a:bodyPr>
          <a:lstStyle/>
          <a:p>
            <a:pPr marL="0" indent="0">
              <a:buNone/>
            </a:pPr>
            <a:r>
              <a:rPr lang="en-US" sz="2400" dirty="0">
                <a:solidFill>
                  <a:srgbClr val="333333"/>
                </a:solidFill>
                <a:latin typeface="GOTHAM-BOOK" panose="02000504050000020004" pitchFamily="2" charset="0"/>
              </a:rPr>
              <a:t>Disability</a:t>
            </a:r>
            <a:r>
              <a:rPr lang="en-US" sz="2400" b="0" i="0" dirty="0">
                <a:solidFill>
                  <a:srgbClr val="333333"/>
                </a:solidFill>
                <a:effectLst/>
                <a:latin typeface="GOTHAM-BOOK" panose="02000504050000020004" pitchFamily="2" charset="0"/>
              </a:rPr>
              <a:t> Access Services facilitates access to programs and services at GTCC through the provision of accommodations and services. All requests for accommodations/services must be supported by official documentation that includes a diagnosis of a disabling condition.</a:t>
            </a:r>
          </a:p>
        </p:txBody>
      </p:sp>
      <p:sp>
        <p:nvSpPr>
          <p:cNvPr id="3" name="TextBox 2">
            <a:extLst>
              <a:ext uri="{FF2B5EF4-FFF2-40B4-BE49-F238E27FC236}">
                <a16:creationId xmlns:a16="http://schemas.microsoft.com/office/drawing/2014/main" id="{13275A25-B90E-050B-03E2-7D4CE1DB4A6F}"/>
              </a:ext>
            </a:extLst>
          </p:cNvPr>
          <p:cNvSpPr txBox="1"/>
          <p:nvPr/>
        </p:nvSpPr>
        <p:spPr>
          <a:xfrm>
            <a:off x="657926" y="3059668"/>
            <a:ext cx="6099858" cy="369332"/>
          </a:xfrm>
          <a:prstGeom prst="rect">
            <a:avLst/>
          </a:prstGeom>
          <a:noFill/>
        </p:spPr>
        <p:txBody>
          <a:bodyPr wrap="square">
            <a:spAutoFit/>
          </a:bodyPr>
          <a:lstStyle/>
          <a:p>
            <a:pPr fontAlgn="base"/>
            <a:r>
              <a:rPr lang="en-US" sz="1800">
                <a:solidFill>
                  <a:srgbClr val="007235"/>
                </a:solidFill>
                <a:latin typeface="GOTHAM-BOOK" panose="02000504050000020004" pitchFamily="2" charset="0"/>
                <a:ea typeface="Lato"/>
                <a:cs typeface="Lato"/>
              </a:rPr>
              <a:t>Contact </a:t>
            </a:r>
            <a:r>
              <a:rPr lang="en-US" sz="1800">
                <a:solidFill>
                  <a:srgbClr val="007235"/>
                </a:solidFill>
                <a:latin typeface="GOTHAM-BOOK" panose="02000504050000020004" pitchFamily="2" charset="0"/>
                <a:ea typeface="Lato"/>
                <a:cs typeface="Lato"/>
                <a:hlinkClick r:id="rId3">
                  <a:extLst>
                    <a:ext uri="{A12FA001-AC4F-418D-AE19-62706E023703}">
                      <ahyp:hlinkClr xmlns:ahyp="http://schemas.microsoft.com/office/drawing/2018/hyperlinkcolor" val="tx"/>
                    </a:ext>
                  </a:extLst>
                </a:hlinkClick>
              </a:rPr>
              <a:t>das</a:t>
            </a:r>
            <a:r>
              <a:rPr lang="en-US" sz="1800">
                <a:solidFill>
                  <a:srgbClr val="007235"/>
                </a:solidFill>
                <a:effectLst/>
                <a:latin typeface="GOTHAM-BOOK" panose="02000504050000020004" pitchFamily="2" charset="0"/>
                <a:ea typeface="Lato"/>
                <a:cs typeface="Lato"/>
                <a:hlinkClick r:id="rId3">
                  <a:extLst>
                    <a:ext uri="{A12FA001-AC4F-418D-AE19-62706E023703}">
                      <ahyp:hlinkClr xmlns:ahyp="http://schemas.microsoft.com/office/drawing/2018/hyperlinkcolor" val="tx"/>
                    </a:ext>
                  </a:extLst>
                </a:hlinkClick>
              </a:rPr>
              <a:t>@gtcc.edu</a:t>
            </a:r>
            <a:r>
              <a:rPr lang="en-US" sz="1800">
                <a:solidFill>
                  <a:srgbClr val="007235"/>
                </a:solidFill>
                <a:effectLst/>
                <a:latin typeface="GOTHAM-BOOK" panose="02000504050000020004" pitchFamily="2" charset="0"/>
                <a:ea typeface="Lato"/>
                <a:cs typeface="Lato"/>
              </a:rPr>
              <a:t> with questions.</a:t>
            </a:r>
          </a:p>
        </p:txBody>
      </p:sp>
    </p:spTree>
    <p:extLst>
      <p:ext uri="{BB962C8B-B14F-4D97-AF65-F5344CB8AC3E}">
        <p14:creationId xmlns:p14="http://schemas.microsoft.com/office/powerpoint/2010/main" val="173189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55EBB-B169-917A-7850-1DC487700A07}"/>
              </a:ext>
            </a:extLst>
          </p:cNvPr>
          <p:cNvSpPr>
            <a:spLocks noGrp="1"/>
          </p:cNvSpPr>
          <p:nvPr>
            <p:ph type="title"/>
          </p:nvPr>
        </p:nvSpPr>
        <p:spPr>
          <a:xfrm>
            <a:off x="838200" y="365125"/>
            <a:ext cx="10515600" cy="1325563"/>
          </a:xfrm>
        </p:spPr>
        <p:txBody>
          <a:bodyPr>
            <a:normAutofit/>
          </a:bodyPr>
          <a:lstStyle/>
          <a:p>
            <a:r>
              <a:rPr lang="en-US" sz="5400" b="1" dirty="0">
                <a:solidFill>
                  <a:srgbClr val="007235"/>
                </a:solidFill>
                <a:latin typeface="Gotham" panose="02000504050000020004"/>
                <a:ea typeface="Calibri Light"/>
                <a:cs typeface="Calibri Light"/>
              </a:rPr>
              <a:t>Amazing in 8</a:t>
            </a:r>
            <a:endParaRPr lang="en-US" sz="5400" b="1" dirty="0">
              <a:solidFill>
                <a:srgbClr val="007235"/>
              </a:solidFill>
              <a:latin typeface="Gotham" panose="02000504050000020004"/>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AD11B3-A17D-CCF7-C37B-463E81055B65}"/>
              </a:ext>
            </a:extLst>
          </p:cNvPr>
          <p:cNvSpPr>
            <a:spLocks noGrp="1"/>
          </p:cNvSpPr>
          <p:nvPr>
            <p:ph idx="1"/>
          </p:nvPr>
        </p:nvSpPr>
        <p:spPr>
          <a:xfrm>
            <a:off x="838200" y="1929384"/>
            <a:ext cx="10515600" cy="4251960"/>
          </a:xfrm>
        </p:spPr>
        <p:txBody>
          <a:bodyPr>
            <a:normAutofit/>
          </a:bodyPr>
          <a:lstStyle/>
          <a:p>
            <a:pPr marL="0" indent="0">
              <a:buNone/>
            </a:pPr>
            <a:r>
              <a:rPr lang="en-US" sz="2400" b="1" i="0" dirty="0">
                <a:solidFill>
                  <a:srgbClr val="3A3A3A"/>
                </a:solidFill>
                <a:effectLst/>
                <a:latin typeface="GOTHAM-BOOK"/>
              </a:rPr>
              <a:t>Why 8-week Classes?</a:t>
            </a:r>
          </a:p>
          <a:p>
            <a:pPr algn="l" fontAlgn="base"/>
            <a:r>
              <a:rPr lang="en-US" sz="2400" b="0" i="0" dirty="0">
                <a:solidFill>
                  <a:srgbClr val="3A3A3A"/>
                </a:solidFill>
                <a:effectLst/>
                <a:latin typeface="GOTHAM-BOOK"/>
              </a:rPr>
              <a:t>GTCC plans to convert most courses to 8-week sessions in the fall of 2025.</a:t>
            </a:r>
          </a:p>
          <a:p>
            <a:pPr algn="l" fontAlgn="base"/>
            <a:r>
              <a:rPr lang="en-US" sz="2400" b="0" i="0" dirty="0">
                <a:solidFill>
                  <a:srgbClr val="3A3A3A"/>
                </a:solidFill>
                <a:effectLst/>
                <a:latin typeface="GOTHAM-BOOK"/>
              </a:rPr>
              <a:t>Eight-week classes will be a great opportunity for you because they let you focus on fewer subjects at a time, making it easier to keep up and do your best. You can finish your classes faster, which means you’re closer to reaching your goals. If life gets busy, you don’t have to wait long to start a new class since there are more chances to jump back in. Plus, finishing classes quickly will give you a big boost of confidence and keep you excited about learning!</a:t>
            </a:r>
          </a:p>
          <a:p>
            <a:pPr algn="l" fontAlgn="base"/>
            <a:r>
              <a:rPr lang="en-US" sz="2400" b="0" i="0" dirty="0">
                <a:solidFill>
                  <a:srgbClr val="3A3A3A"/>
                </a:solidFill>
                <a:effectLst/>
                <a:latin typeface="GOTHAM-BOOK"/>
              </a:rPr>
              <a:t>The fall and spring semesters will include an 8-week Session 1 and an 8-week Session 2.</a:t>
            </a:r>
          </a:p>
          <a:p>
            <a:pPr marL="0" indent="0" algn="l" fontAlgn="base">
              <a:buNone/>
            </a:pPr>
            <a:endParaRPr lang="en-US" sz="2400" b="0" i="0" dirty="0">
              <a:solidFill>
                <a:srgbClr val="3A3A3A"/>
              </a:solidFill>
              <a:effectLst/>
              <a:latin typeface="GOTHAM-BOOK"/>
            </a:endParaRPr>
          </a:p>
          <a:p>
            <a:pPr marL="0" indent="0" algn="l" fontAlgn="base">
              <a:buNone/>
            </a:pPr>
            <a:endParaRPr lang="en-US" sz="2400" b="0" i="0" dirty="0">
              <a:solidFill>
                <a:srgbClr val="3A3A3A"/>
              </a:solidFill>
              <a:effectLst/>
              <a:latin typeface="GOTHAM-BOOK"/>
            </a:endParaRPr>
          </a:p>
          <a:p>
            <a:pPr marL="0" indent="0" algn="l" fontAlgn="base">
              <a:buNone/>
            </a:pPr>
            <a:endParaRPr lang="en-US" sz="1600" b="0" i="0" dirty="0">
              <a:solidFill>
                <a:srgbClr val="3A3A3A"/>
              </a:solidFill>
              <a:effectLst/>
              <a:latin typeface="Lato" panose="020F0502020204030203" pitchFamily="34" charset="0"/>
            </a:endParaRPr>
          </a:p>
          <a:p>
            <a:endParaRPr lang="en-US" sz="2200" dirty="0"/>
          </a:p>
        </p:txBody>
      </p:sp>
    </p:spTree>
    <p:extLst>
      <p:ext uri="{BB962C8B-B14F-4D97-AF65-F5344CB8AC3E}">
        <p14:creationId xmlns:p14="http://schemas.microsoft.com/office/powerpoint/2010/main" val="230605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D59DB-C067-B85C-24EB-227309B548AD}"/>
              </a:ext>
            </a:extLst>
          </p:cNvPr>
          <p:cNvSpPr>
            <a:spLocks noGrp="1"/>
          </p:cNvSpPr>
          <p:nvPr>
            <p:ph type="title"/>
          </p:nvPr>
        </p:nvSpPr>
        <p:spPr/>
        <p:txBody>
          <a:bodyPr/>
          <a:lstStyle/>
          <a:p>
            <a:r>
              <a:rPr lang="en-US" sz="4400" b="1" i="0" dirty="0">
                <a:solidFill>
                  <a:srgbClr val="007235"/>
                </a:solidFill>
                <a:effectLst/>
                <a:latin typeface="Gotham" panose="02000504050000020004"/>
              </a:rPr>
              <a:t>What are the Benefits of 8-week Classes?</a:t>
            </a:r>
            <a:br>
              <a:rPr lang="en-US" sz="4400" b="1" i="0" dirty="0">
                <a:solidFill>
                  <a:schemeClr val="accent6">
                    <a:lumMod val="50000"/>
                  </a:schemeClr>
                </a:solidFill>
                <a:effectLst/>
                <a:latin typeface="Gotham" panose="02000504050000020004"/>
              </a:rPr>
            </a:br>
            <a:endParaRPr lang="en-US" dirty="0">
              <a:solidFill>
                <a:schemeClr val="accent6">
                  <a:lumMod val="50000"/>
                </a:schemeClr>
              </a:solidFill>
              <a:latin typeface="Gotham" panose="02000504050000020004"/>
            </a:endParaRPr>
          </a:p>
        </p:txBody>
      </p:sp>
      <p:sp>
        <p:nvSpPr>
          <p:cNvPr id="3" name="Content Placeholder 2">
            <a:extLst>
              <a:ext uri="{FF2B5EF4-FFF2-40B4-BE49-F238E27FC236}">
                <a16:creationId xmlns:a16="http://schemas.microsoft.com/office/drawing/2014/main" id="{F5B9BB1B-BBE7-0BF4-03EE-D5E649BA68A2}"/>
              </a:ext>
            </a:extLst>
          </p:cNvPr>
          <p:cNvSpPr>
            <a:spLocks noGrp="1"/>
          </p:cNvSpPr>
          <p:nvPr>
            <p:ph sz="half" idx="1"/>
          </p:nvPr>
        </p:nvSpPr>
        <p:spPr/>
        <p:txBody>
          <a:bodyPr>
            <a:normAutofit fontScale="92500"/>
          </a:bodyPr>
          <a:lstStyle/>
          <a:p>
            <a:pPr algn="l" fontAlgn="base"/>
            <a:r>
              <a:rPr lang="en-US" sz="2400" b="1" i="0" dirty="0">
                <a:solidFill>
                  <a:srgbClr val="53BA4F"/>
                </a:solidFill>
                <a:effectLst/>
                <a:latin typeface="inherit"/>
              </a:rPr>
              <a:t>More Focus.</a:t>
            </a:r>
            <a:r>
              <a:rPr lang="en-US" sz="2400" b="0" i="0" dirty="0">
                <a:solidFill>
                  <a:srgbClr val="3A3A3A"/>
                </a:solidFill>
                <a:effectLst/>
                <a:latin typeface="inherit"/>
              </a:rPr>
              <a:t> Eight-week classes are meant to be more efficient. That helps cut down on distractions, and you can concentrate better. Your peers taking these classes say they like how they can stay focused on their subjects.</a:t>
            </a:r>
            <a:endParaRPr lang="en-US" sz="2400" b="0" i="0" dirty="0">
              <a:solidFill>
                <a:srgbClr val="3A3A3A"/>
              </a:solidFill>
              <a:effectLst/>
              <a:latin typeface="Lato" panose="020F0502020204030203" pitchFamily="34" charset="0"/>
            </a:endParaRPr>
          </a:p>
          <a:p>
            <a:pPr algn="l" fontAlgn="base"/>
            <a:r>
              <a:rPr lang="en-US" sz="2400" b="1" i="0" dirty="0">
                <a:solidFill>
                  <a:srgbClr val="53BA4F"/>
                </a:solidFill>
                <a:effectLst/>
                <a:latin typeface="inherit"/>
              </a:rPr>
              <a:t>Fewer Classes at a Time.</a:t>
            </a:r>
            <a:r>
              <a:rPr lang="en-US" sz="2400" b="0" i="0" dirty="0">
                <a:solidFill>
                  <a:srgbClr val="3A3A3A"/>
                </a:solidFill>
                <a:effectLst/>
                <a:latin typeface="inherit"/>
              </a:rPr>
              <a:t> You focus on 2-3 courses at a time, rather than 4-5 in a 16-week format.</a:t>
            </a:r>
            <a:endParaRPr lang="en-US" sz="2400" b="0" i="0" dirty="0">
              <a:solidFill>
                <a:srgbClr val="3A3A3A"/>
              </a:solidFill>
              <a:effectLst/>
              <a:latin typeface="Lato" panose="020F0502020204030203" pitchFamily="34" charset="0"/>
            </a:endParaRPr>
          </a:p>
          <a:p>
            <a:pPr algn="l" fontAlgn="base"/>
            <a:r>
              <a:rPr lang="en-US" sz="2400" b="1" i="0" dirty="0">
                <a:solidFill>
                  <a:srgbClr val="53BA4F"/>
                </a:solidFill>
                <a:effectLst/>
                <a:latin typeface="inherit"/>
              </a:rPr>
              <a:t>Complete Faster.</a:t>
            </a:r>
            <a:r>
              <a:rPr lang="en-US" sz="2400" b="0" i="0" dirty="0">
                <a:solidFill>
                  <a:srgbClr val="3A3A3A"/>
                </a:solidFill>
                <a:effectLst/>
                <a:latin typeface="inherit"/>
              </a:rPr>
              <a:t> If you want, you may be able to complete more courses each semester. Cross more classes off your to-do list to get to your graduation goal.</a:t>
            </a:r>
            <a:endParaRPr lang="en-US" sz="2400" b="0" i="0" dirty="0">
              <a:solidFill>
                <a:srgbClr val="3A3A3A"/>
              </a:solidFill>
              <a:effectLst/>
              <a:latin typeface="Lato" panose="020F0502020204030203" pitchFamily="34" charset="0"/>
            </a:endParaRPr>
          </a:p>
          <a:p>
            <a:endParaRPr lang="en-US" dirty="0"/>
          </a:p>
        </p:txBody>
      </p:sp>
      <p:sp>
        <p:nvSpPr>
          <p:cNvPr id="4" name="Content Placeholder 3">
            <a:extLst>
              <a:ext uri="{FF2B5EF4-FFF2-40B4-BE49-F238E27FC236}">
                <a16:creationId xmlns:a16="http://schemas.microsoft.com/office/drawing/2014/main" id="{DF759E22-CF64-E89C-14D3-1A26C04DBD4D}"/>
              </a:ext>
            </a:extLst>
          </p:cNvPr>
          <p:cNvSpPr>
            <a:spLocks noGrp="1"/>
          </p:cNvSpPr>
          <p:nvPr>
            <p:ph sz="half" idx="2"/>
          </p:nvPr>
        </p:nvSpPr>
        <p:spPr/>
        <p:txBody>
          <a:bodyPr>
            <a:normAutofit fontScale="92500"/>
          </a:bodyPr>
          <a:lstStyle/>
          <a:p>
            <a:r>
              <a:rPr lang="en-US" sz="2400" b="1" i="0" dirty="0">
                <a:solidFill>
                  <a:srgbClr val="53BA4F"/>
                </a:solidFill>
                <a:effectLst/>
                <a:latin typeface="GOTHAM-BOOK" panose="02000504050000020004"/>
              </a:rPr>
              <a:t>Manage Your Time Better.</a:t>
            </a:r>
            <a:r>
              <a:rPr lang="en-US" sz="2400" b="0" i="0" dirty="0">
                <a:solidFill>
                  <a:srgbClr val="3A3A3A"/>
                </a:solidFill>
                <a:effectLst/>
                <a:latin typeface="GOTHAM-BOOK" panose="02000504050000020004"/>
              </a:rPr>
              <a:t> Fewer classes each sessions give you more time for work and family, even when taking a full-time load.</a:t>
            </a:r>
          </a:p>
          <a:p>
            <a:r>
              <a:rPr lang="en-US" sz="2400" b="1" i="0" dirty="0">
                <a:solidFill>
                  <a:srgbClr val="53BA4F"/>
                </a:solidFill>
                <a:effectLst/>
                <a:latin typeface="GOTHAM-BOOK" panose="02000504050000020004"/>
              </a:rPr>
              <a:t>Better Results.</a:t>
            </a:r>
            <a:r>
              <a:rPr lang="en-US" sz="2400" b="0" i="0" dirty="0">
                <a:solidFill>
                  <a:srgbClr val="3A3A3A"/>
                </a:solidFill>
                <a:effectLst/>
                <a:latin typeface="GOTHAM-BOOK" panose="02000504050000020004"/>
              </a:rPr>
              <a:t> Many colleges and universities report students like you </a:t>
            </a:r>
            <a:r>
              <a:rPr lang="en-US" sz="2400" b="0" i="0" dirty="0">
                <a:solidFill>
                  <a:srgbClr val="006448"/>
                </a:solidFill>
                <a:effectLst/>
                <a:latin typeface="GOTHAM-BOOK" panose="02000504050000020004"/>
                <a:hlinkClick r:id="rId2" tooltip="diverseeducation.com | Rethinking the 16-Week Semester: Is a Shorter Semester More Equitable? And for Whom?"/>
              </a:rPr>
              <a:t>stay the course</a:t>
            </a:r>
            <a:r>
              <a:rPr lang="en-US" sz="2400" b="0" i="0" dirty="0">
                <a:solidFill>
                  <a:srgbClr val="3A3A3A"/>
                </a:solidFill>
                <a:effectLst/>
                <a:latin typeface="GOTHAM-BOOK" panose="02000504050000020004"/>
              </a:rPr>
              <a:t> in school and graduate at a higher rate. So, you're not wasting time or money.</a:t>
            </a:r>
            <a:endParaRPr lang="en-US" sz="2400" dirty="0">
              <a:latin typeface="GOTHAM-BOOK" panose="02000504050000020004"/>
            </a:endParaRPr>
          </a:p>
        </p:txBody>
      </p:sp>
    </p:spTree>
    <p:extLst>
      <p:ext uri="{BB962C8B-B14F-4D97-AF65-F5344CB8AC3E}">
        <p14:creationId xmlns:p14="http://schemas.microsoft.com/office/powerpoint/2010/main" val="397812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D449DD-9611-4E44-6576-4D11E0D142FF}"/>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b="1" i="0" kern="1200" dirty="0">
                <a:solidFill>
                  <a:srgbClr val="FFFFFF"/>
                </a:solidFill>
                <a:effectLst/>
                <a:latin typeface="Gotham"/>
              </a:rPr>
              <a:t>How do the Formats Compare?</a:t>
            </a:r>
            <a:br>
              <a:rPr lang="en-US" sz="3600" b="1" i="0" kern="1200" dirty="0">
                <a:solidFill>
                  <a:srgbClr val="FFFFFF"/>
                </a:solidFill>
                <a:effectLst/>
                <a:latin typeface="+mj-lt"/>
                <a:ea typeface="+mj-ea"/>
                <a:cs typeface="+mj-cs"/>
              </a:rPr>
            </a:br>
            <a:endParaRPr lang="en-US" sz="3600" kern="1200" dirty="0">
              <a:solidFill>
                <a:srgbClr val="FFFFFF"/>
              </a:solidFill>
              <a:latin typeface="+mj-lt"/>
              <a:ea typeface="+mj-ea"/>
              <a:cs typeface="+mj-cs"/>
            </a:endParaRPr>
          </a:p>
        </p:txBody>
      </p:sp>
      <p:pic>
        <p:nvPicPr>
          <p:cNvPr id="1026" name="Picture 2" descr="Chart describing the differences between 8-week classes and 16-week classes.">
            <a:extLst>
              <a:ext uri="{FF2B5EF4-FFF2-40B4-BE49-F238E27FC236}">
                <a16:creationId xmlns:a16="http://schemas.microsoft.com/office/drawing/2014/main" id="{0568C588-93F8-287A-D33B-A75B3F9DF497}"/>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5390258" y="643466"/>
            <a:ext cx="5554815"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60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667CCA-DB0B-A933-CD27-7AA996EB933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b="1" i="0" kern="1200" dirty="0">
                <a:solidFill>
                  <a:srgbClr val="FFFFFF"/>
                </a:solidFill>
                <a:effectLst/>
                <a:latin typeface="Gotham" panose="02000504050000020004"/>
              </a:rPr>
              <a:t>Example Schedule</a:t>
            </a:r>
            <a:br>
              <a:rPr lang="en-US" sz="3600" b="1" i="0" kern="1200" dirty="0">
                <a:solidFill>
                  <a:srgbClr val="FFFFFF"/>
                </a:solidFill>
                <a:effectLst/>
                <a:latin typeface="+mj-lt"/>
                <a:ea typeface="+mj-ea"/>
                <a:cs typeface="+mj-cs"/>
              </a:rPr>
            </a:br>
            <a:endParaRPr lang="en-US" sz="3600" kern="1200" dirty="0">
              <a:solidFill>
                <a:srgbClr val="FFFFFF"/>
              </a:solidFill>
              <a:latin typeface="+mj-lt"/>
              <a:ea typeface="+mj-ea"/>
              <a:cs typeface="+mj-cs"/>
            </a:endParaRPr>
          </a:p>
        </p:txBody>
      </p:sp>
      <p:pic>
        <p:nvPicPr>
          <p:cNvPr id="6" name="Content Placeholder 5">
            <a:extLst>
              <a:ext uri="{FF2B5EF4-FFF2-40B4-BE49-F238E27FC236}">
                <a16:creationId xmlns:a16="http://schemas.microsoft.com/office/drawing/2014/main" id="{7AB4625C-5C14-F6E3-4FF5-74DD33C81645}"/>
              </a:ext>
            </a:extLst>
          </p:cNvPr>
          <p:cNvPicPr>
            <a:picLocks noGrp="1" noChangeAspect="1"/>
          </p:cNvPicPr>
          <p:nvPr>
            <p:ph sz="half" idx="1"/>
          </p:nvPr>
        </p:nvPicPr>
        <p:blipFill>
          <a:blip r:embed="rId3"/>
          <a:stretch>
            <a:fillRect/>
          </a:stretch>
        </p:blipFill>
        <p:spPr>
          <a:xfrm>
            <a:off x="4527804" y="1134722"/>
            <a:ext cx="7030212" cy="4429033"/>
          </a:xfrm>
          <a:prstGeom prst="rect">
            <a:avLst/>
          </a:prstGeom>
        </p:spPr>
      </p:pic>
    </p:spTree>
    <p:extLst>
      <p:ext uri="{BB962C8B-B14F-4D97-AF65-F5344CB8AC3E}">
        <p14:creationId xmlns:p14="http://schemas.microsoft.com/office/powerpoint/2010/main" val="2040502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CF6E94DA-603F-B905-03B9-B48C32260AC0}"/>
              </a:ext>
            </a:extLst>
          </p:cNvPr>
          <p:cNvSpPr>
            <a:spLocks noChangeArrowheads="1"/>
          </p:cNvSpPr>
          <p:nvPr/>
        </p:nvSpPr>
        <p:spPr bwMode="auto">
          <a:xfrm>
            <a:off x="2013528" y="839755"/>
            <a:ext cx="9302172" cy="549002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indent="-285750">
              <a:lnSpc>
                <a:spcPct val="107000"/>
              </a:lnSpc>
              <a:spcBef>
                <a:spcPts val="0"/>
              </a:spcBef>
              <a:spcAft>
                <a:spcPts val="800"/>
              </a:spcAft>
              <a:buFont typeface="Arial" panose="020B0604020202020204" pitchFamily="34" charset="0"/>
              <a:buChar char="•"/>
            </a:pPr>
            <a:r>
              <a:rPr lang="en-US" sz="2000" b="1" kern="100" dirty="0">
                <a:effectLst/>
                <a:latin typeface="GOTHAM-BOOK" panose="02000504050000020004"/>
                <a:ea typeface="Calibri" panose="020F0502020204030204" pitchFamily="34" charset="0"/>
                <a:cs typeface="Times New Roman" panose="02020603050405020304" pitchFamily="18" charset="0"/>
              </a:rPr>
              <a:t>Why is GTCC moving to 8-week courses?</a:t>
            </a:r>
          </a:p>
          <a:p>
            <a:pPr lvl="1">
              <a:lnSpc>
                <a:spcPct val="107000"/>
              </a:lnSpc>
              <a:spcBef>
                <a:spcPts val="0"/>
              </a:spcBef>
              <a:spcAft>
                <a:spcPts val="800"/>
              </a:spcAft>
            </a:pPr>
            <a:r>
              <a:rPr lang="en-US" sz="2000" u="sng" kern="100" dirty="0">
                <a:solidFill>
                  <a:srgbClr val="0000FF"/>
                </a:solidFill>
                <a:effectLst/>
                <a:latin typeface="GOTHAM-BOOK" panose="02000504050000020004"/>
                <a:ea typeface="Calibri" panose="020F0502020204030204" pitchFamily="34" charset="0"/>
                <a:cs typeface="Times New Roman" panose="02020603050405020304" pitchFamily="18" charset="0"/>
                <a:hlinkClick r:id="rId2" tooltip="osf.io | Course-level Evaluation of an 8-week Calendar Implementation at a Two-Year College"/>
              </a:rPr>
              <a:t>National research</a:t>
            </a:r>
            <a:r>
              <a:rPr lang="en-US" sz="2000" kern="100" dirty="0">
                <a:effectLst/>
                <a:latin typeface="GOTHAM-BOOK" panose="02000504050000020004"/>
                <a:ea typeface="Calibri" panose="020F0502020204030204" pitchFamily="34" charset="0"/>
                <a:cs typeface="Times New Roman" panose="02020603050405020304" pitchFamily="18" charset="0"/>
              </a:rPr>
              <a:t> shows that the 8-week format improves learning and success.</a:t>
            </a:r>
          </a:p>
          <a:p>
            <a:pPr lvl="1">
              <a:lnSpc>
                <a:spcPct val="107000"/>
              </a:lnSpc>
              <a:spcBef>
                <a:spcPts val="0"/>
              </a:spcBef>
              <a:spcAft>
                <a:spcPts val="800"/>
              </a:spcAft>
            </a:pPr>
            <a:r>
              <a:rPr lang="en-US" sz="2000" kern="100" dirty="0">
                <a:effectLst/>
                <a:latin typeface="GOTHAM-BOOK" panose="02000504050000020004"/>
                <a:ea typeface="Calibri" panose="020F0502020204030204" pitchFamily="34" charset="0"/>
                <a:cs typeface="Times New Roman" panose="02020603050405020304" pitchFamily="18" charset="0"/>
              </a:rPr>
              <a:t>You will have to manage fewer courses at a time which could help you concentrate better and remember the information longer.</a:t>
            </a:r>
          </a:p>
          <a:p>
            <a:pPr marL="285750" marR="0" indent="-285750">
              <a:lnSpc>
                <a:spcPct val="107000"/>
              </a:lnSpc>
              <a:spcBef>
                <a:spcPts val="0"/>
              </a:spcBef>
              <a:spcAft>
                <a:spcPts val="800"/>
              </a:spcAft>
              <a:buFont typeface="Arial" panose="020B0604020202020204" pitchFamily="34" charset="0"/>
              <a:buChar char="•"/>
            </a:pPr>
            <a:r>
              <a:rPr lang="en-US" sz="2000" b="1" kern="100" dirty="0">
                <a:effectLst/>
                <a:latin typeface="GOTHAM-BOOK" panose="02000504050000020004"/>
                <a:ea typeface="Calibri" panose="020F0502020204030204" pitchFamily="34" charset="0"/>
                <a:cs typeface="Times New Roman" panose="02020603050405020304" pitchFamily="18" charset="0"/>
              </a:rPr>
              <a:t>Do 8-week courses mean I can finish my degree faster?</a:t>
            </a:r>
          </a:p>
          <a:p>
            <a:pPr lvl="1">
              <a:lnSpc>
                <a:spcPct val="107000"/>
              </a:lnSpc>
              <a:spcBef>
                <a:spcPts val="0"/>
              </a:spcBef>
              <a:spcAft>
                <a:spcPts val="800"/>
              </a:spcAft>
            </a:pPr>
            <a:r>
              <a:rPr lang="en-US" sz="2000" kern="100" dirty="0">
                <a:effectLst/>
                <a:latin typeface="GOTHAM-BOOK" panose="02000504050000020004"/>
                <a:ea typeface="Calibri" panose="020F0502020204030204" pitchFamily="34" charset="0"/>
                <a:cs typeface="Times New Roman" panose="02020603050405020304" pitchFamily="18" charset="0"/>
              </a:rPr>
              <a:t>The 8-week format may allow you to complete your degree faster, especially if you are currently enrolled part time.</a:t>
            </a:r>
          </a:p>
          <a:p>
            <a:pPr lvl="1">
              <a:lnSpc>
                <a:spcPct val="107000"/>
              </a:lnSpc>
              <a:spcBef>
                <a:spcPts val="0"/>
              </a:spcBef>
              <a:spcAft>
                <a:spcPts val="800"/>
              </a:spcAft>
            </a:pPr>
            <a:r>
              <a:rPr lang="en-US" sz="2000" kern="100" dirty="0">
                <a:effectLst/>
                <a:latin typeface="GOTHAM-BOOK" panose="02000504050000020004"/>
                <a:ea typeface="Calibri" panose="020F0502020204030204" pitchFamily="34" charset="0"/>
                <a:cs typeface="Times New Roman" panose="02020603050405020304" pitchFamily="18" charset="0"/>
              </a:rPr>
              <a:t>To get the most benefit, you should take about half the number of credits (between six and nine credits) in each 8-week session compared to a 16-week semester (12-18 credits).</a:t>
            </a:r>
          </a:p>
          <a:p>
            <a:pPr lvl="1">
              <a:lnSpc>
                <a:spcPct val="107000"/>
              </a:lnSpc>
              <a:spcBef>
                <a:spcPts val="0"/>
              </a:spcBef>
              <a:spcAft>
                <a:spcPts val="800"/>
              </a:spcAft>
            </a:pPr>
            <a:r>
              <a:rPr lang="en-US" sz="2000" kern="100" dirty="0">
                <a:effectLst/>
                <a:latin typeface="GOTHAM-BOOK" panose="02000504050000020004"/>
                <a:ea typeface="Calibri" panose="020F0502020204030204" pitchFamily="34" charset="0"/>
                <a:cs typeface="Times New Roman" panose="02020603050405020304" pitchFamily="18" charset="0"/>
              </a:rPr>
              <a:t>There will be a limit of 11 total credits per 8-week session.</a:t>
            </a:r>
          </a:p>
          <a:p>
            <a:pPr lvl="1">
              <a:lnSpc>
                <a:spcPct val="107000"/>
              </a:lnSpc>
              <a:spcBef>
                <a:spcPts val="0"/>
              </a:spcBef>
              <a:spcAft>
                <a:spcPts val="800"/>
              </a:spcAft>
            </a:pPr>
            <a:r>
              <a:rPr lang="en-US" sz="2000" kern="100" dirty="0">
                <a:effectLst/>
                <a:latin typeface="GOTHAM-BOOK" panose="02000504050000020004"/>
                <a:ea typeface="Calibri" panose="020F0502020204030204" pitchFamily="34" charset="0"/>
                <a:cs typeface="Times New Roman" panose="02020603050405020304" pitchFamily="18" charset="0"/>
              </a:rPr>
              <a:t>You should work closely with your advisor to build a course schedule that supports your goals.</a:t>
            </a:r>
          </a:p>
          <a:p>
            <a:pPr marL="0" marR="0" lvl="0" indent="0" eaLnBrk="1" fontAlgn="base" hangingPunct="1">
              <a:lnSpc>
                <a:spcPct val="90000"/>
              </a:lnSpc>
              <a:spcAft>
                <a:spcPts val="600"/>
              </a:spcAft>
              <a:buClrTx/>
              <a:buSzTx/>
              <a:tabLst/>
            </a:pPr>
            <a:endParaRPr kumimoji="0" lang="en-US" altLang="en-US" b="0" i="0" u="none" strike="noStrike" cap="none" normalizeH="0" baseline="0" dirty="0">
              <a:ln>
                <a:noFill/>
              </a:ln>
              <a:effectLst/>
              <a:latin typeface="+mj-lt"/>
              <a:ea typeface="+mj-ea"/>
              <a:cs typeface="+mj-cs"/>
            </a:endParaRPr>
          </a:p>
        </p:txBody>
      </p:sp>
      <p:pic>
        <p:nvPicPr>
          <p:cNvPr id="5" name="Picture 4" descr="Magnifying glass and question mark">
            <a:extLst>
              <a:ext uri="{FF2B5EF4-FFF2-40B4-BE49-F238E27FC236}">
                <a16:creationId xmlns:a16="http://schemas.microsoft.com/office/drawing/2014/main" id="{02AC1F9A-2572-0430-36A8-B4AD716C60B0}"/>
              </a:ext>
            </a:extLst>
          </p:cNvPr>
          <p:cNvPicPr>
            <a:picLocks noChangeAspect="1"/>
          </p:cNvPicPr>
          <p:nvPr/>
        </p:nvPicPr>
        <p:blipFill>
          <a:blip r:embed="rId3"/>
          <a:srcRect l="26824" r="23176"/>
          <a:stretch/>
        </p:blipFill>
        <p:spPr>
          <a:xfrm>
            <a:off x="20" y="11"/>
            <a:ext cx="1351891" cy="152088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7977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agnifying glass and question mark">
            <a:extLst>
              <a:ext uri="{FF2B5EF4-FFF2-40B4-BE49-F238E27FC236}">
                <a16:creationId xmlns:a16="http://schemas.microsoft.com/office/drawing/2014/main" id="{81F7CF80-AD46-71CD-240B-3C622D969FD7}"/>
              </a:ext>
            </a:extLst>
          </p:cNvPr>
          <p:cNvPicPr>
            <a:picLocks noChangeAspect="1"/>
          </p:cNvPicPr>
          <p:nvPr/>
        </p:nvPicPr>
        <p:blipFill>
          <a:blip r:embed="rId2"/>
          <a:srcRect l="26477" r="23523"/>
          <a:stretch/>
        </p:blipFill>
        <p:spPr>
          <a:xfrm>
            <a:off x="21" y="11"/>
            <a:ext cx="1401654" cy="1576862"/>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DF7111A-FB9D-82A0-1F72-2B626C348E08}"/>
              </a:ext>
            </a:extLst>
          </p:cNvPr>
          <p:cNvSpPr txBox="1"/>
          <p:nvPr/>
        </p:nvSpPr>
        <p:spPr>
          <a:xfrm>
            <a:off x="1819470" y="821094"/>
            <a:ext cx="9468237" cy="5505446"/>
          </a:xfrm>
          <a:prstGeom prst="rect">
            <a:avLst/>
          </a:prstGeom>
        </p:spPr>
        <p:txBody>
          <a:bodyPr vert="horz" lIns="91440" tIns="45720" rIns="91440" bIns="45720" rtlCol="0" anchor="t">
            <a:normAutofit/>
          </a:bodyPr>
          <a:lstStyle/>
          <a:p>
            <a:pPr marL="400050" marR="0" indent="-342900">
              <a:lnSpc>
                <a:spcPct val="90000"/>
              </a:lnSpc>
              <a:spcBef>
                <a:spcPts val="0"/>
              </a:spcBef>
              <a:spcAft>
                <a:spcPts val="800"/>
              </a:spcAft>
              <a:buFont typeface="Arial" panose="020B0604020202020204" pitchFamily="34" charset="0"/>
              <a:buChar char="•"/>
            </a:pPr>
            <a:r>
              <a:rPr lang="en-US" sz="2000" b="1" dirty="0">
                <a:effectLst/>
                <a:latin typeface="GOTHAM-BOOK" panose="02000504050000020004"/>
              </a:rPr>
              <a:t>Will all classes be offered in 8-week sessions?</a:t>
            </a:r>
          </a:p>
          <a:p>
            <a:pPr marL="514350" lvl="1">
              <a:lnSpc>
                <a:spcPct val="90000"/>
              </a:lnSpc>
              <a:spcAft>
                <a:spcPts val="800"/>
              </a:spcAft>
            </a:pPr>
            <a:r>
              <a:rPr lang="en-US" sz="2000" dirty="0">
                <a:effectLst/>
                <a:latin typeface="GOTHAM-BOOK" panose="02000504050000020004"/>
              </a:rPr>
              <a:t>Most courses will be offered in 8-week sessions, but a few will remain in a 16-week format because of high contact hours.</a:t>
            </a:r>
          </a:p>
          <a:p>
            <a:pPr marL="0" marR="0" indent="-228600">
              <a:lnSpc>
                <a:spcPct val="90000"/>
              </a:lnSpc>
              <a:spcBef>
                <a:spcPts val="0"/>
              </a:spcBef>
              <a:spcAft>
                <a:spcPts val="800"/>
              </a:spcAft>
              <a:buFont typeface="Arial" panose="020B0604020202020204" pitchFamily="34" charset="0"/>
              <a:buChar char="•"/>
            </a:pPr>
            <a:r>
              <a:rPr lang="en-US" sz="2000" b="1" dirty="0">
                <a:effectLst/>
                <a:latin typeface="GOTHAM-BOOK" panose="02000504050000020004"/>
              </a:rPr>
              <a:t>Would my course load increase?</a:t>
            </a:r>
          </a:p>
          <a:p>
            <a:pPr lvl="1">
              <a:lnSpc>
                <a:spcPct val="90000"/>
              </a:lnSpc>
              <a:spcAft>
                <a:spcPts val="800"/>
              </a:spcAft>
            </a:pPr>
            <a:r>
              <a:rPr lang="en-US" sz="2000" dirty="0">
                <a:effectLst/>
                <a:latin typeface="GOTHAM-BOOK" panose="02000504050000020004"/>
              </a:rPr>
              <a:t>No! Your overall course load will not increase. Instead of taking four or five courses over 16 weeks, you'll take two or three courses in each 8-week session. The total number of credit hours per semester remains the same.</a:t>
            </a:r>
          </a:p>
          <a:p>
            <a:pPr lvl="1">
              <a:lnSpc>
                <a:spcPct val="90000"/>
              </a:lnSpc>
              <a:spcAft>
                <a:spcPts val="800"/>
              </a:spcAft>
            </a:pPr>
            <a:r>
              <a:rPr lang="en-US" sz="2000" dirty="0">
                <a:effectLst/>
                <a:latin typeface="GOTHAM-BOOK" panose="02000504050000020004"/>
              </a:rPr>
              <a:t>This makes it easier for you to manage your time and focus on fewer classes.</a:t>
            </a:r>
          </a:p>
          <a:p>
            <a:pPr marL="0" marR="0" indent="-228600">
              <a:lnSpc>
                <a:spcPct val="90000"/>
              </a:lnSpc>
              <a:spcBef>
                <a:spcPts val="0"/>
              </a:spcBef>
              <a:spcAft>
                <a:spcPts val="800"/>
              </a:spcAft>
              <a:buFont typeface="Arial" panose="020B0604020202020204" pitchFamily="34" charset="0"/>
              <a:buChar char="•"/>
            </a:pPr>
            <a:r>
              <a:rPr lang="en-US" sz="2000" b="1" dirty="0">
                <a:effectLst/>
                <a:latin typeface="GOTHAM-BOOK" panose="02000504050000020004"/>
              </a:rPr>
              <a:t>How many classes do I have to take to graduate with an associate’s degree in two years?</a:t>
            </a:r>
          </a:p>
          <a:p>
            <a:pPr lvl="1">
              <a:lnSpc>
                <a:spcPct val="90000"/>
              </a:lnSpc>
              <a:spcAft>
                <a:spcPts val="800"/>
              </a:spcAft>
            </a:pPr>
            <a:r>
              <a:rPr lang="en-US" sz="2000" dirty="0">
                <a:effectLst/>
                <a:latin typeface="GOTHAM-BOOK" panose="02000504050000020004"/>
              </a:rPr>
              <a:t>A college transfer student needs to average 15 credits (about five classes) per fall and spring semesters to graduate in two years, or 12 credits in fall and spring and six credits during the summer.</a:t>
            </a:r>
          </a:p>
          <a:p>
            <a:pPr lvl="1">
              <a:lnSpc>
                <a:spcPct val="90000"/>
              </a:lnSpc>
              <a:spcAft>
                <a:spcPts val="800"/>
              </a:spcAft>
            </a:pPr>
            <a:r>
              <a:rPr lang="en-US" sz="2000" dirty="0">
                <a:effectLst/>
                <a:latin typeface="GOTHAM-BOOK" panose="02000504050000020004"/>
              </a:rPr>
              <a:t>Some applied science programs may require more than 15 credits per semester and/or summer classes to meet graduation requirements in two years.</a:t>
            </a:r>
          </a:p>
        </p:txBody>
      </p:sp>
    </p:spTree>
    <p:extLst>
      <p:ext uri="{BB962C8B-B14F-4D97-AF65-F5344CB8AC3E}">
        <p14:creationId xmlns:p14="http://schemas.microsoft.com/office/powerpoint/2010/main" val="263087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8971266" cy="10464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a:solidFill>
                  <a:srgbClr val="007235"/>
                </a:solidFill>
                <a:latin typeface="Gotham" panose="02000504050000020004" pitchFamily="2" charset="0"/>
              </a:rPr>
              <a:t>GOAL – Career and College Promise</a:t>
            </a: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379922"/>
            <a:ext cx="10719324" cy="3416320"/>
          </a:xfrm>
          <a:prstGeom prst="rect">
            <a:avLst/>
          </a:prstGeom>
          <a:noFill/>
        </p:spPr>
        <p:txBody>
          <a:bodyPr wrap="square" lIns="91440" tIns="45720" rIns="91440" bIns="45720" rtlCol="0" anchor="t">
            <a:spAutoFit/>
          </a:bodyPr>
          <a:lstStyle/>
          <a:p>
            <a:r>
              <a:rPr lang="en-US" sz="2400" dirty="0">
                <a:latin typeface="GOTHAM-BOOK" panose="02000504050000020004" pitchFamily="2" charset="0"/>
              </a:rPr>
              <a:t>The goal of Career and College Promise is to increase the number of completed associate’s and bachelor’s degrees for North Carolina’s residents by providing early access to college while a student is in high school. Early access to college allows students to “try on” college while in the more familiar environment of high school. Students practice their new time management skills, study skills, and experience the academic rigors of college with the added support offered by faculty and staff. College courses taken early in high school that apply to students’ associate and bachelor’s degrees also save students time and money as they pursue higher education.</a:t>
            </a:r>
          </a:p>
        </p:txBody>
      </p:sp>
      <p:sp>
        <p:nvSpPr>
          <p:cNvPr id="7" name="TextBox 6">
            <a:extLst>
              <a:ext uri="{FF2B5EF4-FFF2-40B4-BE49-F238E27FC236}">
                <a16:creationId xmlns:a16="http://schemas.microsoft.com/office/drawing/2014/main" id="{6DC0CF8B-92AB-4C23-B714-34516CFD845F}"/>
              </a:ext>
            </a:extLst>
          </p:cNvPr>
          <p:cNvSpPr txBox="1"/>
          <p:nvPr/>
        </p:nvSpPr>
        <p:spPr>
          <a:xfrm>
            <a:off x="657926" y="5272804"/>
            <a:ext cx="6199781" cy="1200329"/>
          </a:xfrm>
          <a:prstGeom prst="rect">
            <a:avLst/>
          </a:prstGeom>
          <a:noFill/>
        </p:spPr>
        <p:txBody>
          <a:bodyPr wrap="square" rtlCol="0">
            <a:spAutoFit/>
          </a:bodyPr>
          <a:lstStyle/>
          <a:p>
            <a:r>
              <a:rPr lang="en-US" i="1">
                <a:latin typeface="GOTHAM-BOOK" panose="02000504050000020004" pitchFamily="2" charset="0"/>
              </a:rPr>
              <a:t>Perspective | Career and College Promise: A premier college access program with room for growth </a:t>
            </a:r>
          </a:p>
          <a:p>
            <a:r>
              <a:rPr lang="en-US" i="1">
                <a:latin typeface="GOTHAM-BOOK" panose="02000504050000020004" pitchFamily="2" charset="0"/>
              </a:rPr>
              <a:t>Sarah A. Deal </a:t>
            </a:r>
          </a:p>
          <a:p>
            <a:r>
              <a:rPr lang="en-US" i="1">
                <a:latin typeface="GOTHAM-BOOK" panose="02000504050000020004" pitchFamily="2" charset="0"/>
              </a:rPr>
              <a:t>12/2/20</a:t>
            </a:r>
          </a:p>
        </p:txBody>
      </p:sp>
    </p:spTree>
    <p:extLst>
      <p:ext uri="{BB962C8B-B14F-4D97-AF65-F5344CB8AC3E}">
        <p14:creationId xmlns:p14="http://schemas.microsoft.com/office/powerpoint/2010/main" val="633768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agnifying glass and question mark">
            <a:extLst>
              <a:ext uri="{FF2B5EF4-FFF2-40B4-BE49-F238E27FC236}">
                <a16:creationId xmlns:a16="http://schemas.microsoft.com/office/drawing/2014/main" id="{BE40FC8D-8ECB-9BD4-A02B-81EE1D184FC1}"/>
              </a:ext>
            </a:extLst>
          </p:cNvPr>
          <p:cNvPicPr>
            <a:picLocks noChangeAspect="1"/>
          </p:cNvPicPr>
          <p:nvPr/>
        </p:nvPicPr>
        <p:blipFill>
          <a:blip r:embed="rId2"/>
          <a:srcRect l="26477" r="23523"/>
          <a:stretch/>
        </p:blipFill>
        <p:spPr>
          <a:xfrm>
            <a:off x="20" y="10"/>
            <a:ext cx="1302127" cy="1464896"/>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3D53C920-5855-1F43-E81D-0708A8605818}"/>
              </a:ext>
            </a:extLst>
          </p:cNvPr>
          <p:cNvSpPr txBox="1"/>
          <p:nvPr/>
        </p:nvSpPr>
        <p:spPr>
          <a:xfrm>
            <a:off x="1754155" y="783770"/>
            <a:ext cx="9438181" cy="5497771"/>
          </a:xfrm>
          <a:prstGeom prst="rect">
            <a:avLst/>
          </a:prstGeom>
        </p:spPr>
        <p:txBody>
          <a:bodyPr vert="horz" lIns="91440" tIns="45720" rIns="91440" bIns="45720" rtlCol="0" anchor="t">
            <a:normAutofit/>
          </a:bodyPr>
          <a:lstStyle/>
          <a:p>
            <a:pPr marL="285750" marR="0" indent="-228600">
              <a:lnSpc>
                <a:spcPct val="90000"/>
              </a:lnSpc>
              <a:spcBef>
                <a:spcPts val="0"/>
              </a:spcBef>
              <a:spcAft>
                <a:spcPts val="800"/>
              </a:spcAft>
              <a:buFont typeface="Arial" panose="020B0604020202020204" pitchFamily="34" charset="0"/>
              <a:buChar char="•"/>
            </a:pPr>
            <a:r>
              <a:rPr lang="en-US" sz="2000" b="1" dirty="0">
                <a:effectLst/>
                <a:latin typeface="GOTHAM-BOOK" panose="02000504050000020004"/>
              </a:rPr>
              <a:t>How will the registration process work?</a:t>
            </a:r>
          </a:p>
          <a:p>
            <a:pPr marL="228600" lvl="1">
              <a:lnSpc>
                <a:spcPct val="90000"/>
              </a:lnSpc>
              <a:spcAft>
                <a:spcPts val="800"/>
              </a:spcAft>
            </a:pPr>
            <a:r>
              <a:rPr lang="en-US" sz="2000" dirty="0">
                <a:effectLst/>
                <a:latin typeface="GOTHAM-BOOK" panose="02000504050000020004"/>
              </a:rPr>
              <a:t>You should continue to meet with your advisor to plan your classes.</a:t>
            </a:r>
          </a:p>
          <a:p>
            <a:pPr marL="228600" lvl="1">
              <a:lnSpc>
                <a:spcPct val="90000"/>
              </a:lnSpc>
              <a:spcAft>
                <a:spcPts val="800"/>
              </a:spcAft>
            </a:pPr>
            <a:r>
              <a:rPr lang="en-US" sz="2000" dirty="0">
                <a:effectLst/>
                <a:latin typeface="GOTHAM-BOOK" panose="02000504050000020004"/>
              </a:rPr>
              <a:t>Students taking any courses in the first 8-week session must register for all their semester courses before the semester starts via ccp@gtcc.edu. They can also register for both 8-week sessions, giving them a full semester schedule.</a:t>
            </a:r>
          </a:p>
          <a:p>
            <a:pPr marL="228600" lvl="1">
              <a:lnSpc>
                <a:spcPct val="90000"/>
              </a:lnSpc>
              <a:spcAft>
                <a:spcPts val="800"/>
              </a:spcAft>
            </a:pPr>
            <a:r>
              <a:rPr lang="en-US" sz="2000" dirty="0">
                <a:effectLst/>
                <a:latin typeface="GOTHAM-BOOK" panose="02000504050000020004"/>
              </a:rPr>
              <a:t>For students only taking courses in the second 8-week session, registration must be completed before the second session begins.</a:t>
            </a:r>
          </a:p>
          <a:p>
            <a:pPr marL="285750" marR="0" indent="-228600">
              <a:lnSpc>
                <a:spcPct val="90000"/>
              </a:lnSpc>
              <a:spcBef>
                <a:spcPts val="0"/>
              </a:spcBef>
              <a:spcAft>
                <a:spcPts val="800"/>
              </a:spcAft>
              <a:buFont typeface="Arial" panose="020B0604020202020204" pitchFamily="34" charset="0"/>
              <a:buChar char="•"/>
            </a:pPr>
            <a:r>
              <a:rPr lang="en-US" sz="2000" b="1" dirty="0">
                <a:effectLst/>
                <a:latin typeface="GOTHAM-BOOK" panose="02000504050000020004"/>
              </a:rPr>
              <a:t>Will I need to register once or multiple times per semester under the 8-week model?</a:t>
            </a:r>
          </a:p>
          <a:p>
            <a:pPr marL="228600" lvl="1">
              <a:lnSpc>
                <a:spcPct val="90000"/>
              </a:lnSpc>
              <a:spcAft>
                <a:spcPts val="800"/>
              </a:spcAft>
            </a:pPr>
            <a:r>
              <a:rPr lang="en-US" sz="2000" dirty="0">
                <a:effectLst/>
                <a:latin typeface="GOTHAM-BOOK" panose="02000504050000020004"/>
              </a:rPr>
              <a:t>You will only need to register once per semester. If you are taking courses in the first 8-week session and need to adjust your second 8-week session courses, you will be able to do so.</a:t>
            </a:r>
          </a:p>
          <a:p>
            <a:pPr marL="285750" marR="0" indent="-228600">
              <a:lnSpc>
                <a:spcPct val="90000"/>
              </a:lnSpc>
              <a:spcBef>
                <a:spcPts val="0"/>
              </a:spcBef>
              <a:spcAft>
                <a:spcPts val="800"/>
              </a:spcAft>
              <a:buFont typeface="Arial" panose="020B0604020202020204" pitchFamily="34" charset="0"/>
              <a:buChar char="•"/>
            </a:pPr>
            <a:r>
              <a:rPr lang="en-US" sz="2000" dirty="0">
                <a:effectLst/>
                <a:latin typeface="GOTHAM-BOOK" panose="02000504050000020004"/>
              </a:rPr>
              <a:t> </a:t>
            </a:r>
            <a:r>
              <a:rPr lang="en-US" sz="2000" b="1" dirty="0">
                <a:effectLst/>
                <a:latin typeface="GOTHAM-BOOK" panose="02000504050000020004"/>
              </a:rPr>
              <a:t>When do I pay fees/digital books?</a:t>
            </a:r>
          </a:p>
          <a:p>
            <a:pPr marL="228600" lvl="1">
              <a:lnSpc>
                <a:spcPct val="90000"/>
              </a:lnSpc>
              <a:spcAft>
                <a:spcPts val="800"/>
              </a:spcAft>
            </a:pPr>
            <a:r>
              <a:rPr lang="en-US" sz="2000" dirty="0">
                <a:effectLst/>
                <a:latin typeface="GOTHAM-BOOK" panose="02000504050000020004"/>
              </a:rPr>
              <a:t>Charges are placed on your account when you register for your course(s). Payment for tuition and fees is due at the end of each registration period. </a:t>
            </a:r>
          </a:p>
          <a:p>
            <a:pPr marL="228600" lvl="1">
              <a:lnSpc>
                <a:spcPct val="90000"/>
              </a:lnSpc>
              <a:spcAft>
                <a:spcPts val="800"/>
              </a:spcAft>
            </a:pPr>
            <a:r>
              <a:rPr lang="en-US" sz="2000" u="sng" dirty="0">
                <a:effectLst/>
                <a:latin typeface="GOTHAM-BOOK" panose="02000504050000020004"/>
                <a:hlinkClick r:id="rId3" tooltip="Cashier's Office"/>
              </a:rPr>
              <a:t>Please visit the Cashier Office page</a:t>
            </a:r>
            <a:r>
              <a:rPr lang="en-US" sz="2000" dirty="0">
                <a:effectLst/>
                <a:latin typeface="GOTHAM-BOOK" panose="02000504050000020004"/>
              </a:rPr>
              <a:t> for payment dates and deadlines.</a:t>
            </a:r>
          </a:p>
        </p:txBody>
      </p:sp>
    </p:spTree>
    <p:extLst>
      <p:ext uri="{BB962C8B-B14F-4D97-AF65-F5344CB8AC3E}">
        <p14:creationId xmlns:p14="http://schemas.microsoft.com/office/powerpoint/2010/main" val="147465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370858" cy="10464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rgbClr val="007235"/>
                </a:solidFill>
                <a:latin typeface="Gotham" panose="02000504050000020004"/>
              </a:rPr>
              <a:t>CCP Application Process</a:t>
            </a: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379922"/>
            <a:ext cx="10719324" cy="1200329"/>
          </a:xfrm>
          <a:prstGeom prst="rect">
            <a:avLst/>
          </a:prstGeom>
          <a:noFill/>
        </p:spPr>
        <p:txBody>
          <a:bodyPr wrap="square" lIns="91440" tIns="45720" rIns="91440" bIns="45720" rtlCol="0" anchor="t">
            <a:spAutoFit/>
          </a:bodyPr>
          <a:lstStyle/>
          <a:p>
            <a:pPr marR="0" lvl="0" fontAlgn="base">
              <a:spcBef>
                <a:spcPts val="0"/>
              </a:spcBef>
              <a:spcAft>
                <a:spcPts val="0"/>
              </a:spcAft>
              <a:tabLst>
                <a:tab pos="457200" algn="l"/>
              </a:tabLst>
            </a:pPr>
            <a:r>
              <a:rPr lang="en-US" sz="1100" b="1" dirty="0">
                <a:latin typeface="GOTHAM-BOOK" panose="02000504050000020004" pitchFamily="2" charset="0"/>
                <a:ea typeface="Calibri" panose="020F0502020204030204" pitchFamily="34" charset="0"/>
              </a:rPr>
              <a:t> </a:t>
            </a:r>
            <a:r>
              <a:rPr lang="en-US" b="1" dirty="0">
                <a:latin typeface="GOTHAM-BOOK" panose="02000504050000020004" pitchFamily="2" charset="0"/>
                <a:ea typeface="Calibri" panose="020F0502020204030204" pitchFamily="34" charset="0"/>
              </a:rPr>
              <a:t>The Application Packet includes:</a:t>
            </a:r>
            <a:endParaRPr lang="en-US" dirty="0">
              <a:latin typeface="GOTHAM-BOOK" panose="02000504050000020004" pitchFamily="2" charset="0"/>
              <a:ea typeface="Calibri" panose="020F0502020204030204" pitchFamily="34"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b="1" dirty="0">
                <a:latin typeface="GOTHAM-BOOK" panose="02000504050000020004" pitchFamily="2" charset="0"/>
                <a:ea typeface="Calibri" panose="020F0502020204030204" pitchFamily="34" charset="0"/>
                <a:cs typeface="Times New Roman" panose="02020603050405020304" pitchFamily="18" charset="0"/>
              </a:rPr>
              <a:t>GTCC Application for Admission </a:t>
            </a:r>
            <a:r>
              <a:rPr lang="en-US" dirty="0">
                <a:latin typeface="GOTHAM-BOOK" panose="02000504050000020004" pitchFamily="2" charset="0"/>
                <a:ea typeface="Calibri" panose="020F0502020204030204" pitchFamily="34" charset="0"/>
                <a:cs typeface="Times New Roman" panose="02020603050405020304" pitchFamily="18" charset="0"/>
              </a:rPr>
              <a:t>–</a:t>
            </a:r>
            <a:r>
              <a:rPr lang="en-US" b="1" dirty="0">
                <a:latin typeface="GOTHAM-BOOK" panose="02000504050000020004" pitchFamily="2" charset="0"/>
                <a:ea typeface="Calibri" panose="020F0502020204030204" pitchFamily="34" charset="0"/>
                <a:cs typeface="Times New Roman" panose="02020603050405020304" pitchFamily="18" charset="0"/>
              </a:rPr>
              <a:t> </a:t>
            </a:r>
            <a:r>
              <a:rPr lang="en-US" dirty="0">
                <a:latin typeface="GOTHAM-BOOK" panose="02000504050000020004" pitchFamily="2" charset="0"/>
                <a:ea typeface="Calibri" panose="020F0502020204030204" pitchFamily="34" charset="0"/>
                <a:cs typeface="Times New Roman" panose="02020603050405020304" pitchFamily="18" charset="0"/>
              </a:rPr>
              <a:t>Apply online using the CFNC CCP application. </a:t>
            </a:r>
            <a:r>
              <a:rPr lang="en-US" i="1" dirty="0">
                <a:latin typeface="GOTHAM-BOOK" panose="02000504050000020004" pitchFamily="2" charset="0"/>
                <a:ea typeface="Calibri" panose="020F0502020204030204" pitchFamily="34" charset="0"/>
                <a:cs typeface="Times New Roman" panose="02020603050405020304" pitchFamily="18" charset="0"/>
              </a:rPr>
              <a:t>(Please include your social security number.)</a:t>
            </a:r>
          </a:p>
          <a:p>
            <a:pPr marL="742950" lvl="1" indent="-285750" fontAlgn="base">
              <a:buSzPts val="1000"/>
              <a:buFont typeface="Courier New" panose="02070309020205020404" pitchFamily="49" charset="0"/>
              <a:buChar char="o"/>
              <a:tabLst>
                <a:tab pos="914400" algn="l"/>
              </a:tabLst>
            </a:pPr>
            <a:r>
              <a:rPr lang="en-US" b="1" dirty="0">
                <a:latin typeface="GOTHAM-BOOK" panose="02000504050000020004" pitchFamily="2" charset="0"/>
                <a:ea typeface="Calibri" panose="020F0502020204030204" pitchFamily="34" charset="0"/>
                <a:cs typeface="Times New Roman" panose="02020603050405020304" pitchFamily="18" charset="0"/>
              </a:rPr>
              <a:t>High School Transcript</a:t>
            </a:r>
            <a:r>
              <a:rPr lang="en-US" dirty="0">
                <a:latin typeface="GOTHAM-BOOK" panose="02000504050000020004" pitchFamily="2" charset="0"/>
                <a:ea typeface="Calibri" panose="020F0502020204030204" pitchFamily="34" charset="0"/>
                <a:cs typeface="Times New Roman" panose="02020603050405020304" pitchFamily="18" charset="0"/>
              </a:rPr>
              <a:t> – Please request this through </a:t>
            </a:r>
            <a:r>
              <a:rPr lang="en-US" dirty="0">
                <a:solidFill>
                  <a:srgbClr val="007235"/>
                </a:solidFill>
                <a:latin typeface="GOTHAM-BOOK" panose="02000504050000020004" pitchFamily="2" charset="0"/>
                <a:ea typeface="Calibri" panose="020F0502020204030204" pitchFamily="34" charset="0"/>
                <a:cs typeface="Times New Roman" panose="02020603050405020304" pitchFamily="18" charset="0"/>
              </a:rPr>
              <a:t>cfnc.org </a:t>
            </a:r>
            <a:r>
              <a:rPr lang="en-US" dirty="0">
                <a:latin typeface="GOTHAM-BOOK" panose="02000504050000020004" pitchFamily="2" charset="0"/>
                <a:ea typeface="Calibri" panose="020F0502020204030204" pitchFamily="34" charset="0"/>
                <a:cs typeface="Times New Roman" panose="02020603050405020304" pitchFamily="18" charset="0"/>
              </a:rPr>
              <a:t>if you attend a public high school.</a:t>
            </a:r>
          </a:p>
        </p:txBody>
      </p:sp>
      <p:sp>
        <p:nvSpPr>
          <p:cNvPr id="5" name="TextBox 4">
            <a:extLst>
              <a:ext uri="{FF2B5EF4-FFF2-40B4-BE49-F238E27FC236}">
                <a16:creationId xmlns:a16="http://schemas.microsoft.com/office/drawing/2014/main" id="{62D49462-6473-F498-1589-F18B589D27AC}"/>
              </a:ext>
            </a:extLst>
          </p:cNvPr>
          <p:cNvSpPr txBox="1"/>
          <p:nvPr/>
        </p:nvSpPr>
        <p:spPr>
          <a:xfrm>
            <a:off x="657926" y="2696007"/>
            <a:ext cx="10370858" cy="1477328"/>
          </a:xfrm>
          <a:prstGeom prst="rect">
            <a:avLst/>
          </a:prstGeom>
          <a:noFill/>
        </p:spPr>
        <p:txBody>
          <a:bodyPr wrap="square">
            <a:spAutoFit/>
          </a:bodyPr>
          <a:lstStyle/>
          <a:p>
            <a:pPr fontAlgn="base">
              <a:buSzPts val="1000"/>
              <a:tabLst>
                <a:tab pos="914400" algn="l"/>
              </a:tabLst>
            </a:pPr>
            <a:r>
              <a:rPr lang="en-US" b="1" dirty="0">
                <a:latin typeface="GOTHAM-BOOK" panose="02000504050000020004" pitchFamily="2" charset="0"/>
                <a:ea typeface="Calibri" panose="020F0502020204030204" pitchFamily="34" charset="0"/>
                <a:cs typeface="Times New Roman" panose="02020603050405020304" pitchFamily="18" charset="0"/>
              </a:rPr>
              <a:t>Additional Forms</a:t>
            </a:r>
            <a:endParaRPr lang="en-US" dirty="0">
              <a:latin typeface="GOTHAM-BOOK" panose="02000504050000020004" pitchFamily="2" charset="0"/>
              <a:ea typeface="Calibri" panose="020F0502020204030204" pitchFamily="34" charset="0"/>
              <a:cs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b="1" dirty="0">
                <a:latin typeface="GOTHAM-BOOK" panose="02000504050000020004" pitchFamily="2" charset="0"/>
                <a:ea typeface="Calibri" panose="020F0502020204030204" pitchFamily="34" charset="0"/>
                <a:cs typeface="Times New Roman" panose="02020603050405020304" pitchFamily="18" charset="0"/>
              </a:rPr>
              <a:t>Verification of Student Eligibility Form</a:t>
            </a:r>
            <a:r>
              <a:rPr lang="en-US" dirty="0">
                <a:latin typeface="GOTHAM-BOOK" panose="02000504050000020004" pitchFamily="2" charset="0"/>
                <a:ea typeface="Calibri" panose="020F0502020204030204" pitchFamily="34" charset="0"/>
                <a:cs typeface="Times New Roman" panose="02020603050405020304" pitchFamily="18" charset="0"/>
              </a:rPr>
              <a:t> – Please make sure that you have all signatures required and that you have included the pathway.</a:t>
            </a: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b="1" dirty="0">
                <a:latin typeface="GOTHAM-BOOK" panose="02000504050000020004" pitchFamily="2" charset="0"/>
                <a:ea typeface="Calibri" panose="020F0502020204030204" pitchFamily="34" charset="0"/>
                <a:cs typeface="Times New Roman" panose="02020603050405020304" pitchFamily="18" charset="0"/>
              </a:rPr>
              <a:t>Copy of Homeschool Registration Form </a:t>
            </a:r>
            <a:r>
              <a:rPr lang="en-US" dirty="0">
                <a:latin typeface="GOTHAM-BOOK" panose="02000504050000020004" pitchFamily="2" charset="0"/>
                <a:ea typeface="Calibri" panose="020F0502020204030204" pitchFamily="34" charset="0"/>
                <a:cs typeface="Times New Roman" panose="02020603050405020304" pitchFamily="18" charset="0"/>
              </a:rPr>
              <a:t>– if applicable.</a:t>
            </a: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b="1" dirty="0">
                <a:latin typeface="GOTHAM-BOOK" panose="02000504050000020004" pitchFamily="2" charset="0"/>
                <a:ea typeface="Calibri" panose="020F0502020204030204" pitchFamily="34" charset="0"/>
                <a:cs typeface="Times New Roman" panose="02020603050405020304" pitchFamily="18" charset="0"/>
              </a:rPr>
              <a:t>High School Transcript </a:t>
            </a:r>
            <a:r>
              <a:rPr lang="en-US" dirty="0">
                <a:latin typeface="GOTHAM-BOOK" panose="02000504050000020004" pitchFamily="2" charset="0"/>
                <a:ea typeface="Calibri" panose="020F0502020204030204" pitchFamily="34" charset="0"/>
                <a:cs typeface="Times New Roman" panose="02020603050405020304" pitchFamily="18" charset="0"/>
              </a:rPr>
              <a:t>– Please include this if you attend a private school or homeschool.</a:t>
            </a:r>
          </a:p>
        </p:txBody>
      </p:sp>
      <p:sp>
        <p:nvSpPr>
          <p:cNvPr id="8" name="TextBox 7">
            <a:extLst>
              <a:ext uri="{FF2B5EF4-FFF2-40B4-BE49-F238E27FC236}">
                <a16:creationId xmlns:a16="http://schemas.microsoft.com/office/drawing/2014/main" id="{D673DC15-75BD-4C6A-B1F5-5CC565F507D7}"/>
              </a:ext>
            </a:extLst>
          </p:cNvPr>
          <p:cNvSpPr txBox="1"/>
          <p:nvPr/>
        </p:nvSpPr>
        <p:spPr>
          <a:xfrm>
            <a:off x="657926" y="4843088"/>
            <a:ext cx="10719324" cy="923330"/>
          </a:xfrm>
          <a:prstGeom prst="rect">
            <a:avLst/>
          </a:prstGeom>
          <a:noFill/>
        </p:spPr>
        <p:txBody>
          <a:bodyPr wrap="square">
            <a:spAutoFit/>
          </a:bodyPr>
          <a:lstStyle/>
          <a:p>
            <a:r>
              <a:rPr lang="en-US" sz="1800" b="1" dirty="0">
                <a:solidFill>
                  <a:srgbClr val="007235"/>
                </a:solidFill>
                <a:latin typeface="GOTHAM-BOOK" panose="02000504050000020004"/>
                <a:ea typeface="Calibri" panose="020F0502020204030204" pitchFamily="34" charset="0"/>
              </a:rPr>
              <a:t>IMPORTANT NOTE:</a:t>
            </a:r>
          </a:p>
          <a:p>
            <a:r>
              <a:rPr lang="en-US" sz="1800" b="1" dirty="0">
                <a:latin typeface="GOTHAM-BOOK" panose="02000504050000020004"/>
                <a:ea typeface="Calibri" panose="020F0502020204030204" pitchFamily="34" charset="0"/>
              </a:rPr>
              <a:t>Scan the additional forms and email them as attachments using the attach button to </a:t>
            </a:r>
            <a:r>
              <a:rPr lang="en-US" sz="1800" b="1" u="sng" dirty="0">
                <a:solidFill>
                  <a:srgbClr val="007235"/>
                </a:solidFill>
                <a:latin typeface="GOTHAM-BOOK" panose="02000504050000020004"/>
                <a:ea typeface="Calibri" panose="020F0502020204030204" pitchFamily="34" charset="0"/>
                <a:hlinkClick r:id="rId3">
                  <a:extLst>
                    <a:ext uri="{A12FA001-AC4F-418D-AE19-62706E023703}">
                      <ahyp:hlinkClr xmlns:ahyp="http://schemas.microsoft.com/office/drawing/2018/hyperlinkcolor" val="tx"/>
                    </a:ext>
                  </a:extLst>
                </a:hlinkClick>
              </a:rPr>
              <a:t>ccpadmissions@gtcc.edu</a:t>
            </a:r>
            <a:r>
              <a:rPr lang="en-US" sz="1800" b="1" dirty="0">
                <a:latin typeface="GOTHAM-BOOK" panose="02000504050000020004"/>
                <a:ea typeface="Calibri" panose="020F0502020204030204" pitchFamily="34" charset="0"/>
              </a:rPr>
              <a:t>. Do not copy and paste the forms into the body of the email.</a:t>
            </a:r>
            <a:endParaRPr lang="en-US" b="1" dirty="0">
              <a:latin typeface="GOTHAM-BOOK" panose="02000504050000020004"/>
            </a:endParaRPr>
          </a:p>
        </p:txBody>
      </p:sp>
    </p:spTree>
    <p:extLst>
      <p:ext uri="{BB962C8B-B14F-4D97-AF65-F5344CB8AC3E}">
        <p14:creationId xmlns:p14="http://schemas.microsoft.com/office/powerpoint/2010/main" val="1861917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370858" cy="10464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rgbClr val="007235"/>
                </a:solidFill>
                <a:latin typeface="Gotham" panose="02000504050000020004"/>
              </a:rPr>
              <a:t>Transcript</a:t>
            </a: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379922"/>
            <a:ext cx="10719324" cy="2939074"/>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dirty="0">
                <a:latin typeface="GOTHAM-BOOK" panose="02000504050000020004" pitchFamily="2" charset="0"/>
              </a:rPr>
              <a:t>Send to GTCC </a:t>
            </a:r>
          </a:p>
          <a:p>
            <a:pPr marL="742950" lvl="1" indent="-285750">
              <a:lnSpc>
                <a:spcPct val="150000"/>
              </a:lnSpc>
              <a:buFont typeface="Arial" panose="020B0604020202020204" pitchFamily="34" charset="0"/>
              <a:buChar char="•"/>
            </a:pPr>
            <a:r>
              <a:rPr lang="en-US" dirty="0">
                <a:latin typeface="GOTHAM-BOOK" panose="02000504050000020004" pitchFamily="2" charset="0"/>
              </a:rPr>
              <a:t>Public School Students use CFNC</a:t>
            </a:r>
          </a:p>
          <a:p>
            <a:pPr marL="742950" lvl="1" indent="-285750">
              <a:lnSpc>
                <a:spcPct val="150000"/>
              </a:lnSpc>
              <a:buFont typeface="Arial" panose="020B0604020202020204" pitchFamily="34" charset="0"/>
              <a:buChar char="•"/>
            </a:pPr>
            <a:r>
              <a:rPr lang="en-US" dirty="0">
                <a:latin typeface="GOTHAM-BOOK" panose="02000504050000020004" pitchFamily="2" charset="0"/>
              </a:rPr>
              <a:t>All others email transcript to </a:t>
            </a:r>
            <a:r>
              <a:rPr lang="en-US" dirty="0">
                <a:solidFill>
                  <a:srgbClr val="007235"/>
                </a:solidFill>
                <a:latin typeface="GOTHAM-BOOK" panose="02000504050000020004" pitchFamily="2" charset="0"/>
                <a:hlinkClick r:id="rId3">
                  <a:extLst>
                    <a:ext uri="{A12FA001-AC4F-418D-AE19-62706E023703}">
                      <ahyp:hlinkClr xmlns:ahyp="http://schemas.microsoft.com/office/drawing/2018/hyperlinkcolor" val="tx"/>
                    </a:ext>
                  </a:extLst>
                </a:hlinkClick>
              </a:rPr>
              <a:t>ccpadmissions@gtcc.edu</a:t>
            </a:r>
            <a:endParaRPr lang="en-US" dirty="0">
              <a:solidFill>
                <a:srgbClr val="007235"/>
              </a:solidFill>
              <a:latin typeface="GOTHAM-BOOK" panose="02000504050000020004" pitchFamily="2" charset="0"/>
            </a:endParaRPr>
          </a:p>
          <a:p>
            <a:pPr marL="285750" indent="-285750">
              <a:lnSpc>
                <a:spcPct val="150000"/>
              </a:lnSpc>
              <a:buFont typeface="Arial" panose="020B0604020202020204" pitchFamily="34" charset="0"/>
              <a:buChar char="•"/>
            </a:pPr>
            <a:r>
              <a:rPr lang="en-US" dirty="0">
                <a:latin typeface="GOTHAM-BOOK" panose="02000504050000020004" pitchFamily="2" charset="0"/>
              </a:rPr>
              <a:t>Required each semester</a:t>
            </a:r>
          </a:p>
          <a:p>
            <a:pPr marL="285750" indent="-285750">
              <a:lnSpc>
                <a:spcPct val="150000"/>
              </a:lnSpc>
              <a:buFont typeface="Arial" panose="020B0604020202020204" pitchFamily="34" charset="0"/>
              <a:buChar char="•"/>
            </a:pPr>
            <a:r>
              <a:rPr lang="en-US" dirty="0">
                <a:latin typeface="GOTHAM-BOOK" panose="02000504050000020004" pitchFamily="2" charset="0"/>
              </a:rPr>
              <a:t>MUST list unweighted cumulative GPA</a:t>
            </a:r>
          </a:p>
          <a:p>
            <a:pPr marL="285750" indent="-285750">
              <a:lnSpc>
                <a:spcPct val="150000"/>
              </a:lnSpc>
              <a:buFont typeface="Arial" panose="020B0604020202020204" pitchFamily="34" charset="0"/>
              <a:buChar char="•"/>
            </a:pPr>
            <a:r>
              <a:rPr lang="en-US" dirty="0">
                <a:latin typeface="GOTHAM-BOOK" panose="02000504050000020004" pitchFamily="2" charset="0"/>
              </a:rPr>
              <a:t>MUST list courses by grade level</a:t>
            </a:r>
          </a:p>
          <a:p>
            <a:pPr marL="285750" indent="-285750">
              <a:lnSpc>
                <a:spcPct val="150000"/>
              </a:lnSpc>
              <a:buFont typeface="Arial" panose="020B0604020202020204" pitchFamily="34" charset="0"/>
              <a:buChar char="•"/>
            </a:pPr>
            <a:r>
              <a:rPr lang="en-US" dirty="0">
                <a:latin typeface="GOTHAM-BOOK" panose="02000504050000020004" pitchFamily="2" charset="0"/>
              </a:rPr>
              <a:t>MUST be signed and dated</a:t>
            </a:r>
          </a:p>
        </p:txBody>
      </p:sp>
      <p:pic>
        <p:nvPicPr>
          <p:cNvPr id="2" name="Picture 1">
            <a:extLst>
              <a:ext uri="{FF2B5EF4-FFF2-40B4-BE49-F238E27FC236}">
                <a16:creationId xmlns:a16="http://schemas.microsoft.com/office/drawing/2014/main" id="{8342A984-27F3-7334-936A-E7AD5D139840}"/>
              </a:ext>
            </a:extLst>
          </p:cNvPr>
          <p:cNvPicPr>
            <a:picLocks noChangeAspect="1"/>
          </p:cNvPicPr>
          <p:nvPr/>
        </p:nvPicPr>
        <p:blipFill>
          <a:blip r:embed="rId4"/>
          <a:stretch>
            <a:fillRect/>
          </a:stretch>
        </p:blipFill>
        <p:spPr>
          <a:xfrm>
            <a:off x="8571250" y="2139450"/>
            <a:ext cx="2558950" cy="2579100"/>
          </a:xfrm>
          <a:prstGeom prst="rect">
            <a:avLst/>
          </a:prstGeom>
        </p:spPr>
      </p:pic>
    </p:spTree>
    <p:extLst>
      <p:ext uri="{BB962C8B-B14F-4D97-AF65-F5344CB8AC3E}">
        <p14:creationId xmlns:p14="http://schemas.microsoft.com/office/powerpoint/2010/main" val="1300382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370858" cy="10464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rgbClr val="007235"/>
                </a:solidFill>
                <a:latin typeface="Gotham" panose="02000504050000020004" pitchFamily="2" charset="0"/>
              </a:rPr>
              <a:t>Registration</a:t>
            </a: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379922"/>
            <a:ext cx="10719324" cy="923330"/>
          </a:xfrm>
          <a:prstGeom prst="rect">
            <a:avLst/>
          </a:prstGeom>
          <a:noFill/>
        </p:spPr>
        <p:txBody>
          <a:bodyPr wrap="square" lIns="91440" tIns="45720" rIns="91440" bIns="45720" rtlCol="0" anchor="t">
            <a:spAutoFit/>
          </a:bodyPr>
          <a:lstStyle/>
          <a:p>
            <a:pPr marL="0" indent="0">
              <a:buNone/>
            </a:pPr>
            <a:r>
              <a:rPr lang="en-US" sz="1800" b="1" i="1">
                <a:solidFill>
                  <a:srgbClr val="F16622"/>
                </a:solidFill>
                <a:latin typeface="Gotham" panose="02000504050000020004" pitchFamily="2" charset="0"/>
              </a:rPr>
              <a:t>Please disregard any emails or phone calls you get from GTCC regarding registration and orientation. They do not apply to high school students.  Your information will come directly from the CCP office.</a:t>
            </a:r>
          </a:p>
        </p:txBody>
      </p:sp>
      <p:sp>
        <p:nvSpPr>
          <p:cNvPr id="5" name="TextBox 4">
            <a:extLst>
              <a:ext uri="{FF2B5EF4-FFF2-40B4-BE49-F238E27FC236}">
                <a16:creationId xmlns:a16="http://schemas.microsoft.com/office/drawing/2014/main" id="{8AD069E4-6072-E8AD-2FDA-63B5559BA091}"/>
              </a:ext>
            </a:extLst>
          </p:cNvPr>
          <p:cNvSpPr txBox="1"/>
          <p:nvPr/>
        </p:nvSpPr>
        <p:spPr>
          <a:xfrm>
            <a:off x="6017588" y="2303252"/>
            <a:ext cx="5928069" cy="3970318"/>
          </a:xfrm>
          <a:prstGeom prst="rect">
            <a:avLst/>
          </a:prstGeom>
          <a:noFill/>
          <a:ln w="15875">
            <a:solidFill>
              <a:srgbClr val="007235"/>
            </a:solidFill>
            <a:extLst>
              <a:ext uri="{C807C97D-BFC1-408E-A445-0C87EB9F89A2}">
                <ask:lineSketchStyleProps xmlns:ask="http://schemas.microsoft.com/office/drawing/2018/sketchyshapes" sd="1219033472">
                  <a:custGeom>
                    <a:avLst/>
                    <a:gdLst>
                      <a:gd name="connsiteX0" fmla="*/ 0 w 5928069"/>
                      <a:gd name="connsiteY0" fmla="*/ 0 h 3693319"/>
                      <a:gd name="connsiteX1" fmla="*/ 533526 w 5928069"/>
                      <a:gd name="connsiteY1" fmla="*/ 0 h 3693319"/>
                      <a:gd name="connsiteX2" fmla="*/ 948491 w 5928069"/>
                      <a:gd name="connsiteY2" fmla="*/ 0 h 3693319"/>
                      <a:gd name="connsiteX3" fmla="*/ 1659859 w 5928069"/>
                      <a:gd name="connsiteY3" fmla="*/ 0 h 3693319"/>
                      <a:gd name="connsiteX4" fmla="*/ 2193386 w 5928069"/>
                      <a:gd name="connsiteY4" fmla="*/ 0 h 3693319"/>
                      <a:gd name="connsiteX5" fmla="*/ 2726912 w 5928069"/>
                      <a:gd name="connsiteY5" fmla="*/ 0 h 3693319"/>
                      <a:gd name="connsiteX6" fmla="*/ 3438280 w 5928069"/>
                      <a:gd name="connsiteY6" fmla="*/ 0 h 3693319"/>
                      <a:gd name="connsiteX7" fmla="*/ 3912526 w 5928069"/>
                      <a:gd name="connsiteY7" fmla="*/ 0 h 3693319"/>
                      <a:gd name="connsiteX8" fmla="*/ 4623894 w 5928069"/>
                      <a:gd name="connsiteY8" fmla="*/ 0 h 3693319"/>
                      <a:gd name="connsiteX9" fmla="*/ 5335262 w 5928069"/>
                      <a:gd name="connsiteY9" fmla="*/ 0 h 3693319"/>
                      <a:gd name="connsiteX10" fmla="*/ 5928069 w 5928069"/>
                      <a:gd name="connsiteY10" fmla="*/ 0 h 3693319"/>
                      <a:gd name="connsiteX11" fmla="*/ 5928069 w 5928069"/>
                      <a:gd name="connsiteY11" fmla="*/ 601483 h 3693319"/>
                      <a:gd name="connsiteX12" fmla="*/ 5928069 w 5928069"/>
                      <a:gd name="connsiteY12" fmla="*/ 1166034 h 3693319"/>
                      <a:gd name="connsiteX13" fmla="*/ 5928069 w 5928069"/>
                      <a:gd name="connsiteY13" fmla="*/ 1582851 h 3693319"/>
                      <a:gd name="connsiteX14" fmla="*/ 5928069 w 5928069"/>
                      <a:gd name="connsiteY14" fmla="*/ 2110468 h 3693319"/>
                      <a:gd name="connsiteX15" fmla="*/ 5928069 w 5928069"/>
                      <a:gd name="connsiteY15" fmla="*/ 2638085 h 3693319"/>
                      <a:gd name="connsiteX16" fmla="*/ 5928069 w 5928069"/>
                      <a:gd name="connsiteY16" fmla="*/ 3165702 h 3693319"/>
                      <a:gd name="connsiteX17" fmla="*/ 5928069 w 5928069"/>
                      <a:gd name="connsiteY17" fmla="*/ 3693319 h 3693319"/>
                      <a:gd name="connsiteX18" fmla="*/ 5275981 w 5928069"/>
                      <a:gd name="connsiteY18" fmla="*/ 3693319 h 3693319"/>
                      <a:gd name="connsiteX19" fmla="*/ 4861017 w 5928069"/>
                      <a:gd name="connsiteY19" fmla="*/ 3693319 h 3693319"/>
                      <a:gd name="connsiteX20" fmla="*/ 4386771 w 5928069"/>
                      <a:gd name="connsiteY20" fmla="*/ 3693319 h 3693319"/>
                      <a:gd name="connsiteX21" fmla="*/ 3675403 w 5928069"/>
                      <a:gd name="connsiteY21" fmla="*/ 3693319 h 3693319"/>
                      <a:gd name="connsiteX22" fmla="*/ 3082596 w 5928069"/>
                      <a:gd name="connsiteY22" fmla="*/ 3693319 h 3693319"/>
                      <a:gd name="connsiteX23" fmla="*/ 2608350 w 5928069"/>
                      <a:gd name="connsiteY23" fmla="*/ 3693319 h 3693319"/>
                      <a:gd name="connsiteX24" fmla="*/ 2015543 w 5928069"/>
                      <a:gd name="connsiteY24" fmla="*/ 3693319 h 3693319"/>
                      <a:gd name="connsiteX25" fmla="*/ 1600579 w 5928069"/>
                      <a:gd name="connsiteY25" fmla="*/ 3693319 h 3693319"/>
                      <a:gd name="connsiteX26" fmla="*/ 1185614 w 5928069"/>
                      <a:gd name="connsiteY26" fmla="*/ 3693319 h 3693319"/>
                      <a:gd name="connsiteX27" fmla="*/ 592807 w 5928069"/>
                      <a:gd name="connsiteY27" fmla="*/ 3693319 h 3693319"/>
                      <a:gd name="connsiteX28" fmla="*/ 0 w 5928069"/>
                      <a:gd name="connsiteY28" fmla="*/ 3693319 h 3693319"/>
                      <a:gd name="connsiteX29" fmla="*/ 0 w 5928069"/>
                      <a:gd name="connsiteY29" fmla="*/ 3128769 h 3693319"/>
                      <a:gd name="connsiteX30" fmla="*/ 0 w 5928069"/>
                      <a:gd name="connsiteY30" fmla="*/ 2638085 h 3693319"/>
                      <a:gd name="connsiteX31" fmla="*/ 0 w 5928069"/>
                      <a:gd name="connsiteY31" fmla="*/ 2221268 h 3693319"/>
                      <a:gd name="connsiteX32" fmla="*/ 0 w 5928069"/>
                      <a:gd name="connsiteY32" fmla="*/ 1656717 h 3693319"/>
                      <a:gd name="connsiteX33" fmla="*/ 0 w 5928069"/>
                      <a:gd name="connsiteY33" fmla="*/ 1202967 h 3693319"/>
                      <a:gd name="connsiteX34" fmla="*/ 0 w 5928069"/>
                      <a:gd name="connsiteY34" fmla="*/ 638417 h 3693319"/>
                      <a:gd name="connsiteX35" fmla="*/ 0 w 5928069"/>
                      <a:gd name="connsiteY35" fmla="*/ 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28069" h="3693319" extrusionOk="0">
                        <a:moveTo>
                          <a:pt x="0" y="0"/>
                        </a:moveTo>
                        <a:cubicBezTo>
                          <a:pt x="197004" y="-862"/>
                          <a:pt x="418307" y="54467"/>
                          <a:pt x="533526" y="0"/>
                        </a:cubicBezTo>
                        <a:cubicBezTo>
                          <a:pt x="648745" y="-54467"/>
                          <a:pt x="829306" y="31957"/>
                          <a:pt x="948491" y="0"/>
                        </a:cubicBezTo>
                        <a:cubicBezTo>
                          <a:pt x="1067676" y="-31957"/>
                          <a:pt x="1433014" y="27778"/>
                          <a:pt x="1659859" y="0"/>
                        </a:cubicBezTo>
                        <a:cubicBezTo>
                          <a:pt x="1886704" y="-27778"/>
                          <a:pt x="2039556" y="61955"/>
                          <a:pt x="2193386" y="0"/>
                        </a:cubicBezTo>
                        <a:cubicBezTo>
                          <a:pt x="2347216" y="-61955"/>
                          <a:pt x="2502466" y="43964"/>
                          <a:pt x="2726912" y="0"/>
                        </a:cubicBezTo>
                        <a:cubicBezTo>
                          <a:pt x="2951358" y="-43964"/>
                          <a:pt x="3271636" y="76688"/>
                          <a:pt x="3438280" y="0"/>
                        </a:cubicBezTo>
                        <a:cubicBezTo>
                          <a:pt x="3604924" y="-76688"/>
                          <a:pt x="3708248" y="40"/>
                          <a:pt x="3912526" y="0"/>
                        </a:cubicBezTo>
                        <a:cubicBezTo>
                          <a:pt x="4116804" y="-40"/>
                          <a:pt x="4326976" y="59457"/>
                          <a:pt x="4623894" y="0"/>
                        </a:cubicBezTo>
                        <a:cubicBezTo>
                          <a:pt x="4920812" y="-59457"/>
                          <a:pt x="5057253" y="66254"/>
                          <a:pt x="5335262" y="0"/>
                        </a:cubicBezTo>
                        <a:cubicBezTo>
                          <a:pt x="5613271" y="-66254"/>
                          <a:pt x="5779314" y="25147"/>
                          <a:pt x="5928069" y="0"/>
                        </a:cubicBezTo>
                        <a:cubicBezTo>
                          <a:pt x="5950134" y="201605"/>
                          <a:pt x="5857513" y="466711"/>
                          <a:pt x="5928069" y="601483"/>
                        </a:cubicBezTo>
                        <a:cubicBezTo>
                          <a:pt x="5998625" y="736255"/>
                          <a:pt x="5907889" y="935228"/>
                          <a:pt x="5928069" y="1166034"/>
                        </a:cubicBezTo>
                        <a:cubicBezTo>
                          <a:pt x="5948249" y="1396840"/>
                          <a:pt x="5891639" y="1473066"/>
                          <a:pt x="5928069" y="1582851"/>
                        </a:cubicBezTo>
                        <a:cubicBezTo>
                          <a:pt x="5964499" y="1692636"/>
                          <a:pt x="5874452" y="1966312"/>
                          <a:pt x="5928069" y="2110468"/>
                        </a:cubicBezTo>
                        <a:cubicBezTo>
                          <a:pt x="5981686" y="2254624"/>
                          <a:pt x="5894775" y="2514699"/>
                          <a:pt x="5928069" y="2638085"/>
                        </a:cubicBezTo>
                        <a:cubicBezTo>
                          <a:pt x="5961363" y="2761471"/>
                          <a:pt x="5864826" y="3053062"/>
                          <a:pt x="5928069" y="3165702"/>
                        </a:cubicBezTo>
                        <a:cubicBezTo>
                          <a:pt x="5991312" y="3278342"/>
                          <a:pt x="5924032" y="3538251"/>
                          <a:pt x="5928069" y="3693319"/>
                        </a:cubicBezTo>
                        <a:cubicBezTo>
                          <a:pt x="5628337" y="3708553"/>
                          <a:pt x="5581715" y="3651312"/>
                          <a:pt x="5275981" y="3693319"/>
                        </a:cubicBezTo>
                        <a:cubicBezTo>
                          <a:pt x="4970247" y="3735326"/>
                          <a:pt x="5038369" y="3655386"/>
                          <a:pt x="4861017" y="3693319"/>
                        </a:cubicBezTo>
                        <a:cubicBezTo>
                          <a:pt x="4683665" y="3731252"/>
                          <a:pt x="4564356" y="3646645"/>
                          <a:pt x="4386771" y="3693319"/>
                        </a:cubicBezTo>
                        <a:cubicBezTo>
                          <a:pt x="4209186" y="3739993"/>
                          <a:pt x="4016948" y="3641454"/>
                          <a:pt x="3675403" y="3693319"/>
                        </a:cubicBezTo>
                        <a:cubicBezTo>
                          <a:pt x="3333858" y="3745184"/>
                          <a:pt x="3264392" y="3629419"/>
                          <a:pt x="3082596" y="3693319"/>
                        </a:cubicBezTo>
                        <a:cubicBezTo>
                          <a:pt x="2900800" y="3757219"/>
                          <a:pt x="2722390" y="3645796"/>
                          <a:pt x="2608350" y="3693319"/>
                        </a:cubicBezTo>
                        <a:cubicBezTo>
                          <a:pt x="2494310" y="3740842"/>
                          <a:pt x="2171016" y="3661626"/>
                          <a:pt x="2015543" y="3693319"/>
                        </a:cubicBezTo>
                        <a:cubicBezTo>
                          <a:pt x="1860070" y="3725012"/>
                          <a:pt x="1758452" y="3659277"/>
                          <a:pt x="1600579" y="3693319"/>
                        </a:cubicBezTo>
                        <a:cubicBezTo>
                          <a:pt x="1442706" y="3727361"/>
                          <a:pt x="1324604" y="3670451"/>
                          <a:pt x="1185614" y="3693319"/>
                        </a:cubicBezTo>
                        <a:cubicBezTo>
                          <a:pt x="1046625" y="3716187"/>
                          <a:pt x="793555" y="3659769"/>
                          <a:pt x="592807" y="3693319"/>
                        </a:cubicBezTo>
                        <a:cubicBezTo>
                          <a:pt x="392059" y="3726869"/>
                          <a:pt x="157190" y="3652427"/>
                          <a:pt x="0" y="3693319"/>
                        </a:cubicBezTo>
                        <a:cubicBezTo>
                          <a:pt x="-22891" y="3489887"/>
                          <a:pt x="19040" y="3331369"/>
                          <a:pt x="0" y="3128769"/>
                        </a:cubicBezTo>
                        <a:cubicBezTo>
                          <a:pt x="-19040" y="2926169"/>
                          <a:pt x="9589" y="2741706"/>
                          <a:pt x="0" y="2638085"/>
                        </a:cubicBezTo>
                        <a:cubicBezTo>
                          <a:pt x="-9589" y="2534464"/>
                          <a:pt x="37495" y="2317182"/>
                          <a:pt x="0" y="2221268"/>
                        </a:cubicBezTo>
                        <a:cubicBezTo>
                          <a:pt x="-37495" y="2125354"/>
                          <a:pt x="1279" y="1869573"/>
                          <a:pt x="0" y="1656717"/>
                        </a:cubicBezTo>
                        <a:cubicBezTo>
                          <a:pt x="-1279" y="1443861"/>
                          <a:pt x="5234" y="1395933"/>
                          <a:pt x="0" y="1202967"/>
                        </a:cubicBezTo>
                        <a:cubicBezTo>
                          <a:pt x="-5234" y="1010001"/>
                          <a:pt x="51039" y="893036"/>
                          <a:pt x="0" y="638417"/>
                        </a:cubicBezTo>
                        <a:cubicBezTo>
                          <a:pt x="-51039" y="383798"/>
                          <a:pt x="30486" y="221380"/>
                          <a:pt x="0" y="0"/>
                        </a:cubicBezTo>
                        <a:close/>
                      </a:path>
                    </a:pathLst>
                  </a:custGeom>
                  <ask:type>
                    <ask:lineSketchNone/>
                  </ask:type>
                </ask:lineSketchStyleProps>
              </a:ext>
            </a:extLst>
          </a:ln>
        </p:spPr>
        <p:txBody>
          <a:bodyPr wrap="square" lIns="274320" tIns="182880" rIns="274320" bIns="182880">
            <a:spAutoFit/>
          </a:bodyPr>
          <a:lstStyle/>
          <a:p>
            <a:pPr lvl="0"/>
            <a:r>
              <a:rPr lang="en-US">
                <a:latin typeface="GOTHAM-BOOK" panose="02000504050000020004" pitchFamily="2" charset="0"/>
              </a:rPr>
              <a:t>Please note:</a:t>
            </a:r>
          </a:p>
          <a:p>
            <a:pPr marL="285750" lvl="0" indent="-285750">
              <a:buFont typeface="Arial" panose="020B0604020202020204" pitchFamily="34" charset="0"/>
              <a:buChar char="•"/>
            </a:pPr>
            <a:r>
              <a:rPr lang="en-US">
                <a:latin typeface="GOTHAM-BOOK" panose="02000504050000020004" pitchFamily="2" charset="0"/>
              </a:rPr>
              <a:t>You cannot register online.   </a:t>
            </a:r>
          </a:p>
          <a:p>
            <a:pPr marL="285750" lvl="0" indent="-285750">
              <a:buFont typeface="Arial" panose="020B0604020202020204" pitchFamily="34" charset="0"/>
              <a:buChar char="•"/>
            </a:pPr>
            <a:r>
              <a:rPr lang="en-US">
                <a:latin typeface="GOTHAM-BOOK" panose="02000504050000020004" pitchFamily="2" charset="0"/>
              </a:rPr>
              <a:t>All registration will be done through email.  </a:t>
            </a:r>
          </a:p>
          <a:p>
            <a:pPr marL="285750" lvl="0" indent="-285750">
              <a:buFont typeface="Arial" panose="020B0604020202020204" pitchFamily="34" charset="0"/>
              <a:buChar char="•"/>
            </a:pPr>
            <a:r>
              <a:rPr lang="en-US">
                <a:latin typeface="GOTHAM-BOOK" panose="02000504050000020004" pitchFamily="2" charset="0"/>
              </a:rPr>
              <a:t>The registration request must come from your GTCC email.  </a:t>
            </a:r>
          </a:p>
          <a:p>
            <a:pPr marL="285750" lvl="0" indent="-285750">
              <a:buFont typeface="Arial" panose="020B0604020202020204" pitchFamily="34" charset="0"/>
              <a:buChar char="•"/>
            </a:pPr>
            <a:r>
              <a:rPr lang="en-US">
                <a:latin typeface="GOTHAM-BOOK" panose="02000504050000020004" pitchFamily="2" charset="0"/>
              </a:rPr>
              <a:t>Registration requests from parents will not be accepted.  </a:t>
            </a:r>
          </a:p>
          <a:p>
            <a:pPr marL="285750" lvl="0" indent="-285750">
              <a:buFont typeface="Arial" panose="020B0604020202020204" pitchFamily="34" charset="0"/>
              <a:buChar char="•"/>
            </a:pPr>
            <a:r>
              <a:rPr lang="en-US">
                <a:latin typeface="GOTHAM-BOOK" panose="02000504050000020004" pitchFamily="2" charset="0"/>
              </a:rPr>
              <a:t>Do not send duplicate requests.</a:t>
            </a:r>
          </a:p>
          <a:p>
            <a:pPr marL="285750" indent="-285750">
              <a:buFont typeface="Arial" panose="020B0604020202020204" pitchFamily="34" charset="0"/>
              <a:buChar char="•"/>
            </a:pPr>
            <a:r>
              <a:rPr lang="en-US">
                <a:latin typeface="GOTHAM-BOOK" panose="02000504050000020004" pitchFamily="2" charset="0"/>
              </a:rPr>
              <a:t>You can only register for classes in your pathway. </a:t>
            </a:r>
          </a:p>
          <a:p>
            <a:pPr marL="285750" indent="-285750">
              <a:buFont typeface="Arial" panose="020B0604020202020204" pitchFamily="34" charset="0"/>
              <a:buChar char="•"/>
            </a:pPr>
            <a:r>
              <a:rPr lang="en-US">
                <a:latin typeface="GOTHAM-BOOK" panose="02000504050000020004" pitchFamily="2" charset="0"/>
              </a:rPr>
              <a:t>Allow 2 business days.</a:t>
            </a:r>
          </a:p>
          <a:p>
            <a:pPr marL="285750" indent="-285750">
              <a:buFont typeface="Arial" panose="020B0604020202020204" pitchFamily="34" charset="0"/>
              <a:buChar char="•"/>
            </a:pPr>
            <a:r>
              <a:rPr lang="en-US">
                <a:latin typeface="GOTHAM-BOOK" panose="02000504050000020004" pitchFamily="2" charset="0"/>
              </a:rPr>
              <a:t>Confirmation – access your schedule in Self-Service.</a:t>
            </a:r>
          </a:p>
        </p:txBody>
      </p:sp>
      <p:sp>
        <p:nvSpPr>
          <p:cNvPr id="7" name="TextBox 6">
            <a:extLst>
              <a:ext uri="{FF2B5EF4-FFF2-40B4-BE49-F238E27FC236}">
                <a16:creationId xmlns:a16="http://schemas.microsoft.com/office/drawing/2014/main" id="{B3D9C38F-4B25-603A-D6A7-B0B2D45A1BE4}"/>
              </a:ext>
            </a:extLst>
          </p:cNvPr>
          <p:cNvSpPr txBox="1"/>
          <p:nvPr/>
        </p:nvSpPr>
        <p:spPr>
          <a:xfrm>
            <a:off x="657926" y="2426407"/>
            <a:ext cx="4977352" cy="584775"/>
          </a:xfrm>
          <a:prstGeom prst="rect">
            <a:avLst/>
          </a:prstGeom>
          <a:noFill/>
        </p:spPr>
        <p:txBody>
          <a:bodyPr wrap="square" rtlCol="0">
            <a:spAutoFit/>
          </a:bodyPr>
          <a:lstStyle/>
          <a:p>
            <a:pPr lvl="0"/>
            <a:r>
              <a:rPr lang="en-US" sz="1600" b="1">
                <a:latin typeface="Gotham" panose="02000504050000020004" pitchFamily="2" charset="0"/>
              </a:rPr>
              <a:t>You must include the information requested or your registration will be delayed. </a:t>
            </a:r>
          </a:p>
        </p:txBody>
      </p:sp>
      <p:sp>
        <p:nvSpPr>
          <p:cNvPr id="8" name="Rectangle 7">
            <a:extLst>
              <a:ext uri="{FF2B5EF4-FFF2-40B4-BE49-F238E27FC236}">
                <a16:creationId xmlns:a16="http://schemas.microsoft.com/office/drawing/2014/main" id="{19B1C5F5-D12A-EDA0-1AD1-6F28B9D3D86E}"/>
              </a:ext>
            </a:extLst>
          </p:cNvPr>
          <p:cNvSpPr/>
          <p:nvPr/>
        </p:nvSpPr>
        <p:spPr>
          <a:xfrm>
            <a:off x="657926" y="3011182"/>
            <a:ext cx="4977352" cy="3231654"/>
          </a:xfrm>
          <a:prstGeom prst="rect">
            <a:avLst/>
          </a:prstGeom>
        </p:spPr>
        <p:txBody>
          <a:bodyPr wrap="square">
            <a:spAutoFit/>
          </a:bodyPr>
          <a:lstStyle/>
          <a:p>
            <a:pPr marL="342900" marR="0" lvl="0" indent="-342900">
              <a:lnSpc>
                <a:spcPct val="150000"/>
              </a:lnSpc>
              <a:spcBef>
                <a:spcPts val="0"/>
              </a:spcBef>
              <a:spcAft>
                <a:spcPts val="1200"/>
              </a:spcAft>
              <a:buFont typeface="+mj-lt"/>
              <a:buAutoNum type="arabicParenR"/>
            </a:pPr>
            <a:r>
              <a:rPr lang="en-US" sz="1600" dirty="0">
                <a:solidFill>
                  <a:srgbClr val="000000"/>
                </a:solidFill>
                <a:latin typeface="GOTHAM-BOOK" panose="02000504050000020004" pitchFamily="2" charset="0"/>
                <a:ea typeface="Times New Roman" panose="02020603050405020304" pitchFamily="18" charset="0"/>
              </a:rPr>
              <a:t>Take the Online Success Seminar </a:t>
            </a:r>
          </a:p>
          <a:p>
            <a:pPr marL="342900" marR="0" lvl="0" indent="-342900">
              <a:spcBef>
                <a:spcPts val="0"/>
              </a:spcBef>
              <a:spcAft>
                <a:spcPts val="1200"/>
              </a:spcAft>
              <a:buFont typeface="+mj-lt"/>
              <a:buAutoNum type="arabicParenR"/>
            </a:pPr>
            <a:r>
              <a:rPr lang="en-US" sz="1600" dirty="0">
                <a:solidFill>
                  <a:srgbClr val="000000"/>
                </a:solidFill>
                <a:latin typeface="GOTHAM-BOOK" panose="02000504050000020004" pitchFamily="2" charset="0"/>
                <a:ea typeface="Calibri" panose="020F0502020204030204" pitchFamily="34" charset="0"/>
              </a:rPr>
              <a:t>Request for an advisement with your Student Success Coach/Advisor</a:t>
            </a:r>
            <a:endParaRPr lang="en-US" sz="1600" dirty="0">
              <a:latin typeface="GOTHAM-BOOK" panose="02000504050000020004" pitchFamily="2" charset="0"/>
              <a:ea typeface="Calibri" panose="020F0502020204030204" pitchFamily="34" charset="0"/>
            </a:endParaRPr>
          </a:p>
          <a:p>
            <a:pPr marL="342900" marR="0" lvl="0" indent="-342900">
              <a:spcBef>
                <a:spcPts val="0"/>
              </a:spcBef>
              <a:spcAft>
                <a:spcPts val="0"/>
              </a:spcAft>
              <a:buFont typeface="+mj-lt"/>
              <a:buAutoNum type="arabicParenR"/>
            </a:pPr>
            <a:r>
              <a:rPr lang="en-US" sz="1600" dirty="0">
                <a:solidFill>
                  <a:srgbClr val="323130"/>
                </a:solidFill>
                <a:latin typeface="GOTHAM-BOOK" panose="02000504050000020004" pitchFamily="2" charset="0"/>
                <a:ea typeface="Times New Roman" panose="02020603050405020304" pitchFamily="18" charset="0"/>
              </a:rPr>
              <a:t>Send </a:t>
            </a:r>
            <a:r>
              <a:rPr lang="en-US" sz="1600" dirty="0">
                <a:solidFill>
                  <a:srgbClr val="000000"/>
                </a:solidFill>
                <a:latin typeface="GOTHAM-BOOK" panose="02000504050000020004" pitchFamily="2" charset="0"/>
                <a:ea typeface="Times New Roman" panose="02020603050405020304" pitchFamily="18" charset="0"/>
              </a:rPr>
              <a:t>your request for registration by</a:t>
            </a:r>
            <a:r>
              <a:rPr lang="en-US" sz="1600" dirty="0">
                <a:solidFill>
                  <a:srgbClr val="323130"/>
                </a:solidFill>
                <a:latin typeface="GOTHAM-BOOK" panose="02000504050000020004" pitchFamily="2" charset="0"/>
                <a:ea typeface="Times New Roman" panose="02020603050405020304" pitchFamily="18" charset="0"/>
              </a:rPr>
              <a:t> email to </a:t>
            </a:r>
            <a:r>
              <a:rPr lang="en-US" sz="1600" u="sng" dirty="0">
                <a:solidFill>
                  <a:srgbClr val="007235"/>
                </a:solidFill>
                <a:latin typeface="GOTHAM-BOOK" panose="02000504050000020004" pitchFamily="2" charset="0"/>
                <a:ea typeface="Times New Roman" panose="02020603050405020304" pitchFamily="18" charset="0"/>
                <a:hlinkClick r:id="rId3">
                  <a:extLst>
                    <a:ext uri="{A12FA001-AC4F-418D-AE19-62706E023703}">
                      <ahyp:hlinkClr xmlns:ahyp="http://schemas.microsoft.com/office/drawing/2018/hyperlinkcolor" val="tx"/>
                    </a:ext>
                  </a:extLst>
                </a:hlinkClick>
              </a:rPr>
              <a:t>CCP@gtcc.edu</a:t>
            </a:r>
            <a:r>
              <a:rPr lang="en-US" sz="1600" dirty="0">
                <a:solidFill>
                  <a:srgbClr val="007235"/>
                </a:solidFill>
                <a:latin typeface="GOTHAM-BOOK" panose="02000504050000020004" pitchFamily="2" charset="0"/>
                <a:ea typeface="Times New Roman" panose="02020603050405020304" pitchFamily="18" charset="0"/>
              </a:rPr>
              <a:t> </a:t>
            </a:r>
          </a:p>
          <a:p>
            <a:pPr lvl="1"/>
            <a:r>
              <a:rPr lang="en-US" sz="1600" b="1" dirty="0">
                <a:solidFill>
                  <a:srgbClr val="000000"/>
                </a:solidFill>
                <a:latin typeface="GOTHAM-BOOK" panose="02000504050000020004" pitchFamily="2" charset="0"/>
                <a:ea typeface="Calibri" panose="020F0502020204030204" pitchFamily="34" charset="0"/>
              </a:rPr>
              <a:t>Include:</a:t>
            </a:r>
          </a:p>
          <a:p>
            <a:pPr marL="742950" lvl="1" indent="-285750">
              <a:buFont typeface="Arial" panose="020B0604020202020204" pitchFamily="34" charset="0"/>
              <a:buChar char="•"/>
            </a:pPr>
            <a:r>
              <a:rPr lang="en-US" sz="1600" b="1" dirty="0">
                <a:solidFill>
                  <a:srgbClr val="007235"/>
                </a:solidFill>
                <a:latin typeface="GOTHAM-BOOK" panose="02000504050000020004" pitchFamily="2" charset="0"/>
                <a:ea typeface="Calibri" panose="020F0502020204030204" pitchFamily="34" charset="0"/>
              </a:rPr>
              <a:t>Your name</a:t>
            </a:r>
          </a:p>
          <a:p>
            <a:pPr marL="742950" lvl="1" indent="-285750">
              <a:buFont typeface="Arial" panose="020B0604020202020204" pitchFamily="34" charset="0"/>
              <a:buChar char="•"/>
            </a:pPr>
            <a:r>
              <a:rPr lang="en-US" sz="1600" b="1" dirty="0">
                <a:solidFill>
                  <a:srgbClr val="007235"/>
                </a:solidFill>
                <a:latin typeface="GOTHAM-BOOK" panose="02000504050000020004" pitchFamily="2" charset="0"/>
                <a:ea typeface="Calibri" panose="020F0502020204030204" pitchFamily="34" charset="0"/>
              </a:rPr>
              <a:t>GTCC ID number </a:t>
            </a:r>
            <a:r>
              <a:rPr lang="en-US" sz="1600" b="1" dirty="0">
                <a:solidFill>
                  <a:srgbClr val="000000"/>
                </a:solidFill>
                <a:latin typeface="GOTHAM-BOOK" panose="02000504050000020004" pitchFamily="2" charset="0"/>
                <a:ea typeface="Calibri" panose="020F0502020204030204" pitchFamily="34" charset="0"/>
              </a:rPr>
              <a:t>(to get your ID # Log into Self-Service and go to User Profile)</a:t>
            </a:r>
            <a:endParaRPr lang="en-US" sz="1600" b="1" u="sng" dirty="0">
              <a:solidFill>
                <a:srgbClr val="FF0000"/>
              </a:solidFill>
              <a:latin typeface="GOTHAM-BOOK" panose="02000504050000020004" pitchFamily="2" charset="0"/>
              <a:ea typeface="Calibri" panose="020F0502020204030204" pitchFamily="34" charset="0"/>
            </a:endParaRPr>
          </a:p>
          <a:p>
            <a:pPr marL="742950" lvl="1" indent="-285750">
              <a:buFont typeface="Arial" panose="020B0604020202020204" pitchFamily="34" charset="0"/>
              <a:buChar char="•"/>
            </a:pPr>
            <a:r>
              <a:rPr lang="en-US" sz="1600" b="1" dirty="0">
                <a:solidFill>
                  <a:srgbClr val="007235"/>
                </a:solidFill>
                <a:latin typeface="GOTHAM-BOOK" panose="02000504050000020004" pitchFamily="2" charset="0"/>
                <a:ea typeface="Calibri" panose="020F0502020204030204" pitchFamily="34" charset="0"/>
              </a:rPr>
              <a:t>College Class with section number</a:t>
            </a:r>
            <a:r>
              <a:rPr lang="en-US" sz="1600" b="1" dirty="0">
                <a:solidFill>
                  <a:srgbClr val="FF0000"/>
                </a:solidFill>
                <a:latin typeface="GOTHAM-BOOK" panose="02000504050000020004" pitchFamily="2" charset="0"/>
                <a:ea typeface="Calibri" panose="020F0502020204030204" pitchFamily="34" charset="0"/>
              </a:rPr>
              <a:t> </a:t>
            </a:r>
            <a:r>
              <a:rPr lang="en-US" sz="1600" b="1" i="1" dirty="0">
                <a:solidFill>
                  <a:srgbClr val="000000"/>
                </a:solidFill>
                <a:latin typeface="GOTHAM-BOOK" panose="02000504050000020004" pitchFamily="2" charset="0"/>
                <a:ea typeface="Calibri" panose="020F0502020204030204" pitchFamily="34" charset="0"/>
              </a:rPr>
              <a:t>(Example:  ENG 111-FJT01)</a:t>
            </a:r>
            <a:endParaRPr lang="en-US" sz="1600" b="1" i="1" dirty="0">
              <a:latin typeface="GOTHAM-BOOK" panose="02000504050000020004" pitchFamily="2" charset="0"/>
              <a:ea typeface="Calibri" panose="020F0502020204030204" pitchFamily="34" charset="0"/>
            </a:endParaRPr>
          </a:p>
        </p:txBody>
      </p:sp>
    </p:spTree>
    <p:extLst>
      <p:ext uri="{BB962C8B-B14F-4D97-AF65-F5344CB8AC3E}">
        <p14:creationId xmlns:p14="http://schemas.microsoft.com/office/powerpoint/2010/main" val="4294855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370858" cy="10464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rgbClr val="007235"/>
                </a:solidFill>
                <a:latin typeface="Gotham"/>
              </a:rPr>
              <a:t>Orientation</a:t>
            </a: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379922"/>
            <a:ext cx="6598192" cy="4587410"/>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2200" dirty="0">
                <a:latin typeface="GOTHAM-BOOK" panose="02000504050000020004" pitchFamily="2" charset="0"/>
              </a:rPr>
              <a:t>Orientation is mandatory for all CCP students.  </a:t>
            </a:r>
          </a:p>
          <a:p>
            <a:pPr marL="285750" indent="-285750">
              <a:lnSpc>
                <a:spcPct val="150000"/>
              </a:lnSpc>
              <a:buFont typeface="Arial" panose="020B0604020202020204" pitchFamily="34" charset="0"/>
              <a:buChar char="•"/>
            </a:pPr>
            <a:r>
              <a:rPr lang="en-US" sz="2200" dirty="0">
                <a:latin typeface="GOTHAM-BOOK" panose="02000504050000020004" pitchFamily="2" charset="0"/>
              </a:rPr>
              <a:t>Instructions for completing orientation will be sent prior to the beginning of the semester.</a:t>
            </a:r>
          </a:p>
          <a:p>
            <a:pPr marL="285750" indent="-285750">
              <a:lnSpc>
                <a:spcPct val="150000"/>
              </a:lnSpc>
              <a:buFont typeface="Arial" panose="020B0604020202020204" pitchFamily="34" charset="0"/>
              <a:buChar char="•"/>
            </a:pPr>
            <a:r>
              <a:rPr lang="en-US" sz="2200" dirty="0">
                <a:latin typeface="GOTHAM-BOOK" panose="02000504050000020004" pitchFamily="2" charset="0"/>
              </a:rPr>
              <a:t>Orientation includes information needed to get your student ID and books.</a:t>
            </a:r>
          </a:p>
          <a:p>
            <a:pPr marL="285750" indent="-285750">
              <a:lnSpc>
                <a:spcPct val="150000"/>
              </a:lnSpc>
              <a:buFont typeface="Arial" panose="020B0604020202020204" pitchFamily="34" charset="0"/>
              <a:buChar char="•"/>
            </a:pPr>
            <a:r>
              <a:rPr lang="en-US" sz="2200" dirty="0">
                <a:latin typeface="GOTHAM-BOOK" panose="02000504050000020004" pitchFamily="2" charset="0"/>
              </a:rPr>
              <a:t>You will also receive tips on how to be successful in your college classes.</a:t>
            </a:r>
          </a:p>
        </p:txBody>
      </p:sp>
      <p:pic>
        <p:nvPicPr>
          <p:cNvPr id="3" name="Picture 2" descr="A person and person standing together&#10;&#10;Description automatically generated">
            <a:extLst>
              <a:ext uri="{FF2B5EF4-FFF2-40B4-BE49-F238E27FC236}">
                <a16:creationId xmlns:a16="http://schemas.microsoft.com/office/drawing/2014/main" id="{6293B403-9F33-0F17-87F3-3741A6D2A8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384"/>
          <a:stretch/>
        </p:blipFill>
        <p:spPr>
          <a:xfrm>
            <a:off x="7508763" y="1093807"/>
            <a:ext cx="3772666" cy="4670385"/>
          </a:xfrm>
          <a:prstGeom prst="rect">
            <a:avLst/>
          </a:prstGeom>
        </p:spPr>
      </p:pic>
    </p:spTree>
    <p:extLst>
      <p:ext uri="{BB962C8B-B14F-4D97-AF65-F5344CB8AC3E}">
        <p14:creationId xmlns:p14="http://schemas.microsoft.com/office/powerpoint/2010/main" val="1318222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370858" cy="10464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rgbClr val="007235"/>
                </a:solidFill>
                <a:latin typeface="Gotham"/>
              </a:rPr>
              <a:t>Fees and Books</a:t>
            </a: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379922"/>
            <a:ext cx="5184285" cy="4996048"/>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US" sz="2400">
                <a:latin typeface="GOTHAM-BOOK" panose="02000504050000020004" pitchFamily="2" charset="0"/>
              </a:rPr>
              <a:t>Tuition is always waived for CCP students.</a:t>
            </a:r>
          </a:p>
          <a:p>
            <a:pPr marL="342900" indent="-342900">
              <a:lnSpc>
                <a:spcPct val="150000"/>
              </a:lnSpc>
              <a:buFont typeface="Arial" panose="020B0604020202020204" pitchFamily="34" charset="0"/>
              <a:buChar char="•"/>
            </a:pPr>
            <a:r>
              <a:rPr lang="en-US" sz="2400">
                <a:latin typeface="GOTHAM-BOOK" panose="02000504050000020004" pitchFamily="2" charset="0"/>
              </a:rPr>
              <a:t>Fees must be paid by the due date or classes may be dropped.</a:t>
            </a:r>
          </a:p>
          <a:p>
            <a:pPr marL="342900" indent="-342900">
              <a:lnSpc>
                <a:spcPct val="150000"/>
              </a:lnSpc>
              <a:buFont typeface="Arial" panose="020B0604020202020204" pitchFamily="34" charset="0"/>
              <a:buChar char="•"/>
            </a:pPr>
            <a:r>
              <a:rPr lang="en-US" sz="2400">
                <a:latin typeface="GOTHAM-BOOK" panose="02000504050000020004" pitchFamily="2" charset="0"/>
              </a:rPr>
              <a:t>Students are responsible for books unless arrangements have been made with your school.</a:t>
            </a:r>
          </a:p>
        </p:txBody>
      </p:sp>
      <p:pic>
        <p:nvPicPr>
          <p:cNvPr id="3" name="Picture 2" descr="A group of people in a store&#10;&#10;Description automatically generated">
            <a:extLst>
              <a:ext uri="{FF2B5EF4-FFF2-40B4-BE49-F238E27FC236}">
                <a16:creationId xmlns:a16="http://schemas.microsoft.com/office/drawing/2014/main" id="{053B4076-9E48-427C-9715-8A918FFC42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789" y="1701688"/>
            <a:ext cx="5184285" cy="3454623"/>
          </a:xfrm>
          <a:prstGeom prst="rect">
            <a:avLst/>
          </a:prstGeom>
        </p:spPr>
      </p:pic>
    </p:spTree>
    <p:extLst>
      <p:ext uri="{BB962C8B-B14F-4D97-AF65-F5344CB8AC3E}">
        <p14:creationId xmlns:p14="http://schemas.microsoft.com/office/powerpoint/2010/main" val="3782587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9A03-DF0B-49A2-B54C-6E2970D84402}"/>
              </a:ext>
            </a:extLst>
          </p:cNvPr>
          <p:cNvSpPr txBox="1">
            <a:spLocks/>
          </p:cNvSpPr>
          <p:nvPr/>
        </p:nvSpPr>
        <p:spPr>
          <a:xfrm>
            <a:off x="1260630" y="665825"/>
            <a:ext cx="3861152" cy="2732475"/>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Gotham"/>
              </a:rPr>
              <a:t>Summer/Fall</a:t>
            </a:r>
          </a:p>
          <a:p>
            <a:r>
              <a:rPr lang="en-US" b="1" dirty="0">
                <a:latin typeface="Gotham"/>
              </a:rPr>
              <a:t> 2025</a:t>
            </a:r>
            <a:br>
              <a:rPr lang="en-US" b="1" dirty="0">
                <a:latin typeface="Gotham"/>
              </a:rPr>
            </a:br>
            <a:r>
              <a:rPr lang="en-US" b="1" dirty="0">
                <a:latin typeface="Gotham"/>
              </a:rPr>
              <a:t>Important Dates </a:t>
            </a:r>
          </a:p>
        </p:txBody>
      </p:sp>
      <p:pic>
        <p:nvPicPr>
          <p:cNvPr id="3" name="Content Placeholder 5">
            <a:extLst>
              <a:ext uri="{FF2B5EF4-FFF2-40B4-BE49-F238E27FC236}">
                <a16:creationId xmlns:a16="http://schemas.microsoft.com/office/drawing/2014/main" id="{8C78B72A-E0AB-4D30-90F1-3C1470A4371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10352" y="3210603"/>
            <a:ext cx="3311430" cy="3443208"/>
          </a:xfrm>
          <a:prstGeom prst="rect">
            <a:avLst/>
          </a:prstGeom>
        </p:spPr>
      </p:pic>
      <p:sp>
        <p:nvSpPr>
          <p:cNvPr id="5" name="TextBox 4">
            <a:extLst>
              <a:ext uri="{FF2B5EF4-FFF2-40B4-BE49-F238E27FC236}">
                <a16:creationId xmlns:a16="http://schemas.microsoft.com/office/drawing/2014/main" id="{78E73514-3A8C-4A32-8F2E-B453F4A21D5B}"/>
              </a:ext>
            </a:extLst>
          </p:cNvPr>
          <p:cNvSpPr txBox="1"/>
          <p:nvPr/>
        </p:nvSpPr>
        <p:spPr>
          <a:xfrm>
            <a:off x="5812972" y="665825"/>
            <a:ext cx="5319220" cy="4801314"/>
          </a:xfrm>
          <a:prstGeom prst="rect">
            <a:avLst/>
          </a:prstGeom>
          <a:noFill/>
        </p:spPr>
        <p:txBody>
          <a:bodyPr wrap="square" lIns="91440" tIns="45720" rIns="91440" bIns="45720" rtlCol="0" anchor="t">
            <a:spAutoFit/>
          </a:bodyPr>
          <a:lstStyle/>
          <a:p>
            <a:pPr algn="ctr"/>
            <a:r>
              <a:rPr lang="en-US" sz="5400" dirty="0">
                <a:latin typeface="GOTHAM-BOOK" panose="02000504050000020004"/>
              </a:rPr>
              <a:t>Priority Application Deadline</a:t>
            </a:r>
          </a:p>
          <a:p>
            <a:pPr algn="ctr"/>
            <a:r>
              <a:rPr lang="en-US" sz="5400" dirty="0">
                <a:latin typeface="GOTHAM-BOOK" panose="02000504050000020004"/>
              </a:rPr>
              <a:t>Summer and Fall</a:t>
            </a:r>
          </a:p>
          <a:p>
            <a:pPr algn="ctr"/>
            <a:r>
              <a:rPr lang="en-US" sz="5400" dirty="0">
                <a:latin typeface="GOTHAM-BOOK" panose="02000504050000020004"/>
              </a:rPr>
              <a:t>March 15</a:t>
            </a:r>
            <a:r>
              <a:rPr lang="en-US" sz="5400" baseline="30000" dirty="0">
                <a:latin typeface="GOTHAM-BOOK" panose="02000504050000020004"/>
              </a:rPr>
              <a:t>th</a:t>
            </a:r>
            <a:r>
              <a:rPr lang="en-US" sz="5400" dirty="0">
                <a:latin typeface="GOTHAM-BOOK" panose="02000504050000020004"/>
              </a:rPr>
              <a:t> </a:t>
            </a:r>
          </a:p>
          <a:p>
            <a:pPr algn="ctr"/>
            <a:endParaRPr lang="en-US" sz="3600" dirty="0"/>
          </a:p>
        </p:txBody>
      </p:sp>
    </p:spTree>
    <p:extLst>
      <p:ext uri="{BB962C8B-B14F-4D97-AF65-F5344CB8AC3E}">
        <p14:creationId xmlns:p14="http://schemas.microsoft.com/office/powerpoint/2010/main" val="166724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370858" cy="10464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rgbClr val="007235"/>
                </a:solidFill>
                <a:latin typeface="Gotham" panose="02000504050000020004"/>
              </a:rPr>
              <a:t>Thank you!</a:t>
            </a: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379922"/>
            <a:ext cx="6078540" cy="3334054"/>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US" sz="2400" dirty="0">
                <a:latin typeface="GOTHAM-BOOK" panose="02000504050000020004" pitchFamily="2" charset="0"/>
              </a:rPr>
              <a:t>Please email us at </a:t>
            </a:r>
            <a:r>
              <a:rPr lang="en-US" sz="2400" dirty="0">
                <a:solidFill>
                  <a:srgbClr val="007235"/>
                </a:solidFill>
                <a:latin typeface="GOTHAM-BOOK" panose="02000504050000020004" pitchFamily="2" charset="0"/>
                <a:hlinkClick r:id="rId3">
                  <a:extLst>
                    <a:ext uri="{A12FA001-AC4F-418D-AE19-62706E023703}">
                      <ahyp:hlinkClr xmlns:ahyp="http://schemas.microsoft.com/office/drawing/2018/hyperlinkcolor" val="tx"/>
                    </a:ext>
                  </a:extLst>
                </a:hlinkClick>
              </a:rPr>
              <a:t>ccp@gtcc.edu</a:t>
            </a:r>
            <a:r>
              <a:rPr lang="en-US" sz="2400" dirty="0">
                <a:solidFill>
                  <a:srgbClr val="007235"/>
                </a:solidFill>
                <a:latin typeface="GOTHAM-BOOK" panose="02000504050000020004" pitchFamily="2" charset="0"/>
              </a:rPr>
              <a:t> </a:t>
            </a:r>
            <a:r>
              <a:rPr lang="en-US" sz="2400" dirty="0">
                <a:latin typeface="GOTHAM-BOOK" panose="02000504050000020004" pitchFamily="2" charset="0"/>
              </a:rPr>
              <a:t>if you have additional questions!</a:t>
            </a:r>
          </a:p>
          <a:p>
            <a:pPr marL="342900" indent="-342900">
              <a:lnSpc>
                <a:spcPct val="150000"/>
              </a:lnSpc>
              <a:buFont typeface="Arial" panose="020B0604020202020204" pitchFamily="34" charset="0"/>
              <a:buChar char="•"/>
            </a:pPr>
            <a:r>
              <a:rPr lang="en-US" sz="2400">
                <a:latin typeface="GOTHAM-BOOK" panose="02000504050000020004" pitchFamily="2" charset="0"/>
              </a:rPr>
              <a:t>You can also visit </a:t>
            </a:r>
            <a:r>
              <a:rPr lang="en-US" sz="2400">
                <a:solidFill>
                  <a:srgbClr val="007235"/>
                </a:solidFill>
                <a:latin typeface="GOTHAM-BOOK" panose="02000504050000020004" pitchFamily="2" charset="0"/>
                <a:hlinkClick r:id="rId4">
                  <a:extLst>
                    <a:ext uri="{A12FA001-AC4F-418D-AE19-62706E023703}">
                      <ahyp:hlinkClr xmlns:ahyp="http://schemas.microsoft.com/office/drawing/2018/hyperlinkcolor" val="tx"/>
                    </a:ext>
                  </a:extLst>
                </a:hlinkClick>
              </a:rPr>
              <a:t>www.gtcc.edu/ccp</a:t>
            </a:r>
            <a:r>
              <a:rPr lang="en-US" sz="2400">
                <a:solidFill>
                  <a:srgbClr val="007235"/>
                </a:solidFill>
                <a:latin typeface="GOTHAM-BOOK" panose="02000504050000020004" pitchFamily="2" charset="0"/>
              </a:rPr>
              <a:t> </a:t>
            </a:r>
            <a:r>
              <a:rPr lang="en-US" sz="2400">
                <a:latin typeface="GOTHAM-BOOK" panose="02000504050000020004" pitchFamily="2" charset="0"/>
              </a:rPr>
              <a:t>to view the pathways and find the forms that I mentioned earlier in this presentation.</a:t>
            </a:r>
          </a:p>
        </p:txBody>
      </p:sp>
      <p:pic>
        <p:nvPicPr>
          <p:cNvPr id="2" name="Picture 1" descr="A black and green logo&#10;&#10;Description automatically generated">
            <a:extLst>
              <a:ext uri="{FF2B5EF4-FFF2-40B4-BE49-F238E27FC236}">
                <a16:creationId xmlns:a16="http://schemas.microsoft.com/office/drawing/2014/main" id="{DFB8E610-E94D-3F5F-BDC8-88DCBC783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9277" y="5628550"/>
            <a:ext cx="2913355" cy="989150"/>
          </a:xfrm>
          <a:prstGeom prst="rect">
            <a:avLst/>
          </a:prstGeom>
        </p:spPr>
      </p:pic>
      <p:pic>
        <p:nvPicPr>
          <p:cNvPr id="9" name="Picture 8" descr="A person and person giving thumbs up&#10;&#10;Description automatically generated">
            <a:extLst>
              <a:ext uri="{FF2B5EF4-FFF2-40B4-BE49-F238E27FC236}">
                <a16:creationId xmlns:a16="http://schemas.microsoft.com/office/drawing/2014/main" id="{09B2F684-11DD-D198-9AF0-5827C9611E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041" t="15757" r="8018"/>
          <a:stretch/>
        </p:blipFill>
        <p:spPr>
          <a:xfrm>
            <a:off x="7006523" y="1379922"/>
            <a:ext cx="4794063" cy="3454411"/>
          </a:xfrm>
          <a:prstGeom prst="rect">
            <a:avLst/>
          </a:prstGeom>
        </p:spPr>
      </p:pic>
    </p:spTree>
    <p:extLst>
      <p:ext uri="{BB962C8B-B14F-4D97-AF65-F5344CB8AC3E}">
        <p14:creationId xmlns:p14="http://schemas.microsoft.com/office/powerpoint/2010/main" val="516344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370858" cy="10464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rgbClr val="007235"/>
                </a:solidFill>
                <a:latin typeface="Gotham" panose="02000504050000020004" pitchFamily="2" charset="0"/>
              </a:rPr>
              <a:t>Career and College Promise Requirements</a:t>
            </a: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633384"/>
            <a:ext cx="5438074" cy="3334054"/>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US" sz="2400">
                <a:latin typeface="GOTHAM-BOOK" panose="02000504050000020004" pitchFamily="2" charset="0"/>
              </a:rPr>
              <a:t>11</a:t>
            </a:r>
            <a:r>
              <a:rPr lang="en-US" sz="2400" baseline="30000">
                <a:latin typeface="GOTHAM-BOOK" panose="02000504050000020004" pitchFamily="2" charset="0"/>
              </a:rPr>
              <a:t>th</a:t>
            </a:r>
            <a:r>
              <a:rPr lang="en-US" sz="2400">
                <a:latin typeface="GOTHAM-BOOK" panose="02000504050000020004" pitchFamily="2" charset="0"/>
              </a:rPr>
              <a:t> &amp; 12</a:t>
            </a:r>
            <a:r>
              <a:rPr lang="en-US" sz="2400" baseline="30000">
                <a:latin typeface="GOTHAM-BOOK" panose="02000504050000020004" pitchFamily="2" charset="0"/>
              </a:rPr>
              <a:t>th </a:t>
            </a:r>
            <a:r>
              <a:rPr lang="en-US" sz="2400">
                <a:latin typeface="GOTHAM-BOOK" panose="02000504050000020004" pitchFamily="2" charset="0"/>
              </a:rPr>
              <a:t>grade only</a:t>
            </a:r>
          </a:p>
          <a:p>
            <a:pPr marL="285750" indent="-285750">
              <a:lnSpc>
                <a:spcPct val="150000"/>
              </a:lnSpc>
              <a:buFont typeface="Arial" panose="020B0604020202020204" pitchFamily="34" charset="0"/>
              <a:buChar char="•"/>
            </a:pPr>
            <a:r>
              <a:rPr lang="en-US" sz="2400">
                <a:latin typeface="GOTHAM-BOOK" panose="02000504050000020004" pitchFamily="2" charset="0"/>
              </a:rPr>
              <a:t>Unweighted GPA 2.8 or higher </a:t>
            </a:r>
            <a:r>
              <a:rPr lang="en-US" sz="2400" b="1" i="1">
                <a:solidFill>
                  <a:srgbClr val="F16622"/>
                </a:solidFill>
                <a:latin typeface="GOTHAM-BOOK" panose="02000504050000020004" pitchFamily="2" charset="0"/>
              </a:rPr>
              <a:t>OR</a:t>
            </a:r>
            <a:r>
              <a:rPr lang="en-US" sz="2400">
                <a:latin typeface="GOTHAM-BOOK" panose="02000504050000020004" pitchFamily="2" charset="0"/>
              </a:rPr>
              <a:t> passing test scores</a:t>
            </a:r>
          </a:p>
          <a:p>
            <a:pPr marL="285750" indent="-285750">
              <a:lnSpc>
                <a:spcPct val="150000"/>
              </a:lnSpc>
              <a:buFont typeface="Arial" panose="020B0604020202020204" pitchFamily="34" charset="0"/>
              <a:buChar char="•"/>
            </a:pPr>
            <a:r>
              <a:rPr lang="en-US" sz="2400">
                <a:latin typeface="GOTHAM-BOOK" panose="02000504050000020004" pitchFamily="2" charset="0"/>
              </a:rPr>
              <a:t>Students must pick from an approved College Transfer or Career/Technical Pathway</a:t>
            </a:r>
          </a:p>
        </p:txBody>
      </p:sp>
      <p:pic>
        <p:nvPicPr>
          <p:cNvPr id="3" name="Picture 2" descr="A child sitting at a table with a sign&#10;&#10;Description automatically generated">
            <a:extLst>
              <a:ext uri="{FF2B5EF4-FFF2-40B4-BE49-F238E27FC236}">
                <a16:creationId xmlns:a16="http://schemas.microsoft.com/office/drawing/2014/main" id="{EE94385E-B067-4ED0-A318-3A9D52C854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0204" y="1633384"/>
            <a:ext cx="5383870" cy="3591232"/>
          </a:xfrm>
          <a:prstGeom prst="rect">
            <a:avLst/>
          </a:prstGeom>
        </p:spPr>
      </p:pic>
    </p:spTree>
    <p:extLst>
      <p:ext uri="{BB962C8B-B14F-4D97-AF65-F5344CB8AC3E}">
        <p14:creationId xmlns:p14="http://schemas.microsoft.com/office/powerpoint/2010/main" val="193897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370858" cy="10464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rgbClr val="007235"/>
                </a:solidFill>
                <a:latin typeface="Gotham" panose="02000504050000020004" pitchFamily="2" charset="0"/>
                <a:hlinkClick r:id="rId3">
                  <a:extLst>
                    <a:ext uri="{A12FA001-AC4F-418D-AE19-62706E023703}">
                      <ahyp:hlinkClr xmlns:ahyp="http://schemas.microsoft.com/office/drawing/2018/hyperlinkcolor" val="tx"/>
                    </a:ext>
                  </a:extLst>
                </a:hlinkClick>
              </a:rPr>
              <a:t>Dual Enrollment</a:t>
            </a:r>
            <a:endParaRPr lang="en-US" sz="4000" b="1" dirty="0">
              <a:solidFill>
                <a:srgbClr val="007235"/>
              </a:solidFill>
              <a:latin typeface="Gotham" panose="02000504050000020004" pitchFamily="2" charset="0"/>
            </a:endParaRP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379922"/>
            <a:ext cx="5893345" cy="4893647"/>
          </a:xfrm>
          <a:prstGeom prst="rect">
            <a:avLst/>
          </a:prstGeom>
          <a:noFill/>
        </p:spPr>
        <p:txBody>
          <a:bodyPr wrap="square" lIns="91440" tIns="45720" rIns="91440" bIns="45720" rtlCol="0" anchor="t">
            <a:spAutoFit/>
          </a:bodyPr>
          <a:lstStyle/>
          <a:p>
            <a:r>
              <a:rPr lang="en-US" sz="2400" dirty="0">
                <a:latin typeface="GOTHAM-BOOK" panose="02000504050000020004" pitchFamily="2" charset="0"/>
              </a:rPr>
              <a:t>CCP provides an opportunity for eligible high school students to earn college credits towards a college degree, diploma, or certificate. Dual credit for high school graduation requirements is a </a:t>
            </a:r>
            <a:r>
              <a:rPr lang="en-US" sz="2400" dirty="0">
                <a:highlight>
                  <a:srgbClr val="FFFF00"/>
                </a:highlight>
                <a:latin typeface="GOTHAM-BOOK" panose="02000504050000020004" pitchFamily="2" charset="0"/>
              </a:rPr>
              <a:t>bonus</a:t>
            </a:r>
            <a:r>
              <a:rPr lang="en-US" sz="2400" dirty="0">
                <a:latin typeface="GOTHAM-BOOK" panose="02000504050000020004" pitchFamily="2" charset="0"/>
              </a:rPr>
              <a:t> but </a:t>
            </a:r>
            <a:r>
              <a:rPr lang="en-US" sz="2400" dirty="0">
                <a:highlight>
                  <a:srgbClr val="FFFF00"/>
                </a:highlight>
                <a:latin typeface="GOTHAM-BOOK" panose="02000504050000020004" pitchFamily="2" charset="0"/>
              </a:rPr>
              <a:t>should not be </a:t>
            </a:r>
            <a:r>
              <a:rPr lang="en-US" sz="2400" dirty="0">
                <a:latin typeface="GOTHAM-BOOK" panose="02000504050000020004" pitchFamily="2" charset="0"/>
              </a:rPr>
              <a:t>what drives course selection. Courses in the CCP Transfer Pathways should be selected based on the published bachelor’s degree plan for the major at the university the student intends to transfer to after high school.</a:t>
            </a:r>
          </a:p>
        </p:txBody>
      </p:sp>
      <p:pic>
        <p:nvPicPr>
          <p:cNvPr id="9" name="Picture 8" descr="Women holding plates of food&#10;&#10;Description automatically generated">
            <a:extLst>
              <a:ext uri="{FF2B5EF4-FFF2-40B4-BE49-F238E27FC236}">
                <a16:creationId xmlns:a16="http://schemas.microsoft.com/office/drawing/2014/main" id="{37F8C7F7-C550-55E5-0DCC-4F3105B34B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1742" y="1758192"/>
            <a:ext cx="5010498" cy="3341616"/>
          </a:xfrm>
          <a:prstGeom prst="rect">
            <a:avLst/>
          </a:prstGeom>
        </p:spPr>
      </p:pic>
    </p:spTree>
    <p:extLst>
      <p:ext uri="{BB962C8B-B14F-4D97-AF65-F5344CB8AC3E}">
        <p14:creationId xmlns:p14="http://schemas.microsoft.com/office/powerpoint/2010/main" val="404896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876148" cy="10464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rgbClr val="007235"/>
                </a:solidFill>
                <a:latin typeface="Gotham" panose="02000504050000020004" pitchFamily="2" charset="0"/>
              </a:rPr>
              <a:t>CCP Student Expectations and Standards</a:t>
            </a:r>
          </a:p>
        </p:txBody>
      </p:sp>
      <p:sp>
        <p:nvSpPr>
          <p:cNvPr id="6" name="TextBox 5">
            <a:extLst>
              <a:ext uri="{FF2B5EF4-FFF2-40B4-BE49-F238E27FC236}">
                <a16:creationId xmlns:a16="http://schemas.microsoft.com/office/drawing/2014/main" id="{362169D1-1D7E-4935-93E0-0DE8D1FE033B}"/>
              </a:ext>
            </a:extLst>
          </p:cNvPr>
          <p:cNvSpPr txBox="1"/>
          <p:nvPr/>
        </p:nvSpPr>
        <p:spPr>
          <a:xfrm>
            <a:off x="657927" y="1379923"/>
            <a:ext cx="6124838" cy="4640438"/>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US" sz="2000" dirty="0">
                <a:latin typeface="GOTHAM-BOOK" panose="02000504050000020004" pitchFamily="2" charset="0"/>
              </a:rPr>
              <a:t>CCP students are held to the same academic and discipline standards as traditional college students.</a:t>
            </a:r>
          </a:p>
          <a:p>
            <a:pPr marL="342900" indent="-342900">
              <a:lnSpc>
                <a:spcPct val="150000"/>
              </a:lnSpc>
              <a:buFont typeface="Arial" panose="020B0604020202020204" pitchFamily="34" charset="0"/>
              <a:buChar char="•"/>
            </a:pPr>
            <a:r>
              <a:rPr lang="en-US" sz="2000" dirty="0">
                <a:latin typeface="GOTHAM-BOOK" panose="02000504050000020004" pitchFamily="2" charset="0"/>
              </a:rPr>
              <a:t>Must maintain a GTCC cumulative GPA of 2.0 or higher.</a:t>
            </a:r>
          </a:p>
          <a:p>
            <a:pPr marL="342900" indent="-342900">
              <a:lnSpc>
                <a:spcPct val="150000"/>
              </a:lnSpc>
              <a:buFont typeface="Arial" panose="020B0604020202020204" pitchFamily="34" charset="0"/>
              <a:buChar char="•"/>
            </a:pPr>
            <a:r>
              <a:rPr lang="en-US" sz="2000" dirty="0">
                <a:latin typeface="GOTHAM-BOOK" panose="02000504050000020004" pitchFamily="2" charset="0"/>
              </a:rPr>
              <a:t>Falling below a cumulative GPA of 2.0, failing a course, and/or withdrawing from a course can result in probation and subsequent suspension from college classes.</a:t>
            </a:r>
          </a:p>
        </p:txBody>
      </p:sp>
      <p:graphicFrame>
        <p:nvGraphicFramePr>
          <p:cNvPr id="2" name="Content Placeholder 2">
            <a:extLst>
              <a:ext uri="{FF2B5EF4-FFF2-40B4-BE49-F238E27FC236}">
                <a16:creationId xmlns:a16="http://schemas.microsoft.com/office/drawing/2014/main" id="{8341CA28-1EA1-C73C-1A04-5218922BBF51}"/>
              </a:ext>
            </a:extLst>
          </p:cNvPr>
          <p:cNvGraphicFramePr>
            <a:graphicFrameLocks noGrp="1"/>
          </p:cNvGraphicFramePr>
          <p:nvPr>
            <p:ph sz="half" idx="1"/>
            <p:extLst>
              <p:ext uri="{D42A27DB-BD31-4B8C-83A1-F6EECF244321}">
                <p14:modId xmlns:p14="http://schemas.microsoft.com/office/powerpoint/2010/main" val="2124260720"/>
              </p:ext>
            </p:extLst>
          </p:nvPr>
        </p:nvGraphicFramePr>
        <p:xfrm>
          <a:off x="6639018" y="1751936"/>
          <a:ext cx="4895055" cy="389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251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876148" cy="10464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rgbClr val="007235"/>
                </a:solidFill>
                <a:latin typeface="Gotham" panose="02000504050000020004" pitchFamily="2" charset="0"/>
              </a:rPr>
              <a:t>CCP Pathways</a:t>
            </a: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379922"/>
            <a:ext cx="5393803" cy="2677656"/>
          </a:xfrm>
          <a:prstGeom prst="rect">
            <a:avLst/>
          </a:prstGeom>
          <a:noFill/>
        </p:spPr>
        <p:txBody>
          <a:bodyPr wrap="square" lIns="91440" tIns="45720" rIns="91440" bIns="45720" rtlCol="0" anchor="t">
            <a:spAutoFit/>
          </a:bodyPr>
          <a:lstStyle/>
          <a:p>
            <a:r>
              <a:rPr lang="en-US" sz="2400" dirty="0">
                <a:latin typeface="GOTHAM-BOOK" panose="02000504050000020004" pitchFamily="2" charset="0"/>
              </a:rPr>
              <a:t>Career and College Promise provides dual enrollment opportunities for eligible North Carolina high school students to accelerate completion of college certificates, diplomas, and associate’s degrees that lead to college transfer or provide entry-level job skills.</a:t>
            </a:r>
          </a:p>
        </p:txBody>
      </p:sp>
      <p:grpSp>
        <p:nvGrpSpPr>
          <p:cNvPr id="10" name="Group 9">
            <a:extLst>
              <a:ext uri="{FF2B5EF4-FFF2-40B4-BE49-F238E27FC236}">
                <a16:creationId xmlns:a16="http://schemas.microsoft.com/office/drawing/2014/main" id="{F06F6E8E-CE5F-71EF-9E87-4E75B51733D2}"/>
              </a:ext>
            </a:extLst>
          </p:cNvPr>
          <p:cNvGrpSpPr/>
          <p:nvPr/>
        </p:nvGrpSpPr>
        <p:grpSpPr>
          <a:xfrm>
            <a:off x="6327494" y="1379922"/>
            <a:ext cx="7089463" cy="4113532"/>
            <a:chOff x="2868623" y="2956307"/>
            <a:chExt cx="6196252" cy="3533530"/>
          </a:xfrm>
        </p:grpSpPr>
        <p:graphicFrame>
          <p:nvGraphicFramePr>
            <p:cNvPr id="8" name="Diagram 7">
              <a:extLst>
                <a:ext uri="{FF2B5EF4-FFF2-40B4-BE49-F238E27FC236}">
                  <a16:creationId xmlns:a16="http://schemas.microsoft.com/office/drawing/2014/main" id="{FCA03FE3-60EE-1B03-AA44-55C10AD96625}"/>
                </a:ext>
              </a:extLst>
            </p:cNvPr>
            <p:cNvGraphicFramePr/>
            <p:nvPr>
              <p:extLst>
                <p:ext uri="{D42A27DB-BD31-4B8C-83A1-F6EECF244321}">
                  <p14:modId xmlns:p14="http://schemas.microsoft.com/office/powerpoint/2010/main" val="932397595"/>
                </p:ext>
              </p:extLst>
            </p:nvPr>
          </p:nvGraphicFramePr>
          <p:xfrm>
            <a:off x="2868623" y="2956307"/>
            <a:ext cx="6196252" cy="3533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666E36B-30D8-5953-6FFF-CC48CB64B762}"/>
                </a:ext>
              </a:extLst>
            </p:cNvPr>
            <p:cNvSpPr txBox="1"/>
            <p:nvPr/>
          </p:nvSpPr>
          <p:spPr>
            <a:xfrm>
              <a:off x="3337883" y="4311819"/>
              <a:ext cx="1678330" cy="1200329"/>
            </a:xfrm>
            <a:prstGeom prst="rect">
              <a:avLst/>
            </a:prstGeom>
            <a:noFill/>
          </p:spPr>
          <p:txBody>
            <a:bodyPr wrap="square" rtlCol="0">
              <a:spAutoFit/>
            </a:bodyPr>
            <a:lstStyle/>
            <a:p>
              <a:r>
                <a:rPr lang="en-US">
                  <a:solidFill>
                    <a:schemeClr val="bg1"/>
                  </a:solidFill>
                  <a:latin typeface="GOTHAM-BOOK" panose="02000504050000020004" pitchFamily="2" charset="0"/>
                </a:rPr>
                <a:t>A CCP student can choose between a…</a:t>
              </a:r>
            </a:p>
          </p:txBody>
        </p:sp>
      </p:grpSp>
    </p:spTree>
    <p:extLst>
      <p:ext uri="{BB962C8B-B14F-4D97-AF65-F5344CB8AC3E}">
        <p14:creationId xmlns:p14="http://schemas.microsoft.com/office/powerpoint/2010/main" val="280264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876148" cy="10464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rgbClr val="007235"/>
                </a:solidFill>
                <a:latin typeface="Gotham" panose="02000504050000020004" pitchFamily="2" charset="0"/>
                <a:hlinkClick r:id="rId3">
                  <a:extLst>
                    <a:ext uri="{A12FA001-AC4F-418D-AE19-62706E023703}">
                      <ahyp:hlinkClr xmlns:ahyp="http://schemas.microsoft.com/office/drawing/2018/hyperlinkcolor" val="tx"/>
                    </a:ext>
                  </a:extLst>
                </a:hlinkClick>
              </a:rPr>
              <a:t>College Transfer Pathway</a:t>
            </a:r>
            <a:endParaRPr lang="en-US" sz="4000" b="1" dirty="0">
              <a:solidFill>
                <a:srgbClr val="007235"/>
              </a:solidFill>
              <a:latin typeface="Gotham" panose="02000504050000020004" pitchFamily="2" charset="0"/>
            </a:endParaRP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379922"/>
            <a:ext cx="10876148" cy="3334054"/>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US" sz="2400" dirty="0">
                <a:solidFill>
                  <a:srgbClr val="007235"/>
                </a:solidFill>
                <a:latin typeface="GOTHAM-BOOK" panose="02000504050000020004" pitchFamily="2" charset="0"/>
                <a:hlinkClick r:id="rId4">
                  <a:extLst>
                    <a:ext uri="{A12FA001-AC4F-418D-AE19-62706E023703}">
                      <ahyp:hlinkClr xmlns:ahyp="http://schemas.microsoft.com/office/drawing/2018/hyperlinkcolor" val="tx"/>
                    </a:ext>
                  </a:extLst>
                </a:hlinkClick>
              </a:rPr>
              <a:t>Baccalaureate degree plan</a:t>
            </a:r>
            <a:endParaRPr lang="en-US" sz="2400" dirty="0">
              <a:solidFill>
                <a:srgbClr val="007235"/>
              </a:solidFill>
              <a:latin typeface="GOTHAM-BOOK" panose="02000504050000020004" pitchFamily="2" charset="0"/>
            </a:endParaRPr>
          </a:p>
          <a:p>
            <a:pPr marL="342900" indent="-342900">
              <a:lnSpc>
                <a:spcPct val="150000"/>
              </a:lnSpc>
              <a:buFont typeface="Arial" panose="020B0604020202020204" pitchFamily="34" charset="0"/>
              <a:buChar char="•"/>
            </a:pPr>
            <a:r>
              <a:rPr lang="en-US" sz="2400" dirty="0">
                <a:solidFill>
                  <a:srgbClr val="007235"/>
                </a:solidFill>
                <a:latin typeface="GOTHAM-BOOK" panose="02000504050000020004" pitchFamily="2" charset="0"/>
                <a:hlinkClick r:id="rId5">
                  <a:extLst>
                    <a:ext uri="{A12FA001-AC4F-418D-AE19-62706E023703}">
                      <ahyp:hlinkClr xmlns:ahyp="http://schemas.microsoft.com/office/drawing/2018/hyperlinkcolor" val="tx"/>
                    </a:ext>
                  </a:extLst>
                </a:hlinkClick>
              </a:rPr>
              <a:t>Comprehensive Articulation Agreement Transfer Course List</a:t>
            </a:r>
            <a:endParaRPr lang="en-US" sz="2400" dirty="0">
              <a:solidFill>
                <a:srgbClr val="007235"/>
              </a:solidFill>
              <a:latin typeface="GOTHAM-BOOK" panose="02000504050000020004" pitchFamily="2" charset="0"/>
            </a:endParaRPr>
          </a:p>
          <a:p>
            <a:pPr marL="342900" indent="-342900">
              <a:lnSpc>
                <a:spcPct val="150000"/>
              </a:lnSpc>
              <a:buFont typeface="Arial" panose="020B0604020202020204" pitchFamily="34" charset="0"/>
              <a:buChar char="•"/>
            </a:pPr>
            <a:r>
              <a:rPr lang="en-US" sz="2400" dirty="0">
                <a:latin typeface="GOTHAM-BOOK" panose="02000504050000020004" pitchFamily="2" charset="0"/>
              </a:rPr>
              <a:t>Universal Gen Ed Transfer Courses are guaranteed to transfer to all UNC System schools</a:t>
            </a:r>
          </a:p>
          <a:p>
            <a:pPr marL="342900" indent="-342900">
              <a:lnSpc>
                <a:spcPct val="150000"/>
              </a:lnSpc>
              <a:buFont typeface="Arial" panose="020B0604020202020204" pitchFamily="34" charset="0"/>
              <a:buChar char="•"/>
            </a:pPr>
            <a:r>
              <a:rPr lang="en-US" sz="2400" dirty="0">
                <a:latin typeface="GOTHAM-BOOK" panose="02000504050000020004" pitchFamily="2" charset="0"/>
              </a:rPr>
              <a:t>Classes – restricted to courses in pathway</a:t>
            </a:r>
          </a:p>
          <a:p>
            <a:pPr marL="342900" indent="-342900">
              <a:lnSpc>
                <a:spcPct val="150000"/>
              </a:lnSpc>
              <a:buFont typeface="Arial" panose="020B0604020202020204" pitchFamily="34" charset="0"/>
              <a:buChar char="•"/>
            </a:pPr>
            <a:r>
              <a:rPr lang="en-US" sz="2400" dirty="0">
                <a:latin typeface="GOTHAM-BOOK" panose="02000504050000020004" pitchFamily="2" charset="0"/>
              </a:rPr>
              <a:t>Additional classes – allowed after a pathway  is complete</a:t>
            </a:r>
          </a:p>
        </p:txBody>
      </p:sp>
    </p:spTree>
    <p:extLst>
      <p:ext uri="{BB962C8B-B14F-4D97-AF65-F5344CB8AC3E}">
        <p14:creationId xmlns:p14="http://schemas.microsoft.com/office/powerpoint/2010/main" val="901489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6" y="333437"/>
            <a:ext cx="10876148" cy="1046485"/>
          </a:xfrm>
          <a:prstGeom prst="rect">
            <a:avLst/>
          </a:prstGeom>
          <a:effectLst/>
        </p:spPr>
        <p:txBody>
          <a:bodyPr vert="horz" lIns="91440" tIns="45720" rIns="91440" bIns="45720" rtlCol="0" anchor="ctr">
            <a:normAutofit fontScale="85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rgbClr val="007235"/>
                </a:solidFill>
                <a:latin typeface="Gotham" panose="02000504050000020004" pitchFamily="2" charset="0"/>
              </a:rPr>
              <a:t>College Transfer Pathway Leading to the Associate in Arts</a:t>
            </a:r>
            <a:br>
              <a:rPr lang="en-US" sz="4000" b="1" dirty="0">
                <a:solidFill>
                  <a:srgbClr val="007235"/>
                </a:solidFill>
                <a:latin typeface="Gotham" panose="02000504050000020004" pitchFamily="2" charset="0"/>
              </a:rPr>
            </a:br>
            <a:r>
              <a:rPr lang="en-US" sz="4000" b="1" dirty="0">
                <a:solidFill>
                  <a:srgbClr val="007235"/>
                </a:solidFill>
                <a:latin typeface="Gotham" panose="02000504050000020004" pitchFamily="2" charset="0"/>
              </a:rPr>
              <a:t>General Education (31-32 Credits)</a:t>
            </a: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379922"/>
            <a:ext cx="11097345" cy="646331"/>
          </a:xfrm>
          <a:prstGeom prst="rect">
            <a:avLst/>
          </a:prstGeom>
          <a:noFill/>
        </p:spPr>
        <p:txBody>
          <a:bodyPr wrap="square" lIns="91440" tIns="45720" rIns="91440" bIns="45720" rtlCol="0" anchor="t">
            <a:spAutoFit/>
          </a:bodyPr>
          <a:lstStyle/>
          <a:p>
            <a:r>
              <a:rPr lang="en-US" dirty="0">
                <a:latin typeface="GOTHAM-BOOK" panose="02000504050000020004" pitchFamily="2" charset="0"/>
              </a:rPr>
              <a:t>The general education requirement includes study in courses selected from the Universal General Education Transfer Component (UGETC) of the Comprehensive Articulation Agreement.</a:t>
            </a:r>
          </a:p>
        </p:txBody>
      </p:sp>
      <p:grpSp>
        <p:nvGrpSpPr>
          <p:cNvPr id="5" name="Group 4">
            <a:extLst>
              <a:ext uri="{FF2B5EF4-FFF2-40B4-BE49-F238E27FC236}">
                <a16:creationId xmlns:a16="http://schemas.microsoft.com/office/drawing/2014/main" id="{7CE02ABD-2CD8-10F3-4504-068DAF98CEB9}"/>
              </a:ext>
            </a:extLst>
          </p:cNvPr>
          <p:cNvGrpSpPr/>
          <p:nvPr/>
        </p:nvGrpSpPr>
        <p:grpSpPr>
          <a:xfrm>
            <a:off x="1743919" y="2162155"/>
            <a:ext cx="8704161" cy="4362408"/>
            <a:chOff x="1875099" y="2162155"/>
            <a:chExt cx="8704161" cy="4362408"/>
          </a:xfrm>
        </p:grpSpPr>
        <p:pic>
          <p:nvPicPr>
            <p:cNvPr id="2" name="Picture 1">
              <a:extLst>
                <a:ext uri="{FF2B5EF4-FFF2-40B4-BE49-F238E27FC236}">
                  <a16:creationId xmlns:a16="http://schemas.microsoft.com/office/drawing/2014/main" id="{217DBB1E-8046-9A74-D25C-37E16956C4E0}"/>
                </a:ext>
              </a:extLst>
            </p:cNvPr>
            <p:cNvPicPr>
              <a:picLocks noChangeAspect="1"/>
            </p:cNvPicPr>
            <p:nvPr/>
          </p:nvPicPr>
          <p:blipFill>
            <a:blip r:embed="rId3"/>
            <a:stretch>
              <a:fillRect/>
            </a:stretch>
          </p:blipFill>
          <p:spPr>
            <a:xfrm>
              <a:off x="1875099" y="2162155"/>
              <a:ext cx="4695463" cy="4248237"/>
            </a:xfrm>
            <a:prstGeom prst="rect">
              <a:avLst/>
            </a:prstGeom>
          </p:spPr>
        </p:pic>
        <p:pic>
          <p:nvPicPr>
            <p:cNvPr id="3" name="Picture 2">
              <a:extLst>
                <a:ext uri="{FF2B5EF4-FFF2-40B4-BE49-F238E27FC236}">
                  <a16:creationId xmlns:a16="http://schemas.microsoft.com/office/drawing/2014/main" id="{A10C9364-17C1-14B4-E8A5-B80BC3F67286}"/>
                </a:ext>
              </a:extLst>
            </p:cNvPr>
            <p:cNvPicPr>
              <a:picLocks noChangeAspect="1"/>
            </p:cNvPicPr>
            <p:nvPr/>
          </p:nvPicPr>
          <p:blipFill>
            <a:blip r:embed="rId4"/>
            <a:stretch>
              <a:fillRect/>
            </a:stretch>
          </p:blipFill>
          <p:spPr>
            <a:xfrm>
              <a:off x="6900423" y="2174399"/>
              <a:ext cx="3678837" cy="4350164"/>
            </a:xfrm>
            <a:prstGeom prst="rect">
              <a:avLst/>
            </a:prstGeom>
          </p:spPr>
        </p:pic>
      </p:grpSp>
    </p:spTree>
    <p:extLst>
      <p:ext uri="{BB962C8B-B14F-4D97-AF65-F5344CB8AC3E}">
        <p14:creationId xmlns:p14="http://schemas.microsoft.com/office/powerpoint/2010/main" val="76312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3F530-D47A-4A4C-AC2E-8089214DD648}"/>
              </a:ext>
            </a:extLst>
          </p:cNvPr>
          <p:cNvSpPr txBox="1">
            <a:spLocks/>
          </p:cNvSpPr>
          <p:nvPr/>
        </p:nvSpPr>
        <p:spPr>
          <a:xfrm>
            <a:off x="657925" y="333437"/>
            <a:ext cx="11097345" cy="104648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400" b="1" i="0" dirty="0">
                <a:solidFill>
                  <a:srgbClr val="007235"/>
                </a:solidFill>
                <a:effectLst/>
                <a:latin typeface="Gotham" panose="02000504050000020004"/>
              </a:rPr>
              <a:t>College Transfer Pathway Leading to the Associate in Engineering </a:t>
            </a:r>
            <a:r>
              <a:rPr lang="en-US" sz="3400" b="1" dirty="0">
                <a:solidFill>
                  <a:srgbClr val="007235"/>
                </a:solidFill>
                <a:latin typeface="Gotham" panose="02000504050000020004"/>
              </a:rPr>
              <a:t>(General Education 28 Credits)</a:t>
            </a:r>
          </a:p>
        </p:txBody>
      </p:sp>
      <p:sp>
        <p:nvSpPr>
          <p:cNvPr id="6" name="TextBox 5">
            <a:extLst>
              <a:ext uri="{FF2B5EF4-FFF2-40B4-BE49-F238E27FC236}">
                <a16:creationId xmlns:a16="http://schemas.microsoft.com/office/drawing/2014/main" id="{362169D1-1D7E-4935-93E0-0DE8D1FE033B}"/>
              </a:ext>
            </a:extLst>
          </p:cNvPr>
          <p:cNvSpPr txBox="1"/>
          <p:nvPr/>
        </p:nvSpPr>
        <p:spPr>
          <a:xfrm>
            <a:off x="657926" y="1379922"/>
            <a:ext cx="11097345" cy="646331"/>
          </a:xfrm>
          <a:prstGeom prst="rect">
            <a:avLst/>
          </a:prstGeom>
          <a:noFill/>
        </p:spPr>
        <p:txBody>
          <a:bodyPr wrap="square" lIns="91440" tIns="45720" rIns="91440" bIns="45720" rtlCol="0" anchor="t">
            <a:spAutoFit/>
          </a:bodyPr>
          <a:lstStyle/>
          <a:p>
            <a:r>
              <a:rPr lang="en-US" b="0" i="0" dirty="0">
                <a:effectLst/>
                <a:latin typeface="GOTHAM-BOOK" panose="02000504050000020004"/>
              </a:rPr>
              <a:t>The general education requirement includes study in courses selected from the Universal General Education Transfer Component (UGETC) component of the Comprehensive Articulation Agreement.</a:t>
            </a:r>
            <a:endParaRPr lang="en-US" dirty="0">
              <a:latin typeface="GOTHAM-BOOK" panose="02000504050000020004"/>
            </a:endParaRPr>
          </a:p>
        </p:txBody>
      </p:sp>
      <p:pic>
        <p:nvPicPr>
          <p:cNvPr id="13" name="Picture 12">
            <a:extLst>
              <a:ext uri="{FF2B5EF4-FFF2-40B4-BE49-F238E27FC236}">
                <a16:creationId xmlns:a16="http://schemas.microsoft.com/office/drawing/2014/main" id="{50A09D0D-E7A4-6450-2E83-72F4740B8B48}"/>
              </a:ext>
            </a:extLst>
          </p:cNvPr>
          <p:cNvPicPr>
            <a:picLocks noChangeAspect="1"/>
          </p:cNvPicPr>
          <p:nvPr/>
        </p:nvPicPr>
        <p:blipFill>
          <a:blip r:embed="rId3"/>
          <a:stretch>
            <a:fillRect/>
          </a:stretch>
        </p:blipFill>
        <p:spPr>
          <a:xfrm>
            <a:off x="1240972" y="2113537"/>
            <a:ext cx="3998576" cy="4632496"/>
          </a:xfrm>
          <a:prstGeom prst="rect">
            <a:avLst/>
          </a:prstGeom>
        </p:spPr>
      </p:pic>
      <p:pic>
        <p:nvPicPr>
          <p:cNvPr id="15" name="Picture 14">
            <a:extLst>
              <a:ext uri="{FF2B5EF4-FFF2-40B4-BE49-F238E27FC236}">
                <a16:creationId xmlns:a16="http://schemas.microsoft.com/office/drawing/2014/main" id="{1D473AE7-0206-8F35-B10F-C402832186F8}"/>
              </a:ext>
            </a:extLst>
          </p:cNvPr>
          <p:cNvPicPr>
            <a:picLocks noChangeAspect="1"/>
          </p:cNvPicPr>
          <p:nvPr/>
        </p:nvPicPr>
        <p:blipFill>
          <a:blip r:embed="rId4"/>
          <a:stretch>
            <a:fillRect/>
          </a:stretch>
        </p:blipFill>
        <p:spPr>
          <a:xfrm>
            <a:off x="5458406" y="2113537"/>
            <a:ext cx="3518825" cy="4502026"/>
          </a:xfrm>
          <a:prstGeom prst="rect">
            <a:avLst/>
          </a:prstGeom>
        </p:spPr>
      </p:pic>
      <p:sp>
        <p:nvSpPr>
          <p:cNvPr id="22" name="Rectangle 6">
            <a:extLst>
              <a:ext uri="{FF2B5EF4-FFF2-40B4-BE49-F238E27FC236}">
                <a16:creationId xmlns:a16="http://schemas.microsoft.com/office/drawing/2014/main" id="{D36576E3-70F3-1AF8-96C6-3A7585A74C3E}"/>
              </a:ext>
            </a:extLst>
          </p:cNvPr>
          <p:cNvSpPr>
            <a:spLocks noChangeArrowheads="1"/>
          </p:cNvSpPr>
          <p:nvPr/>
        </p:nvSpPr>
        <p:spPr bwMode="auto">
          <a:xfrm>
            <a:off x="9196089" y="3595684"/>
            <a:ext cx="2681780"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44444"/>
                </a:solidFill>
                <a:effectLst/>
                <a:latin typeface="Palatino"/>
              </a:rPr>
              <a:t>High school students in the CCP College Transfer Pathway Leading to the Associate in Engineering must complete the entire pathway before taking additional courses in the Associate in Engineering degree with the following exception: Students may take additional math courses beyond MAT 272 that are required for the Associate in Engineering degree.</a:t>
            </a:r>
            <a:endParaRPr kumimoji="0" lang="en-US" altLang="en-US"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46529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F0D47F19140F49BB6F0822AFAC655E" ma:contentTypeVersion="18" ma:contentTypeDescription="Create a new document." ma:contentTypeScope="" ma:versionID="5b45fed1ea96a26c37165d9ee40b82fc">
  <xsd:schema xmlns:xsd="http://www.w3.org/2001/XMLSchema" xmlns:xs="http://www.w3.org/2001/XMLSchema" xmlns:p="http://schemas.microsoft.com/office/2006/metadata/properties" xmlns:ns3="1450bb9e-dcfc-4838-bcd7-15e780059322" xmlns:ns4="4469f8d2-2c72-4d25-9e18-d2947e2ff0ef" targetNamespace="http://schemas.microsoft.com/office/2006/metadata/properties" ma:root="true" ma:fieldsID="a4d021fc44129a217dfa1434c6d1a295" ns3:_="" ns4:_="">
    <xsd:import namespace="1450bb9e-dcfc-4838-bcd7-15e780059322"/>
    <xsd:import namespace="4469f8d2-2c72-4d25-9e18-d2947e2ff0e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0bb9e-dcfc-4838-bcd7-15e7800593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69f8d2-2c72-4d25-9e18-d2947e2ff0e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450bb9e-dcfc-4838-bcd7-15e780059322" xsi:nil="true"/>
  </documentManagement>
</p:properties>
</file>

<file path=customXml/itemProps1.xml><?xml version="1.0" encoding="utf-8"?>
<ds:datastoreItem xmlns:ds="http://schemas.openxmlformats.org/officeDocument/2006/customXml" ds:itemID="{D316C7F0-1269-46A0-9C16-875FA48FF603}">
  <ds:schemaRefs>
    <ds:schemaRef ds:uri="http://schemas.microsoft.com/sharepoint/v3/contenttype/forms"/>
  </ds:schemaRefs>
</ds:datastoreItem>
</file>

<file path=customXml/itemProps2.xml><?xml version="1.0" encoding="utf-8"?>
<ds:datastoreItem xmlns:ds="http://schemas.openxmlformats.org/officeDocument/2006/customXml" ds:itemID="{C0F9FF03-D19C-4CA5-98C2-BE5E7F4ED7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0bb9e-dcfc-4838-bcd7-15e780059322"/>
    <ds:schemaRef ds:uri="4469f8d2-2c72-4d25-9e18-d2947e2ff0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BE87F1-9A30-4F91-9566-E099AFDC4AF6}">
  <ds:schemaRefs>
    <ds:schemaRef ds:uri="http://schemas.microsoft.com/office/2006/documentManagement/types"/>
    <ds:schemaRef ds:uri="http://schemas.microsoft.com/office/2006/metadata/properties"/>
    <ds:schemaRef ds:uri="4469f8d2-2c72-4d25-9e18-d2947e2ff0ef"/>
    <ds:schemaRef ds:uri="http://www.w3.org/XML/1998/namespace"/>
    <ds:schemaRef ds:uri="1450bb9e-dcfc-4838-bcd7-15e780059322"/>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81</TotalTime>
  <Words>2264</Words>
  <Application>Microsoft Office PowerPoint</Application>
  <PresentationFormat>Widescreen</PresentationFormat>
  <Paragraphs>180</Paragraphs>
  <Slides>27</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Calibri Light</vt:lpstr>
      <vt:lpstr>Courier New</vt:lpstr>
      <vt:lpstr>Gotham</vt:lpstr>
      <vt:lpstr>GOTHAM-BOOK</vt:lpstr>
      <vt:lpstr>inherit</vt:lpstr>
      <vt:lpstr>Lato</vt:lpstr>
      <vt:lpstr>Palatino</vt:lpstr>
      <vt:lpstr>Office Theme</vt:lpstr>
      <vt:lpstr>Career &amp; College Promise Explore the Possibilities!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Amazing in 8</vt:lpstr>
      <vt:lpstr>What are the Benefits of 8-week Classes? </vt:lpstr>
      <vt:lpstr>How do the Formats Compare? </vt:lpstr>
      <vt:lpstr>Example Schedule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Guilford Technical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Lenora McCandless</dc:creator>
  <cp:lastModifiedBy>Elliott, Kathleen A</cp:lastModifiedBy>
  <cp:revision>5</cp:revision>
  <cp:lastPrinted>2024-12-05T14:37:14Z</cp:lastPrinted>
  <dcterms:created xsi:type="dcterms:W3CDTF">2020-02-18T19:12:29Z</dcterms:created>
  <dcterms:modified xsi:type="dcterms:W3CDTF">2025-01-09T19:36:35Z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0x010100DBF0D47F19140F49BB6F0822AFAC655E</vt:lpwstr>
  </property>
</Properties>
</file>